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71" r:id="rId7"/>
    <p:sldId id="272" r:id="rId8"/>
    <p:sldId id="273" r:id="rId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0313" autoAdjust="0"/>
  </p:normalViewPr>
  <p:slideViewPr>
    <p:cSldViewPr snapToGrid="0">
      <p:cViewPr>
        <p:scale>
          <a:sx n="80" d="100"/>
          <a:sy n="80" d="100"/>
        </p:scale>
        <p:origin x="1464" y="366"/>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341619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305014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71409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616A95A6-AD99-4F9A-BF6E-76B0B9AA4483}"/>
              </a:ext>
            </a:extLst>
          </p:cNvPr>
          <p:cNvSpPr/>
          <p:nvPr userDrawn="1"/>
        </p:nvSpPr>
        <p:spPr>
          <a:xfrm>
            <a:off x="6343945"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21" name="Datumsplatzhalter 2">
            <a:extLst>
              <a:ext uri="{FF2B5EF4-FFF2-40B4-BE49-F238E27FC236}">
                <a16:creationId xmlns:a16="http://schemas.microsoft.com/office/drawing/2014/main" id="{8B5F9E26-D1C4-42B2-A64C-2B8A436D506E}"/>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C8723-593B-49BE-858C-69335F150833}" type="datetime1">
              <a:rPr lang="de-DE" sz="1800" b="1" smtClean="0"/>
              <a:pPr/>
              <a:t>25.06.2021</a:t>
            </a:fld>
            <a:endParaRPr lang="de-DE" sz="1800" b="1" dirty="0"/>
          </a:p>
        </p:txBody>
      </p:sp>
      <p:sp>
        <p:nvSpPr>
          <p:cNvPr id="22" name="Fußzeilenplatzhalter 3">
            <a:extLst>
              <a:ext uri="{FF2B5EF4-FFF2-40B4-BE49-F238E27FC236}">
                <a16:creationId xmlns:a16="http://schemas.microsoft.com/office/drawing/2014/main" id="{30EDC305-4155-4588-A9F7-CF45F0EED1C0}"/>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63ED3794-B889-477E-9810-7F461989FF2F}"/>
              </a:ext>
            </a:extLst>
          </p:cNvPr>
          <p:cNvSpPr/>
          <p:nvPr userDrawn="1"/>
        </p:nvSpPr>
        <p:spPr>
          <a:xfrm>
            <a:off x="6343945"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Tree>
    <p:extLst>
      <p:ext uri="{BB962C8B-B14F-4D97-AF65-F5344CB8AC3E}">
        <p14:creationId xmlns:p14="http://schemas.microsoft.com/office/powerpoint/2010/main" val="114999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587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1642320610"/>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064A216-14E2-42D2-999A-6A7D27D89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 y="1341848"/>
            <a:ext cx="12192000" cy="4751832"/>
          </a:xfrm>
          <a:prstGeom prst="rect">
            <a:avLst/>
          </a:prstGeom>
        </p:spPr>
      </p:pic>
      <p:pic>
        <p:nvPicPr>
          <p:cNvPr id="9" name="Grafik 8">
            <a:extLst>
              <a:ext uri="{FF2B5EF4-FFF2-40B4-BE49-F238E27FC236}">
                <a16:creationId xmlns:a16="http://schemas.microsoft.com/office/drawing/2014/main" id="{3E2C2CED-4F65-43F4-B410-650369D8A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867" y="1865402"/>
            <a:ext cx="5807003" cy="921983"/>
          </a:xfrm>
          <a:prstGeom prst="rect">
            <a:avLst/>
          </a:prstGeom>
        </p:spPr>
      </p:pic>
      <p:pic>
        <p:nvPicPr>
          <p:cNvPr id="10" name="Grafik 9">
            <a:extLst>
              <a:ext uri="{FF2B5EF4-FFF2-40B4-BE49-F238E27FC236}">
                <a16:creationId xmlns:a16="http://schemas.microsoft.com/office/drawing/2014/main" id="{354ECCEE-4CFB-4B67-B611-9412CAAB6E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702" y="2842134"/>
            <a:ext cx="3780873" cy="925701"/>
          </a:xfrm>
          <a:prstGeom prst="rect">
            <a:avLst/>
          </a:prstGeom>
        </p:spPr>
      </p:pic>
      <p:sp>
        <p:nvSpPr>
          <p:cNvPr id="16" name="Rechteck 15">
            <a:extLst>
              <a:ext uri="{FF2B5EF4-FFF2-40B4-BE49-F238E27FC236}">
                <a16:creationId xmlns:a16="http://schemas.microsoft.com/office/drawing/2014/main" id="{67383D69-C940-4612-B5CB-411FE788A553}"/>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20" name="Datumsplatzhalter 2">
            <a:extLst>
              <a:ext uri="{FF2B5EF4-FFF2-40B4-BE49-F238E27FC236}">
                <a16:creationId xmlns:a16="http://schemas.microsoft.com/office/drawing/2014/main" id="{E5C59417-86F8-497C-8A49-B8683FA4BA7B}"/>
              </a:ext>
            </a:extLst>
          </p:cNvPr>
          <p:cNvSpPr>
            <a:spLocks noGrp="1"/>
          </p:cNvSpPr>
          <p:nvPr>
            <p:ph type="dt" sz="half" idx="2"/>
          </p:nvPr>
        </p:nvSpPr>
        <p:spPr>
          <a:xfrm>
            <a:off x="6982542" y="4292163"/>
            <a:ext cx="2743200" cy="365125"/>
          </a:xfrm>
        </p:spPr>
        <p:txBody>
          <a:bodyPr/>
          <a:lstStyle/>
          <a:p>
            <a:r>
              <a:rPr lang="en-US" sz="1800" b="1" dirty="0"/>
              <a:t>23.06.2021</a:t>
            </a:r>
            <a:endParaRPr lang="de-DE" sz="1800" b="1" dirty="0"/>
          </a:p>
        </p:txBody>
      </p:sp>
      <p:sp>
        <p:nvSpPr>
          <p:cNvPr id="21" name="Fußzeilenplatzhalter 3">
            <a:extLst>
              <a:ext uri="{FF2B5EF4-FFF2-40B4-BE49-F238E27FC236}">
                <a16:creationId xmlns:a16="http://schemas.microsoft.com/office/drawing/2014/main" id="{6D06528C-9C74-422E-8CDC-704A52B71E4F}"/>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22" name="Rechteck 21">
            <a:extLst>
              <a:ext uri="{FF2B5EF4-FFF2-40B4-BE49-F238E27FC236}">
                <a16:creationId xmlns:a16="http://schemas.microsoft.com/office/drawing/2014/main" id="{99AADD3B-5BB2-471D-8567-A721C8A43897}"/>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5" name="Foliennummernplatzhalter 4">
            <a:extLst>
              <a:ext uri="{FF2B5EF4-FFF2-40B4-BE49-F238E27FC236}">
                <a16:creationId xmlns:a16="http://schemas.microsoft.com/office/drawing/2014/main" id="{BBCD414A-D60C-46DA-B970-C55075816D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F123C9B5-B076-4D3C-906D-69A4EDB4BE3E}"/>
              </a:ext>
            </a:extLst>
          </p:cNvPr>
          <p:cNvSpPr txBox="1"/>
          <p:nvPr/>
        </p:nvSpPr>
        <p:spPr>
          <a:xfrm>
            <a:off x="982663" y="122959"/>
            <a:ext cx="294163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DE3CAA73-12AC-4332-86A9-4A419126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1476283" y="1506226"/>
            <a:ext cx="3009701" cy="1017108"/>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Jede Tätigkeit habe ich schon tausendmal gemacht. Noch nie ist etwas passiert.</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291994" y="3105232"/>
            <a:ext cx="2248349" cy="77725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Routine macht unvorsichtig!</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175715" y="3486414"/>
            <a:ext cx="3965583" cy="1487661"/>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Viele Unfälle passieren Menschen, die schon 20 Jahre oder länger ihren Job machen.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238642" y="4405073"/>
            <a:ext cx="3288397" cy="1413174"/>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Unfälle passieren vor allem jüngeren, unerfahrenen Mitarbeitern.</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1" y="5260040"/>
            <a:ext cx="2846056" cy="917698"/>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Ältere Beschäftigte verunglücken  besonders häufig tödlich.</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0" y="850900"/>
            <a:ext cx="3257267" cy="1838123"/>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Ich bin schon so lange im Job und wurde schon 100 mal unterwiesen, ich kenne alle Gefahren!</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117159" y="3643228"/>
            <a:ext cx="2616464" cy="1387547"/>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72000" rtlCol="0" anchor="ctr"/>
          <a:lstStyle/>
          <a:p>
            <a:pPr algn="ctr"/>
            <a:r>
              <a:rPr lang="de-DE" i="1" dirty="0">
                <a:solidFill>
                  <a:schemeClr val="bg1"/>
                </a:solidFill>
              </a:rPr>
              <a:t>Ältere Beschäftigte sind von Natur aus weniger risikobereit. Daher passiert ihnen weniger.</a:t>
            </a:r>
          </a:p>
          <a:p>
            <a:pPr algn="ctr"/>
            <a:endParaRPr lang="de-DE" i="1" dirty="0">
              <a:solidFill>
                <a:schemeClr val="bg1"/>
              </a:solidFill>
            </a:endParaRP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5" name="Sprechblase: oval 24">
            <a:extLst>
              <a:ext uri="{FF2B5EF4-FFF2-40B4-BE49-F238E27FC236}">
                <a16:creationId xmlns:a16="http://schemas.microsoft.com/office/drawing/2014/main" id="{8920EA82-0AE4-4F9D-B4B6-B881AD9A2DCB}"/>
              </a:ext>
            </a:extLst>
          </p:cNvPr>
          <p:cNvSpPr/>
          <p:nvPr/>
        </p:nvSpPr>
        <p:spPr>
          <a:xfrm>
            <a:off x="4947581" y="1583089"/>
            <a:ext cx="2955274" cy="1161020"/>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ich so wie immer arbeite, kann nichts passieren.</a:t>
            </a:r>
          </a:p>
        </p:txBody>
      </p:sp>
      <p:sp>
        <p:nvSpPr>
          <p:cNvPr id="26" name="Textfeld 25">
            <a:extLst>
              <a:ext uri="{FF2B5EF4-FFF2-40B4-BE49-F238E27FC236}">
                <a16:creationId xmlns:a16="http://schemas.microsoft.com/office/drawing/2014/main" id="{EF236BB1-3F6F-4D5C-84B9-F82C8862A03C}"/>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3" name="Foliennummernplatzhalter 2">
            <a:extLst>
              <a:ext uri="{FF2B5EF4-FFF2-40B4-BE49-F238E27FC236}">
                <a16:creationId xmlns:a16="http://schemas.microsoft.com/office/drawing/2014/main" id="{2CB478BD-8AC5-440B-8B2D-5B182734DE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BF4BC4F-7EB1-461C-B6D7-605EFC2B4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3" name="Textfeld 12">
            <a:extLst>
              <a:ext uri="{FF2B5EF4-FFF2-40B4-BE49-F238E27FC236}">
                <a16:creationId xmlns:a16="http://schemas.microsoft.com/office/drawing/2014/main" id="{B774EFB3-F95A-4280-AFC6-E6B788CD6CD4}"/>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2" name="Foliennummernplatzhalter 1">
            <a:extLst>
              <a:ext uri="{FF2B5EF4-FFF2-40B4-BE49-F238E27FC236}">
                <a16:creationId xmlns:a16="http://schemas.microsoft.com/office/drawing/2014/main" id="{E1D45EA7-B4F1-440A-AB9C-F3ED67B389B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160DA47-9D64-4A6C-AC16-183558ADF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0" name="Textfeld 19">
            <a:extLst>
              <a:ext uri="{FF2B5EF4-FFF2-40B4-BE49-F238E27FC236}">
                <a16:creationId xmlns:a16="http://schemas.microsoft.com/office/drawing/2014/main" id="{5F11A6F1-3B03-49A1-A1D7-C6C926D8D0E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19" name="Textfeld 18">
            <a:extLst>
              <a:ext uri="{FF2B5EF4-FFF2-40B4-BE49-F238E27FC236}">
                <a16:creationId xmlns:a16="http://schemas.microsoft.com/office/drawing/2014/main" id="{5DC80CEA-1105-4FFE-8499-6A76FB9DD75D}"/>
              </a:ext>
            </a:extLst>
          </p:cNvPr>
          <p:cNvSpPr txBox="1"/>
          <p:nvPr/>
        </p:nvSpPr>
        <p:spPr>
          <a:xfrm>
            <a:off x="982662" y="1712859"/>
            <a:ext cx="9649385" cy="3662541"/>
          </a:xfrm>
          <a:prstGeom prst="rect">
            <a:avLst/>
          </a:prstGeom>
          <a:noFill/>
        </p:spPr>
        <p:txBody>
          <a:bodyPr wrap="square" rtlCol="0">
            <a:spAutoFit/>
          </a:bodyPr>
          <a:lstStyle/>
          <a:p>
            <a:pPr marL="252000" indent="-252000">
              <a:spcAft>
                <a:spcPts val="1200"/>
              </a:spcAft>
              <a:buClr>
                <a:srgbClr val="FF0000"/>
              </a:buClr>
              <a:buFont typeface="Arial" panose="020B0604020202020204" pitchFamily="34" charset="0"/>
              <a:buChar char="•"/>
            </a:pPr>
            <a:r>
              <a:rPr lang="de-DE" sz="2400" dirty="0">
                <a:solidFill>
                  <a:schemeClr val="tx1">
                    <a:lumMod val="65000"/>
                    <a:lumOff val="35000"/>
                  </a:schemeClr>
                </a:solidFill>
              </a:rPr>
              <a:t>Bei langjährig erfahrenen Beschäftigten gibt es im Verhältnis zu den Unfällen einen besonders hohen Anteil schwerer und tödlicher Unfälle. </a:t>
            </a:r>
          </a:p>
          <a:p>
            <a:pPr marL="252000" indent="-252000">
              <a:spcAft>
                <a:spcPts val="1200"/>
              </a:spcAft>
              <a:buClr>
                <a:srgbClr val="FF0000"/>
              </a:buClr>
              <a:buFont typeface="Arial" panose="020B0604020202020204" pitchFamily="34" charset="0"/>
              <a:buChar char="•"/>
            </a:pPr>
            <a:r>
              <a:rPr lang="de-DE" sz="2400" dirty="0">
                <a:solidFill>
                  <a:schemeClr val="tx1">
                    <a:lumMod val="65000"/>
                    <a:lumOff val="35000"/>
                  </a:schemeClr>
                </a:solidFill>
              </a:rPr>
              <a:t>Besonders die Altersgruppe der 45- bis 54-Jährigen ist gefährdet.</a:t>
            </a:r>
          </a:p>
          <a:p>
            <a:pPr marL="252000" indent="-252000">
              <a:spcAft>
                <a:spcPts val="1200"/>
              </a:spcAft>
              <a:buClr>
                <a:srgbClr val="FF0000"/>
              </a:buClr>
              <a:buFont typeface="Arial" panose="020B0604020202020204" pitchFamily="34" charset="0"/>
              <a:buChar char="•"/>
            </a:pPr>
            <a:r>
              <a:rPr lang="de-DE" sz="2400" dirty="0">
                <a:solidFill>
                  <a:schemeClr val="tx1">
                    <a:lumMod val="65000"/>
                    <a:lumOff val="35000"/>
                  </a:schemeClr>
                </a:solidFill>
              </a:rPr>
              <a:t>Ihre große Routine bei der Erbringung von Arbeiten führt zur Unterschätzung der damit verbundenen Risiken.</a:t>
            </a:r>
          </a:p>
          <a:p>
            <a:pPr marL="252000" indent="-252000">
              <a:spcAft>
                <a:spcPts val="1200"/>
              </a:spcAft>
              <a:buClr>
                <a:srgbClr val="FF0000"/>
              </a:buClr>
              <a:buFont typeface="Arial" panose="020B0604020202020204" pitchFamily="34" charset="0"/>
              <a:buChar char="•"/>
            </a:pPr>
            <a:r>
              <a:rPr lang="de-DE" sz="2400" dirty="0">
                <a:solidFill>
                  <a:schemeClr val="tx1">
                    <a:lumMod val="65000"/>
                    <a:lumOff val="35000"/>
                  </a:schemeClr>
                </a:solidFill>
              </a:rPr>
              <a:t>Eine Auswertung tödlicher Unfallereignisse ergab zudem, dass die überwiegende Anzahl der Todesopfer männlich war. </a:t>
            </a:r>
          </a:p>
          <a:p>
            <a:pPr marL="252000" indent="-252000">
              <a:spcAft>
                <a:spcPts val="1200"/>
              </a:spcAft>
              <a:buClr>
                <a:srgbClr val="FF0000"/>
              </a:buClr>
            </a:pPr>
            <a:endParaRPr lang="de-DE" sz="2400" dirty="0"/>
          </a:p>
        </p:txBody>
      </p:sp>
      <p:sp>
        <p:nvSpPr>
          <p:cNvPr id="2" name="Foliennummernplatzhalter 1">
            <a:extLst>
              <a:ext uri="{FF2B5EF4-FFF2-40B4-BE49-F238E27FC236}">
                <a16:creationId xmlns:a16="http://schemas.microsoft.com/office/drawing/2014/main" id="{6C705337-5B7D-40A7-8A2D-C4084FE6D70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Effect transition="in" filter="fade">
                                      <p:cBhvr>
                                        <p:cTn id="2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BCCC9740-8DF7-4A90-B536-BCD22FCB2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7162109" cy="3912418"/>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Unterweisen Sie auch „alte Hasen“ regelmäßig und weisen Sie darauf hin, dass auch für sie die gleichen Gefährdungen wie für alle anderen Beschäftigten bestehen.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Weisen Sie erfahrene Beschäftigte darauf hin, dass Routine unvorsichtig machen und zur Unterschätzung des Risikos führen kann.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Binden Sie die „alte Hasen“ als Helfer und Referenten </a:t>
            </a:r>
            <a:br>
              <a:rPr lang="de-DE" sz="2400" dirty="0">
                <a:solidFill>
                  <a:schemeClr val="tx1">
                    <a:lumMod val="65000"/>
                    <a:lumOff val="35000"/>
                  </a:schemeClr>
                </a:solidFill>
              </a:rPr>
            </a:br>
            <a:r>
              <a:rPr lang="de-DE" sz="2400" dirty="0">
                <a:solidFill>
                  <a:schemeClr val="tx1">
                    <a:lumMod val="65000"/>
                    <a:lumOff val="35000"/>
                  </a:schemeClr>
                </a:solidFill>
              </a:rPr>
              <a:t>in die Unterweisung ein, um von deren Erfahrung zu profitieren und um diese bei der Reflektion der Gefährdungen zu unterstützen. </a:t>
            </a:r>
          </a:p>
        </p:txBody>
      </p:sp>
      <p:sp>
        <p:nvSpPr>
          <p:cNvPr id="17" name="Textfeld 16">
            <a:extLst>
              <a:ext uri="{FF2B5EF4-FFF2-40B4-BE49-F238E27FC236}">
                <a16:creationId xmlns:a16="http://schemas.microsoft.com/office/drawing/2014/main" id="{646AB96D-1E7B-452A-ADDE-4B7413AF2178}"/>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2" name="Foliennummernplatzhalter 1">
            <a:extLst>
              <a:ext uri="{FF2B5EF4-FFF2-40B4-BE49-F238E27FC236}">
                <a16:creationId xmlns:a16="http://schemas.microsoft.com/office/drawing/2014/main" id="{043E0330-82FE-4774-A8A2-2664FC4B1D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4432DDF0-D989-4487-8232-FBBFF4C5C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4" y="1777401"/>
            <a:ext cx="7993386" cy="2181175"/>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Statistik: Arbeitsunfallgeschehen 2019 (publikationen.dguv.de/</a:t>
            </a:r>
            <a:r>
              <a:rPr lang="de-DE" sz="2400" dirty="0" err="1">
                <a:solidFill>
                  <a:schemeClr val="tx1">
                    <a:lumMod val="65000"/>
                    <a:lumOff val="35000"/>
                  </a:schemeClr>
                </a:solidFill>
              </a:rPr>
              <a:t>widgets</a:t>
            </a:r>
            <a:r>
              <a:rPr lang="de-DE" sz="2400" dirty="0">
                <a:solidFill>
                  <a:schemeClr val="tx1">
                    <a:lumMod val="65000"/>
                    <a:lumOff val="35000"/>
                  </a:schemeClr>
                </a:solidFill>
              </a:rPr>
              <a:t>/</a:t>
            </a:r>
            <a:r>
              <a:rPr lang="de-DE" sz="2400" dirty="0" err="1">
                <a:solidFill>
                  <a:schemeClr val="tx1">
                    <a:lumMod val="65000"/>
                    <a:lumOff val="35000"/>
                  </a:schemeClr>
                </a:solidFill>
              </a:rPr>
              <a:t>pdf</a:t>
            </a:r>
            <a:r>
              <a:rPr lang="de-DE" sz="2400" dirty="0">
                <a:solidFill>
                  <a:schemeClr val="tx1">
                    <a:lumMod val="65000"/>
                    <a:lumOff val="35000"/>
                  </a:schemeClr>
                </a:solidFill>
              </a:rPr>
              <a:t>/</a:t>
            </a:r>
            <a:r>
              <a:rPr lang="de-DE" sz="2400" dirty="0" err="1">
                <a:solidFill>
                  <a:schemeClr val="tx1">
                    <a:lumMod val="65000"/>
                    <a:lumOff val="35000"/>
                  </a:schemeClr>
                </a:solidFill>
              </a:rPr>
              <a:t>download</a:t>
            </a:r>
            <a:r>
              <a:rPr lang="de-DE" sz="2400" dirty="0">
                <a:solidFill>
                  <a:schemeClr val="tx1">
                    <a:lumMod val="65000"/>
                    <a:lumOff val="35000"/>
                  </a:schemeClr>
                </a:solidFill>
              </a:rPr>
              <a:t>/</a:t>
            </a:r>
            <a:r>
              <a:rPr lang="de-DE" sz="2400" dirty="0" err="1">
                <a:solidFill>
                  <a:schemeClr val="tx1">
                    <a:lumMod val="65000"/>
                    <a:lumOff val="35000"/>
                  </a:schemeClr>
                </a:solidFill>
              </a:rPr>
              <a:t>article</a:t>
            </a:r>
            <a:r>
              <a:rPr lang="de-DE" sz="2400" dirty="0">
                <a:solidFill>
                  <a:schemeClr val="tx1">
                    <a:lumMod val="65000"/>
                    <a:lumOff val="35000"/>
                  </a:schemeClr>
                </a:solidFill>
              </a:rPr>
              <a:t>/3893)</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012-2: Meine Verantwortung – </a:t>
            </a:r>
            <a:br>
              <a:rPr lang="de-DE" sz="2400" dirty="0">
                <a:solidFill>
                  <a:schemeClr val="tx1">
                    <a:lumMod val="65000"/>
                    <a:lumOff val="35000"/>
                  </a:schemeClr>
                </a:solidFill>
              </a:rPr>
            </a:br>
            <a:r>
              <a:rPr lang="de-DE" sz="2400" dirty="0">
                <a:solidFill>
                  <a:schemeClr val="tx1">
                    <a:lumMod val="65000"/>
                    <a:lumOff val="35000"/>
                  </a:schemeClr>
                </a:solidFill>
              </a:rPr>
              <a:t>12 Lebensretter für Führungskräfte, insbesondere </a:t>
            </a:r>
            <a:br>
              <a:rPr lang="de-DE" sz="2400" dirty="0">
                <a:solidFill>
                  <a:schemeClr val="tx1">
                    <a:lumMod val="65000"/>
                    <a:lumOff val="35000"/>
                  </a:schemeClr>
                </a:solidFill>
              </a:rPr>
            </a:br>
            <a:r>
              <a:rPr lang="de-DE" sz="2400" dirty="0">
                <a:solidFill>
                  <a:schemeClr val="tx1">
                    <a:lumMod val="65000"/>
                    <a:lumOff val="35000"/>
                  </a:schemeClr>
                </a:solidFill>
              </a:rPr>
              <a:t>Abschnitt 4 „Routine. Erfahrung. Kann tödlich sein!“</a:t>
            </a:r>
          </a:p>
          <a:p>
            <a:pPr marL="252000" indent="-252000">
              <a:lnSpc>
                <a:spcPts val="2500"/>
              </a:lnSpc>
              <a:spcAft>
                <a:spcPts val="1000"/>
              </a:spcAft>
              <a:buClr>
                <a:srgbClr val="FF0000"/>
              </a:buClr>
            </a:pPr>
            <a:endParaRPr lang="de-DE" sz="2400" dirty="0">
              <a:solidFill>
                <a:schemeClr val="tx1">
                  <a:lumMod val="65000"/>
                  <a:lumOff val="35000"/>
                </a:schemeClr>
              </a:solidFill>
            </a:endParaRP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17" name="Grafik 16">
            <a:extLst>
              <a:ext uri="{FF2B5EF4-FFF2-40B4-BE49-F238E27FC236}">
                <a16:creationId xmlns:a16="http://schemas.microsoft.com/office/drawing/2014/main" id="{C79CD62F-DA70-4396-B90C-22731FB59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927" y="5238362"/>
            <a:ext cx="6441375" cy="1170289"/>
          </a:xfrm>
          <a:prstGeom prst="rect">
            <a:avLst/>
          </a:prstGeom>
        </p:spPr>
      </p:pic>
      <p:sp>
        <p:nvSpPr>
          <p:cNvPr id="18" name="Textfeld 17">
            <a:extLst>
              <a:ext uri="{FF2B5EF4-FFF2-40B4-BE49-F238E27FC236}">
                <a16:creationId xmlns:a16="http://schemas.microsoft.com/office/drawing/2014/main" id="{42D75B80-FDD9-4661-ADC0-4D5F6BDE16CF}"/>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2" name="Foliennummernplatzhalter 1">
            <a:extLst>
              <a:ext uri="{FF2B5EF4-FFF2-40B4-BE49-F238E27FC236}">
                <a16:creationId xmlns:a16="http://schemas.microsoft.com/office/drawing/2014/main" id="{4EF5CAA1-E480-43F6-989C-5BA399498F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1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F7C55B3-B2FF-4801-AB31-4ABC7161F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FD8D9947-E705-4441-853C-87EF78C251C5}"/>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3" name="Foliennummernplatzhalter 2">
            <a:extLst>
              <a:ext uri="{FF2B5EF4-FFF2-40B4-BE49-F238E27FC236}">
                <a16:creationId xmlns:a16="http://schemas.microsoft.com/office/drawing/2014/main" id="{189BC022-8258-4DB8-A3F9-6F7BB251EA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4A272D50-E9F0-453A-9542-98DBC2EDC1F0}"/>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E3AC5CA-AF30-4E33-97B7-33430BAB1808}"/>
              </a:ext>
            </a:extLst>
          </p:cNvPr>
          <p:cNvSpPr txBox="1"/>
          <p:nvPr/>
        </p:nvSpPr>
        <p:spPr>
          <a:xfrm>
            <a:off x="982664" y="1928906"/>
            <a:ext cx="716211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20" name="Textfeld 19">
            <a:extLst>
              <a:ext uri="{FF2B5EF4-FFF2-40B4-BE49-F238E27FC236}">
                <a16:creationId xmlns:a16="http://schemas.microsoft.com/office/drawing/2014/main" id="{D5B580F4-B07B-45B3-9AE1-CD8EB2BA8F35}"/>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84491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9AAD0F5-03C1-461C-A0BE-0A8EA39EA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CEEE9F8F-F862-49B1-A782-A234F3900974}"/>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„Alten Hasen passieren keine Unfälle“</a:t>
            </a:r>
          </a:p>
        </p:txBody>
      </p:sp>
      <p:sp>
        <p:nvSpPr>
          <p:cNvPr id="3" name="Foliennummernplatzhalter 2">
            <a:extLst>
              <a:ext uri="{FF2B5EF4-FFF2-40B4-BE49-F238E27FC236}">
                <a16:creationId xmlns:a16="http://schemas.microsoft.com/office/drawing/2014/main" id="{2DC138EE-4949-4A74-91B0-C1B45AD1E0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7" name="Rechteck 16">
            <a:extLst>
              <a:ext uri="{FF2B5EF4-FFF2-40B4-BE49-F238E27FC236}">
                <a16:creationId xmlns:a16="http://schemas.microsoft.com/office/drawing/2014/main" id="{FF3ECEDF-4120-42AF-888A-BE1D0FB42FDD}"/>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8FF98A08-64FF-4C72-ABF5-CF5B4EDDFB32}"/>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13494D9C-7960-47B2-8F24-2DE9E35CAFA1}"/>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TM03457515[[fn=Aussicht]]</Template>
  <TotalTime>0</TotalTime>
  <Words>858</Words>
  <PresentationFormat>Breitbild</PresentationFormat>
  <Paragraphs>88</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2021-06-23T10:45:52Z</cp:lastPrinted>
  <dcterms:created xsi:type="dcterms:W3CDTF">2014-09-30T14:31:52Z</dcterms:created>
  <dcterms:modified xsi:type="dcterms:W3CDTF">2021-06-24T23:41:17Z</dcterms:modified>
</cp:coreProperties>
</file>