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6316" autoAdjust="0"/>
  </p:normalViewPr>
  <p:slideViewPr>
    <p:cSldViewPr snapToGrid="0">
      <p:cViewPr varScale="1">
        <p:scale>
          <a:sx n="99" d="100"/>
          <a:sy n="99" d="100"/>
        </p:scale>
        <p:origin x="792"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13.09.2022</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BD2F9B-25CA-39F0-1EAB-272E923F7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60157"/>
            <a:ext cx="12192000" cy="4747085"/>
          </a:xfrm>
          <a:prstGeom prst="rect">
            <a:avLst/>
          </a:prstGeom>
        </p:spPr>
      </p:pic>
      <p:sp>
        <p:nvSpPr>
          <p:cNvPr id="10" name="Rechteck 9">
            <a:extLst>
              <a:ext uri="{FF2B5EF4-FFF2-40B4-BE49-F238E27FC236}">
                <a16:creationId xmlns:a16="http://schemas.microsoft.com/office/drawing/2014/main" id="{850ED643-21CC-4E33-BE65-958E7B2E18BC}"/>
              </a:ext>
            </a:extLst>
          </p:cNvPr>
          <p:cNvSpPr/>
          <p:nvPr/>
        </p:nvSpPr>
        <p:spPr>
          <a:xfrm>
            <a:off x="5502990" y="4988947"/>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1" name="Datumsplatzhalter 2">
            <a:extLst>
              <a:ext uri="{FF2B5EF4-FFF2-40B4-BE49-F238E27FC236}">
                <a16:creationId xmlns:a16="http://schemas.microsoft.com/office/drawing/2014/main" id="{566FA7E5-E4E4-44CF-A446-FD580AE212BC}"/>
              </a:ext>
            </a:extLst>
          </p:cNvPr>
          <p:cNvSpPr>
            <a:spLocks noGrp="1"/>
          </p:cNvSpPr>
          <p:nvPr>
            <p:ph type="dt" sz="half" idx="2"/>
          </p:nvPr>
        </p:nvSpPr>
        <p:spPr>
          <a:xfrm>
            <a:off x="6442211" y="4988947"/>
            <a:ext cx="2743200" cy="365125"/>
          </a:xfrm>
        </p:spPr>
        <p:txBody>
          <a:bodyPr/>
          <a:lstStyle/>
          <a:p>
            <a:r>
              <a:rPr lang="en-US" sz="1800" b="1" dirty="0"/>
              <a:t>01.08.2022</a:t>
            </a:r>
            <a:endParaRPr lang="de-DE" sz="1800" b="1" dirty="0"/>
          </a:p>
        </p:txBody>
      </p:sp>
      <p:sp>
        <p:nvSpPr>
          <p:cNvPr id="12" name="Fußzeilenplatzhalter 3">
            <a:extLst>
              <a:ext uri="{FF2B5EF4-FFF2-40B4-BE49-F238E27FC236}">
                <a16:creationId xmlns:a16="http://schemas.microsoft.com/office/drawing/2014/main" id="{9FFF7814-2E9A-44A3-9549-769BA3AF44B6}"/>
              </a:ext>
            </a:extLst>
          </p:cNvPr>
          <p:cNvSpPr>
            <a:spLocks noGrp="1"/>
          </p:cNvSpPr>
          <p:nvPr>
            <p:ph type="ftr" sz="quarter" idx="3"/>
          </p:nvPr>
        </p:nvSpPr>
        <p:spPr>
          <a:xfrm>
            <a:off x="7617247" y="5481805"/>
            <a:ext cx="3286752" cy="365125"/>
          </a:xfrm>
        </p:spPr>
        <p:txBody>
          <a:bodyPr/>
          <a:lstStyle/>
          <a:p>
            <a:pPr algn="l"/>
            <a:r>
              <a:rPr lang="de-DE" sz="1800" b="1" dirty="0"/>
              <a:t>Manfred Mustermann</a:t>
            </a:r>
          </a:p>
        </p:txBody>
      </p:sp>
      <p:sp>
        <p:nvSpPr>
          <p:cNvPr id="13" name="Rechteck 12">
            <a:extLst>
              <a:ext uri="{FF2B5EF4-FFF2-40B4-BE49-F238E27FC236}">
                <a16:creationId xmlns:a16="http://schemas.microsoft.com/office/drawing/2014/main" id="{437C74D7-4F84-4921-9EE9-F29EE545234C}"/>
              </a:ext>
            </a:extLst>
          </p:cNvPr>
          <p:cNvSpPr/>
          <p:nvPr/>
        </p:nvSpPr>
        <p:spPr>
          <a:xfrm>
            <a:off x="5502990" y="5481805"/>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a:t>
            </a:r>
          </a:p>
        </p:txBody>
      </p:sp>
      <p:pic>
        <p:nvPicPr>
          <p:cNvPr id="15" name="Grafik 14">
            <a:extLst>
              <a:ext uri="{FF2B5EF4-FFF2-40B4-BE49-F238E27FC236}">
                <a16:creationId xmlns:a16="http://schemas.microsoft.com/office/drawing/2014/main" id="{E2B5D621-8509-DFBC-7C99-0E101B518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979" y="1964683"/>
            <a:ext cx="5795439" cy="2082459"/>
          </a:xfrm>
          <a:prstGeom prst="rect">
            <a:avLst/>
          </a:prstGeom>
        </p:spPr>
      </p:pic>
      <p:pic>
        <p:nvPicPr>
          <p:cNvPr id="6" name="Grafik 5">
            <a:extLst>
              <a:ext uri="{FF2B5EF4-FFF2-40B4-BE49-F238E27FC236}">
                <a16:creationId xmlns:a16="http://schemas.microsoft.com/office/drawing/2014/main" id="{138E88DF-C639-C12A-D1DD-36CF3121E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04680">
            <a:off x="7796818" y="3521067"/>
            <a:ext cx="3935306" cy="1982739"/>
          </a:xfrm>
          <a:prstGeom prst="rect">
            <a:avLst/>
          </a:prstGeom>
        </p:spPr>
      </p:pic>
      <p:sp>
        <p:nvSpPr>
          <p:cNvPr id="3" name="Foliennummernplatzhalter 5">
            <a:extLst>
              <a:ext uri="{FF2B5EF4-FFF2-40B4-BE49-F238E27FC236}">
                <a16:creationId xmlns:a16="http://schemas.microsoft.com/office/drawing/2014/main" id="{DFC54F3F-ACFD-2175-7558-E5C58777ADC8}"/>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sp>
        <p:nvSpPr>
          <p:cNvPr id="4" name="Sprechblase: rechteckig 3">
            <a:extLst>
              <a:ext uri="{FF2B5EF4-FFF2-40B4-BE49-F238E27FC236}">
                <a16:creationId xmlns:a16="http://schemas.microsoft.com/office/drawing/2014/main" id="{4F285863-1E16-11CF-A978-F35A1FF57C31}"/>
              </a:ext>
            </a:extLst>
          </p:cNvPr>
          <p:cNvSpPr/>
          <p:nvPr/>
        </p:nvSpPr>
        <p:spPr>
          <a:xfrm>
            <a:off x="290153" y="1558310"/>
            <a:ext cx="3098618" cy="1413174"/>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Stimmt! Lichtausschnitte auf Dächern sind doch für tonnenschwere Schneelasten ausgelegt. Die sind stabil.</a:t>
            </a:r>
          </a:p>
        </p:txBody>
      </p:sp>
      <p:sp>
        <p:nvSpPr>
          <p:cNvPr id="5" name="Sprechblase: rechteckig 4">
            <a:extLst>
              <a:ext uri="{FF2B5EF4-FFF2-40B4-BE49-F238E27FC236}">
                <a16:creationId xmlns:a16="http://schemas.microsoft.com/office/drawing/2014/main" id="{9AD3B4C4-E6E0-CF15-C79D-2766D32EB0E9}"/>
              </a:ext>
            </a:extLst>
          </p:cNvPr>
          <p:cNvSpPr/>
          <p:nvPr/>
        </p:nvSpPr>
        <p:spPr>
          <a:xfrm>
            <a:off x="1412041" y="3429000"/>
            <a:ext cx="2191561" cy="882944"/>
          </a:xfrm>
          <a:prstGeom prst="wedgeRectCallout">
            <a:avLst>
              <a:gd name="adj1" fmla="val -75379"/>
              <a:gd name="adj2" fmla="val 4037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Genau, diese Unfälle kommen noch hinzu.</a:t>
            </a:r>
          </a:p>
        </p:txBody>
      </p:sp>
      <p:sp>
        <p:nvSpPr>
          <p:cNvPr id="6" name="Sprechblase: oval 5">
            <a:extLst>
              <a:ext uri="{FF2B5EF4-FFF2-40B4-BE49-F238E27FC236}">
                <a16:creationId xmlns:a16="http://schemas.microsoft.com/office/drawing/2014/main" id="{7A499888-DB00-3A10-1B99-777D4A428E00}"/>
              </a:ext>
            </a:extLst>
          </p:cNvPr>
          <p:cNvSpPr/>
          <p:nvPr/>
        </p:nvSpPr>
        <p:spPr>
          <a:xfrm>
            <a:off x="3807074" y="3111032"/>
            <a:ext cx="3805000" cy="1838123"/>
          </a:xfrm>
          <a:prstGeom prst="wedgeEllipseCallout">
            <a:avLst>
              <a:gd name="adj1" fmla="val -9798"/>
              <a:gd name="adj2" fmla="val 909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Ja, zum Beispiel Abstürze an der Dachkante. Geländer gibt es ja meist keine auf dem Dach.</a:t>
            </a:r>
          </a:p>
        </p:txBody>
      </p:sp>
      <p:sp>
        <p:nvSpPr>
          <p:cNvPr id="7" name="Sprechblase: oval 6">
            <a:extLst>
              <a:ext uri="{FF2B5EF4-FFF2-40B4-BE49-F238E27FC236}">
                <a16:creationId xmlns:a16="http://schemas.microsoft.com/office/drawing/2014/main" id="{0591AF0B-99E7-8C27-D12E-CAB68D9D2CD6}"/>
              </a:ext>
            </a:extLst>
          </p:cNvPr>
          <p:cNvSpPr/>
          <p:nvPr/>
        </p:nvSpPr>
        <p:spPr>
          <a:xfrm>
            <a:off x="595480" y="4639561"/>
            <a:ext cx="3908257" cy="1413174"/>
          </a:xfrm>
          <a:prstGeom prst="wedgeEllipseCallout">
            <a:avLst>
              <a:gd name="adj1" fmla="val 30552"/>
              <a:gd name="adj2" fmla="val 7609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Übrigens, die meisten Lichtkuppeln sind nicht durchtrittssicher ausgelegt. </a:t>
            </a:r>
          </a:p>
        </p:txBody>
      </p:sp>
      <p:sp>
        <p:nvSpPr>
          <p:cNvPr id="9" name="Sprechblase: rechteckig 8">
            <a:extLst>
              <a:ext uri="{FF2B5EF4-FFF2-40B4-BE49-F238E27FC236}">
                <a16:creationId xmlns:a16="http://schemas.microsoft.com/office/drawing/2014/main" id="{FED2F18B-5B2B-1018-FEDC-66E367C89BD0}"/>
              </a:ext>
            </a:extLst>
          </p:cNvPr>
          <p:cNvSpPr/>
          <p:nvPr/>
        </p:nvSpPr>
        <p:spPr>
          <a:xfrm flipH="1">
            <a:off x="7313354" y="4923388"/>
            <a:ext cx="2846056" cy="917698"/>
          </a:xfrm>
          <a:prstGeom prst="wedgeRectCallout">
            <a:avLst>
              <a:gd name="adj1" fmla="val 39837"/>
              <a:gd name="adj2" fmla="val 1026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Klingt nach einer guten Gefährdungsbeurteilung</a:t>
            </a:r>
            <a:r>
              <a:rPr lang="de-DE" i="1" dirty="0">
                <a:solidFill>
                  <a:schemeClr val="bg1"/>
                </a:solidFill>
                <a:sym typeface="Wingdings" panose="05000000000000000000" pitchFamily="2" charset="2"/>
              </a:rPr>
              <a:t>!</a:t>
            </a:r>
            <a:endParaRPr lang="de-DE" i="1" dirty="0">
              <a:solidFill>
                <a:schemeClr val="bg1"/>
              </a:solidFill>
            </a:endParaRPr>
          </a:p>
        </p:txBody>
      </p:sp>
      <p:sp>
        <p:nvSpPr>
          <p:cNvPr id="12" name="Sprechblase: oval 11">
            <a:extLst>
              <a:ext uri="{FF2B5EF4-FFF2-40B4-BE49-F238E27FC236}">
                <a16:creationId xmlns:a16="http://schemas.microsoft.com/office/drawing/2014/main" id="{7847D512-C465-4718-A409-F73E87CB20FC}"/>
              </a:ext>
            </a:extLst>
          </p:cNvPr>
          <p:cNvSpPr/>
          <p:nvPr/>
        </p:nvSpPr>
        <p:spPr>
          <a:xfrm flipH="1">
            <a:off x="7231204" y="850876"/>
            <a:ext cx="3481628" cy="1667509"/>
          </a:xfrm>
          <a:prstGeom prst="wedgeEllipseCallout">
            <a:avLst>
              <a:gd name="adj1" fmla="val 53462"/>
              <a:gd name="adj2" fmla="val 7053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Die Durchtrittssicherung kann man aber gegen Aufpreis </a:t>
            </a:r>
            <a:r>
              <a:rPr lang="de-DE" i="1" dirty="0" err="1">
                <a:solidFill>
                  <a:schemeClr val="bg1"/>
                </a:solidFill>
              </a:rPr>
              <a:t>dazubestellen</a:t>
            </a:r>
            <a:r>
              <a:rPr lang="de-DE" i="1" dirty="0">
                <a:solidFill>
                  <a:schemeClr val="bg1"/>
                </a:solidFill>
              </a:rPr>
              <a:t>.</a:t>
            </a:r>
          </a:p>
        </p:txBody>
      </p:sp>
      <p:sp>
        <p:nvSpPr>
          <p:cNvPr id="14" name="Sprechblase: rechteckig 13">
            <a:extLst>
              <a:ext uri="{FF2B5EF4-FFF2-40B4-BE49-F238E27FC236}">
                <a16:creationId xmlns:a16="http://schemas.microsoft.com/office/drawing/2014/main" id="{FCBB1925-7B0C-7558-BB70-C5E61AFA1752}"/>
              </a:ext>
            </a:extLst>
          </p:cNvPr>
          <p:cNvSpPr/>
          <p:nvPr/>
        </p:nvSpPr>
        <p:spPr>
          <a:xfrm flipH="1">
            <a:off x="8019017" y="2833522"/>
            <a:ext cx="3805000" cy="1838123"/>
          </a:xfrm>
          <a:prstGeom prst="wedgeRectCallout">
            <a:avLst>
              <a:gd name="adj1" fmla="val -32950"/>
              <a:gd name="adj2" fmla="val 948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Wir haben uns sämtliche Tätigkeiten auf dem Dach genauer angeschaut und dann definierte Anschlagpunkte (Sekuranten) und Durchtritts-sicherungen nachgerüstet.</a:t>
            </a:r>
          </a:p>
        </p:txBody>
      </p:sp>
      <p:sp>
        <p:nvSpPr>
          <p:cNvPr id="15" name="Sprechblase: oval 14">
            <a:extLst>
              <a:ext uri="{FF2B5EF4-FFF2-40B4-BE49-F238E27FC236}">
                <a16:creationId xmlns:a16="http://schemas.microsoft.com/office/drawing/2014/main" id="{13F23BDF-F0D2-BA2C-FCFC-8ED171928A4A}"/>
              </a:ext>
            </a:extLst>
          </p:cNvPr>
          <p:cNvSpPr/>
          <p:nvPr/>
        </p:nvSpPr>
        <p:spPr>
          <a:xfrm>
            <a:off x="3687550" y="994825"/>
            <a:ext cx="3261975" cy="1523560"/>
          </a:xfrm>
          <a:prstGeom prst="wedgeEllipseCallout">
            <a:avLst>
              <a:gd name="adj1" fmla="val 45657"/>
              <a:gd name="adj2" fmla="val 8199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kommt es beim Betreten von Dächern nicht immer wieder zu tödlichen Unfällen?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2990D812-93A6-44D6-A591-90BB3EAD06E5}"/>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19" name="Textfeld 18">
            <a:extLst>
              <a:ext uri="{FF2B5EF4-FFF2-40B4-BE49-F238E27FC236}">
                <a16:creationId xmlns:a16="http://schemas.microsoft.com/office/drawing/2014/main" id="{77E8D241-947D-481A-B14E-80A3C78C976A}"/>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4016484"/>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allermeisten Lichtausschnitte (Lichtkuppeln, </a:t>
            </a:r>
            <a:br>
              <a:rPr lang="de-DE" sz="2300" dirty="0">
                <a:solidFill>
                  <a:schemeClr val="tx1">
                    <a:lumMod val="65000"/>
                    <a:lumOff val="35000"/>
                  </a:schemeClr>
                </a:solidFill>
              </a:rPr>
            </a:br>
            <a:r>
              <a:rPr lang="de-DE" sz="2300" dirty="0">
                <a:solidFill>
                  <a:schemeClr val="tx1">
                    <a:lumMod val="65000"/>
                    <a:lumOff val="35000"/>
                  </a:schemeClr>
                </a:solidFill>
              </a:rPr>
              <a:t>Flachdachfenster, Lichtbänder etc.) bieten keinen </a:t>
            </a:r>
            <a:br>
              <a:rPr lang="de-DE" sz="2300" dirty="0">
                <a:solidFill>
                  <a:schemeClr val="tx1">
                    <a:lumMod val="65000"/>
                    <a:lumOff val="35000"/>
                  </a:schemeClr>
                </a:solidFill>
              </a:rPr>
            </a:br>
            <a:r>
              <a:rPr lang="de-DE" sz="2300" dirty="0">
                <a:solidFill>
                  <a:schemeClr val="tx1">
                    <a:lumMod val="65000"/>
                    <a:lumOff val="35000"/>
                  </a:schemeClr>
                </a:solidFill>
              </a:rPr>
              <a:t>Durchtrittsschutz bzw. sind nicht durchsturzsicher.</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Auch Gänge neben Lichtausschnitten sind lebens-</a:t>
            </a:r>
            <a:br>
              <a:rPr lang="de-DE" sz="2300" dirty="0">
                <a:solidFill>
                  <a:schemeClr val="tx1">
                    <a:lumMod val="65000"/>
                    <a:lumOff val="35000"/>
                  </a:schemeClr>
                </a:solidFill>
              </a:rPr>
            </a:br>
            <a:r>
              <a:rPr lang="de-DE" sz="2300" dirty="0">
                <a:solidFill>
                  <a:schemeClr val="tx1">
                    <a:lumMod val="65000"/>
                    <a:lumOff val="35000"/>
                  </a:schemeClr>
                </a:solidFill>
              </a:rPr>
              <a:t>gefährlich (Fehltreten, Ausrutschen und Durchsturz </a:t>
            </a:r>
            <a:br>
              <a:rPr lang="de-DE" sz="2300" dirty="0">
                <a:solidFill>
                  <a:schemeClr val="tx1">
                    <a:lumMod val="65000"/>
                    <a:lumOff val="35000"/>
                  </a:schemeClr>
                </a:solidFill>
              </a:rPr>
            </a:br>
            <a:r>
              <a:rPr lang="de-DE" sz="2300" dirty="0">
                <a:solidFill>
                  <a:schemeClr val="tx1">
                    <a:lumMod val="65000"/>
                    <a:lumOff val="35000"/>
                  </a:schemeClr>
                </a:solidFill>
              </a:rPr>
              <a:t>durch den Lichtausschnitt).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Jedes Jahr gibt es eine zweistellige Anzahl tödlicher </a:t>
            </a:r>
            <a:br>
              <a:rPr lang="de-DE" sz="2300" dirty="0">
                <a:solidFill>
                  <a:schemeClr val="tx1">
                    <a:lumMod val="65000"/>
                    <a:lumOff val="35000"/>
                  </a:schemeClr>
                </a:solidFill>
              </a:rPr>
            </a:br>
            <a:r>
              <a:rPr lang="de-DE" sz="2300" dirty="0">
                <a:solidFill>
                  <a:schemeClr val="tx1">
                    <a:lumMod val="65000"/>
                    <a:lumOff val="35000"/>
                  </a:schemeClr>
                </a:solidFill>
              </a:rPr>
              <a:t>Durchsturzunfälle durch Lichtausschnitte.</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Auch Faserzement-Wellplatten oder Bitumen-</a:t>
            </a:r>
            <a:br>
              <a:rPr lang="de-DE" sz="2300" dirty="0">
                <a:solidFill>
                  <a:schemeClr val="tx1">
                    <a:lumMod val="65000"/>
                    <a:lumOff val="35000"/>
                  </a:schemeClr>
                </a:solidFill>
              </a:rPr>
            </a:br>
            <a:r>
              <a:rPr lang="de-DE" sz="2300" dirty="0">
                <a:solidFill>
                  <a:schemeClr val="tx1">
                    <a:lumMod val="65000"/>
                    <a:lumOff val="35000"/>
                  </a:schemeClr>
                </a:solidFill>
              </a:rPr>
              <a:t>Wellplatten sind häufig nicht durchtrittssicher.</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7442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16" name="Textfeld 15">
            <a:extLst>
              <a:ext uri="{FF2B5EF4-FFF2-40B4-BE49-F238E27FC236}">
                <a16:creationId xmlns:a16="http://schemas.microsoft.com/office/drawing/2014/main" id="{022FC20D-0363-43ED-A98D-5F59FCBD183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62109" cy="3441968"/>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Lichtausschnitte (Lichtkuppeln, Flachdachfenster, Lichtbänder etc.) auf Dächern dürfen grundsätzlich </a:t>
            </a:r>
            <a:br>
              <a:rPr lang="de-DE" sz="2300" dirty="0">
                <a:solidFill>
                  <a:schemeClr val="tx1">
                    <a:lumMod val="65000"/>
                    <a:lumOff val="35000"/>
                  </a:schemeClr>
                </a:solidFill>
              </a:rPr>
            </a:br>
            <a:r>
              <a:rPr lang="de-DE" sz="2300" dirty="0">
                <a:solidFill>
                  <a:schemeClr val="tx1">
                    <a:lumMod val="65000"/>
                    <a:lumOff val="35000"/>
                  </a:schemeClr>
                </a:solidFill>
              </a:rPr>
              <a:t>nicht betreten werden.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Ausgenommen sind nur solche, die ausdrücklich</a:t>
            </a:r>
            <a:br>
              <a:rPr lang="de-DE" sz="2300" dirty="0">
                <a:solidFill>
                  <a:schemeClr val="tx1">
                    <a:lumMod val="65000"/>
                    <a:lumOff val="35000"/>
                  </a:schemeClr>
                </a:solidFill>
              </a:rPr>
            </a:br>
            <a:r>
              <a:rPr lang="de-DE" sz="2300" dirty="0">
                <a:solidFill>
                  <a:schemeClr val="tx1">
                    <a:lumMod val="65000"/>
                    <a:lumOff val="35000"/>
                  </a:schemeClr>
                </a:solidFill>
              </a:rPr>
              <a:t>als begehbar gekennzeichnet sind. Fragen Sie </a:t>
            </a:r>
            <a:br>
              <a:rPr lang="de-DE" sz="2300" dirty="0">
                <a:solidFill>
                  <a:schemeClr val="tx1">
                    <a:lumMod val="65000"/>
                    <a:lumOff val="35000"/>
                  </a:schemeClr>
                </a:solidFill>
              </a:rPr>
            </a:br>
            <a:r>
              <a:rPr lang="de-DE" sz="2300" dirty="0">
                <a:solidFill>
                  <a:schemeClr val="tx1">
                    <a:lumMod val="65000"/>
                    <a:lumOff val="35000"/>
                  </a:schemeClr>
                </a:solidFill>
              </a:rPr>
              <a:t>im Zweifel lieber einmal mehr nach.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Als Maßnahme zur Sicherheit haben sich </a:t>
            </a:r>
            <a:br>
              <a:rPr lang="de-DE" sz="2300" dirty="0">
                <a:solidFill>
                  <a:schemeClr val="tx1">
                    <a:lumMod val="65000"/>
                    <a:lumOff val="35000"/>
                  </a:schemeClr>
                </a:solidFill>
              </a:rPr>
            </a:br>
            <a:r>
              <a:rPr lang="de-DE" sz="2300" dirty="0">
                <a:solidFill>
                  <a:schemeClr val="tx1">
                    <a:lumMod val="65000"/>
                    <a:lumOff val="35000"/>
                  </a:schemeClr>
                </a:solidFill>
              </a:rPr>
              <a:t>Geländer rund um die Lichtkuppel oder </a:t>
            </a:r>
            <a:br>
              <a:rPr lang="de-DE" sz="2300" dirty="0">
                <a:solidFill>
                  <a:schemeClr val="tx1">
                    <a:lumMod val="65000"/>
                    <a:lumOff val="35000"/>
                  </a:schemeClr>
                </a:solidFill>
              </a:rPr>
            </a:br>
            <a:r>
              <a:rPr lang="de-DE" sz="2300" dirty="0">
                <a:solidFill>
                  <a:schemeClr val="tx1">
                    <a:lumMod val="65000"/>
                    <a:lumOff val="35000"/>
                  </a:schemeClr>
                </a:solidFill>
              </a:rPr>
              <a:t>gesicherte Laufstege bewährt. </a:t>
            </a:r>
          </a:p>
        </p:txBody>
      </p:sp>
    </p:spTree>
    <p:extLst>
      <p:ext uri="{BB962C8B-B14F-4D97-AF65-F5344CB8AC3E}">
        <p14:creationId xmlns:p14="http://schemas.microsoft.com/office/powerpoint/2010/main" val="78922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6752332" cy="154401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ASR A2.1: Schutz vor Absturz und herabfallenden Gegenständen, Betreten von Gefahrenbereichen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t>
            </a:r>
            <a:br>
              <a:rPr lang="de-DE" sz="2300" dirty="0">
                <a:solidFill>
                  <a:schemeClr val="tx1">
                    <a:lumMod val="65000"/>
                    <a:lumOff val="35000"/>
                  </a:schemeClr>
                </a:solidFill>
              </a:rPr>
            </a:br>
            <a:r>
              <a:rPr lang="de-DE" sz="2300" dirty="0">
                <a:solidFill>
                  <a:schemeClr val="tx1">
                    <a:lumMod val="65000"/>
                    <a:lumOff val="35000"/>
                  </a:schemeClr>
                </a:solidFill>
              </a:rPr>
              <a:t>Aus Arbeitsunfällen lernen, Unfallbeispiel Nr. 17</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71E3C2A7-39ED-4E24-A942-D1C4B059F625}"/>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pic>
        <p:nvPicPr>
          <p:cNvPr id="8" name="Grafik 7">
            <a:extLst>
              <a:ext uri="{FF2B5EF4-FFF2-40B4-BE49-F238E27FC236}">
                <a16:creationId xmlns:a16="http://schemas.microsoft.com/office/drawing/2014/main" id="{D2CD049B-ED25-179C-1AED-40496A278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438" y="4152212"/>
            <a:ext cx="4976163" cy="1415240"/>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5224F356-95F7-4257-9A5E-E6CEFA696DA9}"/>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„Das hält doch!“</a:t>
            </a: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CF227269-E390-4C54-BA44-D873942163E7}"/>
              </a:ext>
            </a:extLst>
          </p:cNvPr>
          <p:cNvSpPr txBox="1"/>
          <p:nvPr/>
        </p:nvSpPr>
        <p:spPr>
          <a:xfrm>
            <a:off x="956051" y="95543"/>
            <a:ext cx="6524250" cy="503590"/>
          </a:xfrm>
          <a:prstGeom prst="rect">
            <a:avLst/>
          </a:prstGeom>
          <a:noFill/>
          <a:ln>
            <a:noFill/>
          </a:ln>
        </p:spPr>
        <p:txBody>
          <a:bodyPr wrap="square" lIns="144000" tIns="36000" rIns="144000" bIns="36000" rtlCol="0">
            <a:spAutoFit/>
          </a:bodyPr>
          <a:lstStyle/>
          <a:p>
            <a:r>
              <a:rPr lang="de-DE" sz="2800" b="1" i="1">
                <a:solidFill>
                  <a:schemeClr val="bg2">
                    <a:lumMod val="25000"/>
                  </a:schemeClr>
                </a:solidFill>
              </a:rPr>
              <a:t>„Das hält doch!“</a:t>
            </a:r>
            <a:endParaRPr lang="de-DE" sz="2800" b="1" i="1" dirty="0">
              <a:solidFill>
                <a:schemeClr val="bg2">
                  <a:lumMod val="2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809</Words>
  <PresentationFormat>Breitbild</PresentationFormat>
  <Paragraphs>89</Paragraphs>
  <Slides>8</Slides>
  <Notes>6</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2022-09-13T11:45:18Z</dcterms:modified>
</cp:coreProperties>
</file>