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70"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71253" autoAdjust="0"/>
  </p:normalViewPr>
  <p:slideViewPr>
    <p:cSldViewPr snapToGrid="0">
      <p:cViewPr varScale="1">
        <p:scale>
          <a:sx n="81" d="100"/>
          <a:sy n="81" d="100"/>
        </p:scale>
        <p:origin x="1416" y="96"/>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312141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291579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113427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08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6495768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4DC365F-F105-46A7-B4ED-EE4B9BCA3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1674"/>
            <a:ext cx="12191748" cy="4751733"/>
          </a:xfrm>
          <a:prstGeom prst="rect">
            <a:avLst/>
          </a:prstGeom>
        </p:spPr>
      </p:pic>
      <p:pic>
        <p:nvPicPr>
          <p:cNvPr id="9" name="Grafik 8">
            <a:extLst>
              <a:ext uri="{FF2B5EF4-FFF2-40B4-BE49-F238E27FC236}">
                <a16:creationId xmlns:a16="http://schemas.microsoft.com/office/drawing/2014/main" id="{97167386-6289-4DBD-BF9C-1E240F90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861" y="1626955"/>
            <a:ext cx="6916453" cy="2383802"/>
          </a:xfrm>
          <a:prstGeom prst="rect">
            <a:avLst/>
          </a:prstGeom>
        </p:spPr>
      </p:pic>
      <p:sp>
        <p:nvSpPr>
          <p:cNvPr id="11" name="Rechteck 10">
            <a:extLst>
              <a:ext uri="{FF2B5EF4-FFF2-40B4-BE49-F238E27FC236}">
                <a16:creationId xmlns:a16="http://schemas.microsoft.com/office/drawing/2014/main" id="{0AEF3991-D16F-4A25-A9B1-BD105A8C5B8E}"/>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2" name="Datumsplatzhalter 2">
            <a:extLst>
              <a:ext uri="{FF2B5EF4-FFF2-40B4-BE49-F238E27FC236}">
                <a16:creationId xmlns:a16="http://schemas.microsoft.com/office/drawing/2014/main" id="{ECBD194E-4E3D-42B0-98BD-5B2D1256E89E}"/>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3" name="Fußzeilenplatzhalter 3">
            <a:extLst>
              <a:ext uri="{FF2B5EF4-FFF2-40B4-BE49-F238E27FC236}">
                <a16:creationId xmlns:a16="http://schemas.microsoft.com/office/drawing/2014/main" id="{45A34F71-27BD-4203-A688-C585622E2546}"/>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14" name="Rechteck 13">
            <a:extLst>
              <a:ext uri="{FF2B5EF4-FFF2-40B4-BE49-F238E27FC236}">
                <a16:creationId xmlns:a16="http://schemas.microsoft.com/office/drawing/2014/main" id="{5D370BCA-F613-499D-9CA4-30758B622E96}"/>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5" name="Foliennummernplatzhalter 4">
            <a:extLst>
              <a:ext uri="{FF2B5EF4-FFF2-40B4-BE49-F238E27FC236}">
                <a16:creationId xmlns:a16="http://schemas.microsoft.com/office/drawing/2014/main" id="{F7CE62FF-C72D-4D04-9EF5-0785874F465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E9046F13-5726-4EC5-9771-A9B0D62CD7D1}"/>
              </a:ext>
            </a:extLst>
          </p:cNvPr>
          <p:cNvSpPr txBox="1"/>
          <p:nvPr/>
        </p:nvSpPr>
        <p:spPr>
          <a:xfrm>
            <a:off x="982663" y="122959"/>
            <a:ext cx="2907166"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8244CD-1E13-4C91-9A3D-BE6F0ADC7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761513" y="1650528"/>
            <a:ext cx="2663013" cy="1037692"/>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de-DE" i="1" dirty="0">
                <a:solidFill>
                  <a:schemeClr val="bg1"/>
                </a:solidFill>
              </a:rPr>
              <a:t>„Grundsätzlich“ heißt „ohne Ausnahme“.</a:t>
            </a:r>
          </a:p>
          <a:p>
            <a:pPr algn="ctr"/>
            <a:endParaRPr lang="de-DE" i="1" dirty="0">
              <a:solidFill>
                <a:schemeClr val="bg1"/>
              </a:solidFill>
            </a:endParaRPr>
          </a:p>
        </p:txBody>
      </p:sp>
      <p:sp>
        <p:nvSpPr>
          <p:cNvPr id="3" name="Sprechblase: oval 2">
            <a:extLst>
              <a:ext uri="{FF2B5EF4-FFF2-40B4-BE49-F238E27FC236}">
                <a16:creationId xmlns:a16="http://schemas.microsoft.com/office/drawing/2014/main" id="{A4DC40D5-59C5-4330-83F5-4C1DAC7FB993}"/>
              </a:ext>
            </a:extLst>
          </p:cNvPr>
          <p:cNvSpPr/>
          <p:nvPr/>
        </p:nvSpPr>
        <p:spPr>
          <a:xfrm>
            <a:off x="4572000" y="1210063"/>
            <a:ext cx="3718196" cy="1918623"/>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ich meinen Kindern sage, dass wir das grundsätzlich so machen, will ich, dass Sie das immer machen!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1063957" y="3558123"/>
            <a:ext cx="3502617" cy="1513144"/>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„Grundsätzliche Zustimmung ist die höflichste Form der Ablehnung“, sagt meine Frau immer.</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5426439" y="4210029"/>
            <a:ext cx="2963413" cy="1252829"/>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de-DE" i="1" dirty="0">
                <a:solidFill>
                  <a:schemeClr val="bg1"/>
                </a:solidFill>
              </a:rPr>
              <a:t>Auch bei „grundsätzlich“ kann man einfach mal von der Regel abweichen.</a:t>
            </a:r>
          </a:p>
          <a:p>
            <a:pPr algn="ctr"/>
            <a:endParaRPr lang="de-DE" i="1" dirty="0">
              <a:solidFill>
                <a:schemeClr val="bg1"/>
              </a:solidFill>
            </a:endParaRP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0" y="791638"/>
            <a:ext cx="3661126" cy="2074392"/>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lang="de-DE" i="1" dirty="0">
                <a:solidFill>
                  <a:schemeClr val="bg1"/>
                </a:solidFill>
              </a:rPr>
              <a:t>„Grundsätzlich“ hat in der Umgangssprache eine andere Bedeutung als im juristischen Sprachgebrauch</a:t>
            </a:r>
          </a:p>
          <a:p>
            <a:pPr algn="ctr"/>
            <a:endParaRPr lang="de-DE" i="1" dirty="0">
              <a:solidFill>
                <a:schemeClr val="bg1"/>
              </a:solidFill>
            </a:endParaRP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F52843A-2CE3-44E8-A799-583FF526B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281FCA4F-090A-4F55-8DBD-F67E1A152CAF}"/>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2E2D2E9-4434-4BEA-89D6-D5EFFCEF4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8265246" cy="3237490"/>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Das Wort „grundsätzlich“ wird umgangssprachlich anders verwendet und verstanden als im juristischen Sprachgebrauch.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Umgangssprachlich bedeutet „grundsätzlich“ für viele Menschen „immer“ oder „ausnahmslos“. Im juristischen Sprachgebrauch bedeutet es dagegen „vom Grundsatz her“, </a:t>
            </a:r>
            <a:br>
              <a:rPr lang="de-DE" sz="2400" dirty="0">
                <a:solidFill>
                  <a:schemeClr val="tx1">
                    <a:lumMod val="65000"/>
                    <a:lumOff val="35000"/>
                  </a:schemeClr>
                </a:solidFill>
              </a:rPr>
            </a:br>
            <a:r>
              <a:rPr lang="de-DE" sz="2400" dirty="0">
                <a:solidFill>
                  <a:schemeClr val="tx1">
                    <a:lumMod val="65000"/>
                    <a:lumOff val="35000"/>
                  </a:schemeClr>
                </a:solidFill>
              </a:rPr>
              <a:t>„in der Regel“.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Ausnahmen sind somit auch möglich, wenn grundsätzlich eine andere Regelung festgelegt ist, (wenn es dafür sachliche Gründe gibt). </a:t>
            </a:r>
          </a:p>
        </p:txBody>
      </p:sp>
      <p:sp>
        <p:nvSpPr>
          <p:cNvPr id="20" name="Textfeld 19">
            <a:extLst>
              <a:ext uri="{FF2B5EF4-FFF2-40B4-BE49-F238E27FC236}">
                <a16:creationId xmlns:a16="http://schemas.microsoft.com/office/drawing/2014/main" id="{3ACB263E-E478-40E1-9CA1-4D1D3AE42174}"/>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29AD2F00-0A8E-4B15-BC90-5E9E42ADC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6197455" cy="2457143"/>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Wenn Sie selbst Dinge festlegen, verwenden Sie anstelle des Wortes „grundsätzlich“ besser die auch juristisch eindeutigen Begriffe „generell“, „immer“ oder „nie“.</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Machen Sie sich klar, dass auch bei grund-</a:t>
            </a:r>
            <a:r>
              <a:rPr lang="de-DE" sz="2400" dirty="0" err="1">
                <a:solidFill>
                  <a:schemeClr val="tx1">
                    <a:lumMod val="65000"/>
                    <a:lumOff val="35000"/>
                  </a:schemeClr>
                </a:solidFill>
              </a:rPr>
              <a:t>sätzlichen</a:t>
            </a:r>
            <a:r>
              <a:rPr lang="de-DE" sz="2400" dirty="0">
                <a:solidFill>
                  <a:schemeClr val="tx1">
                    <a:lumMod val="65000"/>
                    <a:lumOff val="35000"/>
                  </a:schemeClr>
                </a:solidFill>
              </a:rPr>
              <a:t> Regelungen Abweichungen möglich sind, sofern es dafür sachliche Gründe gibt.</a:t>
            </a:r>
          </a:p>
        </p:txBody>
      </p:sp>
      <p:sp>
        <p:nvSpPr>
          <p:cNvPr id="17" name="Textfeld 16">
            <a:extLst>
              <a:ext uri="{FF2B5EF4-FFF2-40B4-BE49-F238E27FC236}">
                <a16:creationId xmlns:a16="http://schemas.microsoft.com/office/drawing/2014/main" id="{C8E13D40-C66E-4BA8-904A-D5AF574A05BF}"/>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02761BD0-4207-4024-B7E9-D72D68C26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5698692" cy="175182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www.rechtslexikon.net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www.duden.de</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9" name="Textfeld 18">
            <a:extLst>
              <a:ext uri="{FF2B5EF4-FFF2-40B4-BE49-F238E27FC236}">
                <a16:creationId xmlns:a16="http://schemas.microsoft.com/office/drawing/2014/main" id="{E44993DB-3B31-41A2-B7C5-37ED555B3885}"/>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pic>
        <p:nvPicPr>
          <p:cNvPr id="18" name="Grafik 17">
            <a:extLst>
              <a:ext uri="{FF2B5EF4-FFF2-40B4-BE49-F238E27FC236}">
                <a16:creationId xmlns:a16="http://schemas.microsoft.com/office/drawing/2014/main" id="{96B48DC8-405E-4F3F-BA86-84F37DAC9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988" y="5274041"/>
            <a:ext cx="3949235" cy="1152648"/>
          </a:xfrm>
          <a:prstGeom prst="rect">
            <a:avLst/>
          </a:prstGeom>
        </p:spPr>
      </p:pic>
    </p:spTree>
    <p:extLst>
      <p:ext uri="{BB962C8B-B14F-4D97-AF65-F5344CB8AC3E}">
        <p14:creationId xmlns:p14="http://schemas.microsoft.com/office/powerpoint/2010/main" val="25525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F59C824D-1847-4008-A656-212FAF8C1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9" name="Rechteck 18">
            <a:extLst>
              <a:ext uri="{FF2B5EF4-FFF2-40B4-BE49-F238E27FC236}">
                <a16:creationId xmlns:a16="http://schemas.microsoft.com/office/drawing/2014/main" id="{A5B38986-209F-4F1B-ACB4-F28840FAD2FB}"/>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4D5409DC-B060-400F-9E47-222BD5B058F3}"/>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
        <p:nvSpPr>
          <p:cNvPr id="17" name="Textfeld 16">
            <a:extLst>
              <a:ext uri="{FF2B5EF4-FFF2-40B4-BE49-F238E27FC236}">
                <a16:creationId xmlns:a16="http://schemas.microsoft.com/office/drawing/2014/main" id="{1117CAAE-F28C-443B-A830-0A06E0953DAA}"/>
              </a:ext>
            </a:extLst>
          </p:cNvPr>
          <p:cNvSpPr txBox="1"/>
          <p:nvPr/>
        </p:nvSpPr>
        <p:spPr>
          <a:xfrm>
            <a:off x="982664" y="1928906"/>
            <a:ext cx="716211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8" name="Textfeld 17">
            <a:extLst>
              <a:ext uri="{FF2B5EF4-FFF2-40B4-BE49-F238E27FC236}">
                <a16:creationId xmlns:a16="http://schemas.microsoft.com/office/drawing/2014/main" id="{CEF0A8B0-E9AD-4A94-AD02-B0EF5D68FE22}"/>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76734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957BB5FF-AF03-4559-ACF2-154410EA4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A4AFCC7E-200F-4643-9DD2-5533C18007D7}"/>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C21DFFC8-1077-4D0E-B8FE-23CB6E00A4CC}"/>
              </a:ext>
            </a:extLst>
          </p:cNvPr>
          <p:cNvSpPr txBox="1"/>
          <p:nvPr/>
        </p:nvSpPr>
        <p:spPr>
          <a:xfrm>
            <a:off x="956050" y="95543"/>
            <a:ext cx="716110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Wort „grundsätzlich“ bedeutet „immer“</a:t>
            </a:r>
          </a:p>
        </p:txBody>
      </p:sp>
      <p:sp>
        <p:nvSpPr>
          <p:cNvPr id="18" name="Textfeld 17">
            <a:extLst>
              <a:ext uri="{FF2B5EF4-FFF2-40B4-BE49-F238E27FC236}">
                <a16:creationId xmlns:a16="http://schemas.microsoft.com/office/drawing/2014/main" id="{244D60EF-3E46-4F9C-A385-A955BFF47D7D}"/>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79695628-A5EA-4B1C-9FE8-567FE844A5EA}"/>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787</Words>
  <PresentationFormat>Breitbild</PresentationFormat>
  <Paragraphs>83</Paragraphs>
  <Slides>8</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2021-06-25T00:04:39Z</dcterms:modified>
</cp:coreProperties>
</file>