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62" r:id="rId2"/>
    <p:sldId id="257" r:id="rId3"/>
    <p:sldId id="258" r:id="rId4"/>
    <p:sldId id="259" r:id="rId5"/>
    <p:sldId id="263" r:id="rId6"/>
    <p:sldId id="268" r:id="rId7"/>
    <p:sldId id="271" r:id="rId8"/>
    <p:sldId id="272" r:id="rId9"/>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 id="2" name="Frank N. Further" initials="FNF" lastIdx="1" clrIdx="1">
    <p:extLst>
      <p:ext uri="{19B8F6BF-5375-455C-9EA6-DF929625EA0E}">
        <p15:presenceInfo xmlns:p15="http://schemas.microsoft.com/office/powerpoint/2012/main" userId="b5c7ce4557f6394b" providerId="Windows Live"/>
      </p:ext>
    </p:extLst>
  </p:cmAuthor>
  <p:cmAuthor id="3" name="Claus Munder" initials="CM" lastIdx="1" clrIdx="2">
    <p:extLst>
      <p:ext uri="{19B8F6BF-5375-455C-9EA6-DF929625EA0E}">
        <p15:presenceInfo xmlns:p15="http://schemas.microsoft.com/office/powerpoint/2012/main" userId="S-1-5-21-3061921868-1708982661-156723138-3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22" autoAdjust="0"/>
    <p:restoredTop sz="85848" autoAdjust="0"/>
  </p:normalViewPr>
  <p:slideViewPr>
    <p:cSldViewPr snapToGrid="0">
      <p:cViewPr varScale="1">
        <p:scale>
          <a:sx n="98" d="100"/>
          <a:sy n="98" d="100"/>
        </p:scale>
        <p:origin x="834" y="90"/>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13.09.2022</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13.09.2022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 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159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15919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5</a:t>
            </a:fld>
            <a:endParaRPr lang="de-DE"/>
          </a:p>
        </p:txBody>
      </p:sp>
    </p:spTree>
    <p:extLst>
      <p:ext uri="{BB962C8B-B14F-4D97-AF65-F5344CB8AC3E}">
        <p14:creationId xmlns:p14="http://schemas.microsoft.com/office/powerpoint/2010/main" val="4214810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4"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5"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6"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3" name="Rechteck 12">
            <a:extLst>
              <a:ext uri="{FF2B5EF4-FFF2-40B4-BE49-F238E27FC236}">
                <a16:creationId xmlns:a16="http://schemas.microsoft.com/office/drawing/2014/main" id="{D8B67667-163A-46DA-97FF-6C86A58FB1A9}"/>
              </a:ext>
            </a:extLst>
          </p:cNvPr>
          <p:cNvSpPr/>
          <p:nvPr userDrawn="1"/>
        </p:nvSpPr>
        <p:spPr>
          <a:xfrm>
            <a:off x="6343945" y="4292163"/>
            <a:ext cx="101370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Datum: </a:t>
            </a:r>
          </a:p>
        </p:txBody>
      </p:sp>
      <p:sp>
        <p:nvSpPr>
          <p:cNvPr id="17" name="Datumsplatzhalter 2">
            <a:extLst>
              <a:ext uri="{FF2B5EF4-FFF2-40B4-BE49-F238E27FC236}">
                <a16:creationId xmlns:a16="http://schemas.microsoft.com/office/drawing/2014/main" id="{50D046A3-BFE2-488E-ACC0-F3BE8E6E3894}"/>
              </a:ext>
            </a:extLst>
          </p:cNvPr>
          <p:cNvSpPr txBox="1">
            <a:spLocks/>
          </p:cNvSpPr>
          <p:nvPr userDrawn="1"/>
        </p:nvSpPr>
        <p:spPr>
          <a:xfrm>
            <a:off x="7263525" y="4292163"/>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AEC8723-593B-49BE-858C-69335F150833}" type="datetime1">
              <a:rPr kumimoji="0" lang="de-DE" sz="1800" b="1"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13.09.2022</a:t>
            </a:fld>
            <a:endParaRPr kumimoji="0" lang="de-DE"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8" name="Fußzeilenplatzhalter 3">
            <a:extLst>
              <a:ext uri="{FF2B5EF4-FFF2-40B4-BE49-F238E27FC236}">
                <a16:creationId xmlns:a16="http://schemas.microsoft.com/office/drawing/2014/main" id="{3F283986-A1C3-4985-8279-38A65B53B068}"/>
              </a:ext>
            </a:extLst>
          </p:cNvPr>
          <p:cNvSpPr txBox="1">
            <a:spLocks/>
          </p:cNvSpPr>
          <p:nvPr userDrawn="1"/>
        </p:nvSpPr>
        <p:spPr>
          <a:xfrm>
            <a:off x="8530436" y="4785021"/>
            <a:ext cx="3026260"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Manfred Mustermann</a:t>
            </a:r>
          </a:p>
        </p:txBody>
      </p:sp>
      <p:sp>
        <p:nvSpPr>
          <p:cNvPr id="19" name="Rechteck 18">
            <a:extLst>
              <a:ext uri="{FF2B5EF4-FFF2-40B4-BE49-F238E27FC236}">
                <a16:creationId xmlns:a16="http://schemas.microsoft.com/office/drawing/2014/main" id="{9C022BBC-69C0-4A1D-9AC5-416DD79FAD6B}"/>
              </a:ext>
            </a:extLst>
          </p:cNvPr>
          <p:cNvSpPr/>
          <p:nvPr userDrawn="1"/>
        </p:nvSpPr>
        <p:spPr>
          <a:xfrm>
            <a:off x="6343945" y="4785021"/>
            <a:ext cx="211425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Referent/Referentin:</a:t>
            </a:r>
          </a:p>
        </p:txBody>
      </p:sp>
    </p:spTree>
    <p:extLst>
      <p:ext uri="{BB962C8B-B14F-4D97-AF65-F5344CB8AC3E}">
        <p14:creationId xmlns:p14="http://schemas.microsoft.com/office/powerpoint/2010/main" val="2996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756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atumsplatzhalter 3"/>
          <p:cNvSpPr>
            <a:spLocks noGrp="1"/>
          </p:cNvSpPr>
          <p:nvPr>
            <p:ph type="dt" sz="half" idx="2"/>
          </p:nvPr>
        </p:nvSpPr>
        <p:spPr>
          <a:xfrm>
            <a:off x="307253" y="65959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1" name="Fußzeilenplatzhalter 4"/>
          <p:cNvSpPr>
            <a:spLocks noGrp="1"/>
          </p:cNvSpPr>
          <p:nvPr>
            <p:ph type="ftr" sz="quarter" idx="3"/>
          </p:nvPr>
        </p:nvSpPr>
        <p:spPr>
          <a:xfrm>
            <a:off x="4029973" y="65944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2" name="Foliennummernplatzhalter 5"/>
          <p:cNvSpPr>
            <a:spLocks noGrp="1"/>
          </p:cNvSpPr>
          <p:nvPr>
            <p:ph type="sldNum" sz="quarter" idx="4"/>
          </p:nvPr>
        </p:nvSpPr>
        <p:spPr>
          <a:xfrm>
            <a:off x="9124293" y="65944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91810624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9BF7774-9CFB-1116-404A-9F1316B70D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60157"/>
            <a:ext cx="12192000" cy="4747085"/>
          </a:xfrm>
          <a:prstGeom prst="rect">
            <a:avLst/>
          </a:prstGeom>
        </p:spPr>
      </p:pic>
      <p:sp>
        <p:nvSpPr>
          <p:cNvPr id="10" name="Rechteck 9">
            <a:extLst>
              <a:ext uri="{FF2B5EF4-FFF2-40B4-BE49-F238E27FC236}">
                <a16:creationId xmlns:a16="http://schemas.microsoft.com/office/drawing/2014/main" id="{850ED643-21CC-4E33-BE65-958E7B2E18BC}"/>
              </a:ext>
            </a:extLst>
          </p:cNvPr>
          <p:cNvSpPr/>
          <p:nvPr/>
        </p:nvSpPr>
        <p:spPr>
          <a:xfrm>
            <a:off x="5523203" y="4904101"/>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1" name="Datumsplatzhalter 2">
            <a:extLst>
              <a:ext uri="{FF2B5EF4-FFF2-40B4-BE49-F238E27FC236}">
                <a16:creationId xmlns:a16="http://schemas.microsoft.com/office/drawing/2014/main" id="{566FA7E5-E4E4-44CF-A446-FD580AE212BC}"/>
              </a:ext>
            </a:extLst>
          </p:cNvPr>
          <p:cNvSpPr>
            <a:spLocks noGrp="1"/>
          </p:cNvSpPr>
          <p:nvPr>
            <p:ph type="dt" sz="half" idx="2"/>
          </p:nvPr>
        </p:nvSpPr>
        <p:spPr>
          <a:xfrm>
            <a:off x="6462424" y="4904101"/>
            <a:ext cx="2743200" cy="365125"/>
          </a:xfrm>
        </p:spPr>
        <p:txBody>
          <a:bodyPr/>
          <a:lstStyle/>
          <a:p>
            <a:r>
              <a:rPr lang="en-US" sz="1800" b="1" dirty="0"/>
              <a:t>01.08.2022</a:t>
            </a:r>
            <a:endParaRPr lang="de-DE" sz="1800" b="1" dirty="0"/>
          </a:p>
        </p:txBody>
      </p:sp>
      <p:sp>
        <p:nvSpPr>
          <p:cNvPr id="12" name="Fußzeilenplatzhalter 3">
            <a:extLst>
              <a:ext uri="{FF2B5EF4-FFF2-40B4-BE49-F238E27FC236}">
                <a16:creationId xmlns:a16="http://schemas.microsoft.com/office/drawing/2014/main" id="{9FFF7814-2E9A-44A3-9549-769BA3AF44B6}"/>
              </a:ext>
            </a:extLst>
          </p:cNvPr>
          <p:cNvSpPr>
            <a:spLocks noGrp="1"/>
          </p:cNvSpPr>
          <p:nvPr>
            <p:ph type="ftr" sz="quarter" idx="3"/>
          </p:nvPr>
        </p:nvSpPr>
        <p:spPr>
          <a:xfrm>
            <a:off x="7637460" y="5396959"/>
            <a:ext cx="3286752" cy="365125"/>
          </a:xfrm>
        </p:spPr>
        <p:txBody>
          <a:bodyPr/>
          <a:lstStyle/>
          <a:p>
            <a:pPr algn="l"/>
            <a:r>
              <a:rPr lang="de-DE" sz="1800" b="1" dirty="0"/>
              <a:t>Manfred Mustermann</a:t>
            </a:r>
          </a:p>
        </p:txBody>
      </p:sp>
      <p:sp>
        <p:nvSpPr>
          <p:cNvPr id="13" name="Rechteck 12">
            <a:extLst>
              <a:ext uri="{FF2B5EF4-FFF2-40B4-BE49-F238E27FC236}">
                <a16:creationId xmlns:a16="http://schemas.microsoft.com/office/drawing/2014/main" id="{437C74D7-4F84-4921-9EE9-F29EE545234C}"/>
              </a:ext>
            </a:extLst>
          </p:cNvPr>
          <p:cNvSpPr/>
          <p:nvPr/>
        </p:nvSpPr>
        <p:spPr>
          <a:xfrm>
            <a:off x="5523203" y="5396959"/>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sp>
        <p:nvSpPr>
          <p:cNvPr id="14" name="Textfeld 13">
            <a:extLst>
              <a:ext uri="{FF2B5EF4-FFF2-40B4-BE49-F238E27FC236}">
                <a16:creationId xmlns:a16="http://schemas.microsoft.com/office/drawing/2014/main" id="{A07C1C88-C8E9-4FEE-B874-61A02EB829CA}"/>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4</a:t>
            </a:r>
          </a:p>
        </p:txBody>
      </p:sp>
      <p:pic>
        <p:nvPicPr>
          <p:cNvPr id="17" name="Grafik 16">
            <a:extLst>
              <a:ext uri="{FF2B5EF4-FFF2-40B4-BE49-F238E27FC236}">
                <a16:creationId xmlns:a16="http://schemas.microsoft.com/office/drawing/2014/main" id="{8EC22B32-DD27-059B-4057-65B82F7D9D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7920" y="1830572"/>
            <a:ext cx="5731598" cy="1841808"/>
          </a:xfrm>
          <a:prstGeom prst="rect">
            <a:avLst/>
          </a:prstGeom>
        </p:spPr>
      </p:pic>
      <p:pic>
        <p:nvPicPr>
          <p:cNvPr id="3" name="Grafik 2">
            <a:extLst>
              <a:ext uri="{FF2B5EF4-FFF2-40B4-BE49-F238E27FC236}">
                <a16:creationId xmlns:a16="http://schemas.microsoft.com/office/drawing/2014/main" id="{F6A98E91-75C7-6A0B-DD35-5B0DA1EBC6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2519" y="3734807"/>
            <a:ext cx="3769225" cy="1375657"/>
          </a:xfrm>
          <a:prstGeom prst="rect">
            <a:avLst/>
          </a:prstGeom>
        </p:spPr>
      </p:pic>
      <p:sp>
        <p:nvSpPr>
          <p:cNvPr id="4" name="Foliennummernplatzhalter 5">
            <a:extLst>
              <a:ext uri="{FF2B5EF4-FFF2-40B4-BE49-F238E27FC236}">
                <a16:creationId xmlns:a16="http://schemas.microsoft.com/office/drawing/2014/main" id="{5836A7EE-0CA5-4E90-5DBF-9A6C48B1CEF1}"/>
              </a:ext>
            </a:extLst>
          </p:cNvPr>
          <p:cNvSpPr txBox="1">
            <a:spLocks/>
          </p:cNvSpPr>
          <p:nvPr/>
        </p:nvSpPr>
        <p:spPr>
          <a:xfrm>
            <a:off x="9124293" y="6492875"/>
            <a:ext cx="27432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dirty="0">
                <a:solidFill>
                  <a:schemeClr val="tx1">
                    <a:lumMod val="65000"/>
                    <a:lumOff val="35000"/>
                  </a:schemeClr>
                </a:solidFill>
              </a:rPr>
              <a:t>1</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54C7ACB-B787-4B8E-99AE-1A10F62E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19"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22" name="Textfeld 21">
            <a:extLst>
              <a:ext uri="{FF2B5EF4-FFF2-40B4-BE49-F238E27FC236}">
                <a16:creationId xmlns:a16="http://schemas.microsoft.com/office/drawing/2014/main" id="{25635612-A936-43A4-9B29-01284DDA3C5A}"/>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dirty="0">
                <a:solidFill>
                  <a:schemeClr val="tx1">
                    <a:lumMod val="85000"/>
                    <a:lumOff val="15000"/>
                  </a:schemeClr>
                </a:solidFill>
                <a:latin typeface="DGUV Meta-Bold"/>
              </a:rPr>
              <a:t>„Gefahrstoffe erkennt man am Geruch“</a:t>
            </a:r>
            <a:endParaRPr lang="de-DE" sz="2800" b="1" i="1" dirty="0">
              <a:solidFill>
                <a:schemeClr val="tx1">
                  <a:lumMod val="85000"/>
                  <a:lumOff val="15000"/>
                </a:schemeClr>
              </a:solidFill>
            </a:endParaRPr>
          </a:p>
        </p:txBody>
      </p:sp>
      <p:sp>
        <p:nvSpPr>
          <p:cNvPr id="2" name="Sprechblase: rechteckig 1">
            <a:extLst>
              <a:ext uri="{FF2B5EF4-FFF2-40B4-BE49-F238E27FC236}">
                <a16:creationId xmlns:a16="http://schemas.microsoft.com/office/drawing/2014/main" id="{0F7D06B3-563C-8865-FCA8-003D7A221E70}"/>
              </a:ext>
            </a:extLst>
          </p:cNvPr>
          <p:cNvSpPr/>
          <p:nvPr/>
        </p:nvSpPr>
        <p:spPr>
          <a:xfrm>
            <a:off x="4704778" y="3068319"/>
            <a:ext cx="3009701" cy="1017108"/>
          </a:xfrm>
          <a:prstGeom prst="wedgeRectCallout">
            <a:avLst>
              <a:gd name="adj1" fmla="val 7336"/>
              <a:gd name="adj2" fmla="val 8567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Leider nicht, das kommt fast so schnell wie ein Hammer.</a:t>
            </a:r>
          </a:p>
        </p:txBody>
      </p:sp>
      <p:sp>
        <p:nvSpPr>
          <p:cNvPr id="3" name="Sprechblase: rechteckig 2">
            <a:extLst>
              <a:ext uri="{FF2B5EF4-FFF2-40B4-BE49-F238E27FC236}">
                <a16:creationId xmlns:a16="http://schemas.microsoft.com/office/drawing/2014/main" id="{4284A216-3528-2795-D973-7AA67DA718C7}"/>
              </a:ext>
            </a:extLst>
          </p:cNvPr>
          <p:cNvSpPr/>
          <p:nvPr/>
        </p:nvSpPr>
        <p:spPr>
          <a:xfrm>
            <a:off x="314840" y="1573436"/>
            <a:ext cx="2439511" cy="1244635"/>
          </a:xfrm>
          <a:prstGeom prst="wedgeRectCallout">
            <a:avLst>
              <a:gd name="adj1" fmla="val -45124"/>
              <a:gd name="adj2" fmla="val 8747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Du meinst flüssige Gefahrstoffe, die man </a:t>
            </a:r>
            <a:br>
              <a:rPr lang="de-DE" i="1" dirty="0">
                <a:solidFill>
                  <a:schemeClr val="bg1"/>
                </a:solidFill>
              </a:rPr>
            </a:br>
            <a:r>
              <a:rPr lang="de-DE" i="1" dirty="0">
                <a:solidFill>
                  <a:schemeClr val="bg1"/>
                </a:solidFill>
              </a:rPr>
              <a:t>nur am Geschmack erkennt, oder ;-)?</a:t>
            </a:r>
          </a:p>
        </p:txBody>
      </p:sp>
      <p:sp>
        <p:nvSpPr>
          <p:cNvPr id="8" name="Sprechblase: oval 7">
            <a:extLst>
              <a:ext uri="{FF2B5EF4-FFF2-40B4-BE49-F238E27FC236}">
                <a16:creationId xmlns:a16="http://schemas.microsoft.com/office/drawing/2014/main" id="{DCF393C3-C3ED-44BB-9934-A7C594511461}"/>
              </a:ext>
            </a:extLst>
          </p:cNvPr>
          <p:cNvSpPr/>
          <p:nvPr/>
        </p:nvSpPr>
        <p:spPr>
          <a:xfrm>
            <a:off x="2371702" y="4484535"/>
            <a:ext cx="4998881" cy="1881277"/>
          </a:xfrm>
          <a:prstGeom prst="wedgeEllipseCallout">
            <a:avLst>
              <a:gd name="adj1" fmla="val -17317"/>
              <a:gd name="adj2" fmla="val -8479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Ja, ist von der Natur als Schutzmechanismus so eingerichtet. Der Urmensch hat am Geruch einer Pflanze erkannt, ob sie giftig ist oder nicht.</a:t>
            </a:r>
          </a:p>
        </p:txBody>
      </p:sp>
      <p:sp>
        <p:nvSpPr>
          <p:cNvPr id="10" name="Sprechblase: oval 9">
            <a:extLst>
              <a:ext uri="{FF2B5EF4-FFF2-40B4-BE49-F238E27FC236}">
                <a16:creationId xmlns:a16="http://schemas.microsoft.com/office/drawing/2014/main" id="{744CA124-DE3E-5C3C-E584-3C2497FD09C5}"/>
              </a:ext>
            </a:extLst>
          </p:cNvPr>
          <p:cNvSpPr/>
          <p:nvPr/>
        </p:nvSpPr>
        <p:spPr>
          <a:xfrm>
            <a:off x="353291" y="3033362"/>
            <a:ext cx="2987493" cy="1944936"/>
          </a:xfrm>
          <a:prstGeom prst="wedgeEllipseCallout">
            <a:avLst>
              <a:gd name="adj1" fmla="val -34841"/>
              <a:gd name="adj2" fmla="val 7300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Aber im Betrieb gibt es bei uns auch Gefahrstoffe, die völlig geruchlos sind.</a:t>
            </a:r>
          </a:p>
        </p:txBody>
      </p:sp>
      <p:sp>
        <p:nvSpPr>
          <p:cNvPr id="11" name="Sprechblase: rechteckig 10">
            <a:extLst>
              <a:ext uri="{FF2B5EF4-FFF2-40B4-BE49-F238E27FC236}">
                <a16:creationId xmlns:a16="http://schemas.microsoft.com/office/drawing/2014/main" id="{A1FB45E5-C7B0-7672-9406-9C2689209C0C}"/>
              </a:ext>
            </a:extLst>
          </p:cNvPr>
          <p:cNvSpPr/>
          <p:nvPr/>
        </p:nvSpPr>
        <p:spPr>
          <a:xfrm flipH="1">
            <a:off x="7649837" y="4942301"/>
            <a:ext cx="2846056" cy="917698"/>
          </a:xfrm>
          <a:prstGeom prst="wedgeRectCallout">
            <a:avLst>
              <a:gd name="adj1" fmla="val 47282"/>
              <a:gd name="adj2" fmla="val -8694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Aber man merkt früh genug, dass man bewusstlos wird.</a:t>
            </a:r>
          </a:p>
        </p:txBody>
      </p:sp>
      <p:sp>
        <p:nvSpPr>
          <p:cNvPr id="13" name="Sprechblase: oval 12">
            <a:extLst>
              <a:ext uri="{FF2B5EF4-FFF2-40B4-BE49-F238E27FC236}">
                <a16:creationId xmlns:a16="http://schemas.microsoft.com/office/drawing/2014/main" id="{6C6E289F-8E02-D399-E0CE-1C74551192C9}"/>
              </a:ext>
            </a:extLst>
          </p:cNvPr>
          <p:cNvSpPr/>
          <p:nvPr/>
        </p:nvSpPr>
        <p:spPr>
          <a:xfrm flipH="1">
            <a:off x="7598959" y="921098"/>
            <a:ext cx="3257267" cy="1838123"/>
          </a:xfrm>
          <a:prstGeom prst="wedgeEllipseCallout">
            <a:avLst>
              <a:gd name="adj1" fmla="val 23355"/>
              <a:gd name="adj2" fmla="val 82664"/>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Genau, das beste Beispiel dafür sind Lösemittel, z. B. an der Tankstelle. Die riechst Du sofort.</a:t>
            </a:r>
          </a:p>
        </p:txBody>
      </p:sp>
      <p:sp>
        <p:nvSpPr>
          <p:cNvPr id="16" name="Sprechblase: rechteckig 15">
            <a:extLst>
              <a:ext uri="{FF2B5EF4-FFF2-40B4-BE49-F238E27FC236}">
                <a16:creationId xmlns:a16="http://schemas.microsoft.com/office/drawing/2014/main" id="{EC918236-9BF6-325C-8147-43B7FE3BDCA7}"/>
              </a:ext>
            </a:extLst>
          </p:cNvPr>
          <p:cNvSpPr/>
          <p:nvPr/>
        </p:nvSpPr>
        <p:spPr>
          <a:xfrm flipH="1">
            <a:off x="9078474" y="3275522"/>
            <a:ext cx="2616464" cy="1387547"/>
          </a:xfrm>
          <a:prstGeom prst="wedgeRectCallout">
            <a:avLst>
              <a:gd name="adj1" fmla="val -32950"/>
              <a:gd name="adj2" fmla="val 9487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Nein, im Ernst, z. B. Stickstoff; man riecht nichts und wird trotzdem ohnmächtig.</a:t>
            </a:r>
          </a:p>
        </p:txBody>
      </p:sp>
      <p:sp>
        <p:nvSpPr>
          <p:cNvPr id="18" name="Sprechblase: oval 17">
            <a:extLst>
              <a:ext uri="{FF2B5EF4-FFF2-40B4-BE49-F238E27FC236}">
                <a16:creationId xmlns:a16="http://schemas.microsoft.com/office/drawing/2014/main" id="{A200455D-1FA0-A2F0-41CC-42E331CF54AA}"/>
              </a:ext>
            </a:extLst>
          </p:cNvPr>
          <p:cNvSpPr/>
          <p:nvPr/>
        </p:nvSpPr>
        <p:spPr>
          <a:xfrm>
            <a:off x="3050453" y="1046066"/>
            <a:ext cx="4041723" cy="1588188"/>
          </a:xfrm>
          <a:prstGeom prst="wedgeEllipseCallout">
            <a:avLst>
              <a:gd name="adj1" fmla="val 34190"/>
              <a:gd name="adj2" fmla="val 6983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Und nach drei Minuten ohne Sauerstoff verabschieden sich bereits die ersten Gehirnzellen.</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0" grpId="0" animBg="1"/>
      <p:bldP spid="11" grpId="0" animBg="1"/>
      <p:bldP spid="13" grpId="0" animBg="1"/>
      <p:bldP spid="16"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CCA32C6-2817-4469-818A-D9F1D2A8A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3" name="Textfeld 2">
            <a:extLst>
              <a:ext uri="{FF2B5EF4-FFF2-40B4-BE49-F238E27FC236}">
                <a16:creationId xmlns:a16="http://schemas.microsoft.com/office/drawing/2014/main" id="{5057DF24-2D89-0258-1396-56AAF64208C8}"/>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dirty="0">
                <a:solidFill>
                  <a:schemeClr val="tx1">
                    <a:lumMod val="85000"/>
                    <a:lumOff val="15000"/>
                  </a:schemeClr>
                </a:solidFill>
                <a:latin typeface="DGUV Meta-Bold"/>
              </a:rPr>
              <a:t>„Gefahrstoffe erkennt man am Geruch“</a:t>
            </a:r>
            <a:endParaRPr lang="de-DE" sz="2800" b="1" i="1" dirty="0">
              <a:solidFill>
                <a:schemeClr val="tx1">
                  <a:lumMod val="85000"/>
                  <a:lumOff val="15000"/>
                </a:schemeClr>
              </a:solidFill>
            </a:endParaRPr>
          </a:p>
        </p:txBody>
      </p:sp>
    </p:spTree>
    <p:extLst>
      <p:ext uri="{BB962C8B-B14F-4D97-AF65-F5344CB8AC3E}">
        <p14:creationId xmlns:p14="http://schemas.microsoft.com/office/powerpoint/2010/main" val="36465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9649385" cy="4094326"/>
          </a:xfrm>
          <a:prstGeom prst="rect">
            <a:avLst/>
          </a:prstGeom>
          <a:noFill/>
        </p:spPr>
        <p:txBody>
          <a:bodyPr wrap="square" lIns="0" tIns="0" rIns="0" bIns="0" rtlCol="0">
            <a:spAutoFit/>
          </a:bodyPr>
          <a:lstStyle/>
          <a:p>
            <a:pPr marL="252000" indent="-252000">
              <a:lnSpc>
                <a:spcPts val="2400"/>
              </a:lnSpc>
              <a:spcAft>
                <a:spcPts val="700"/>
              </a:spcAft>
              <a:buClr>
                <a:srgbClr val="FF0000"/>
              </a:buClr>
              <a:buFont typeface="Arial" panose="020B0604020202020204" pitchFamily="34" charset="0"/>
              <a:buChar char="•"/>
            </a:pPr>
            <a:r>
              <a:rPr lang="de-DE" sz="2300" dirty="0">
                <a:solidFill>
                  <a:schemeClr val="tx1">
                    <a:lumMod val="65000"/>
                    <a:lumOff val="35000"/>
                  </a:schemeClr>
                </a:solidFill>
              </a:rPr>
              <a:t>Es gibt viele Gase, die geruchslos, aber nicht ungefährlich sind, </a:t>
            </a:r>
            <a:br>
              <a:rPr lang="de-DE" sz="2300" dirty="0">
                <a:solidFill>
                  <a:schemeClr val="tx1">
                    <a:lumMod val="65000"/>
                    <a:lumOff val="35000"/>
                  </a:schemeClr>
                </a:solidFill>
              </a:rPr>
            </a:br>
            <a:r>
              <a:rPr lang="de-DE" sz="2300" dirty="0">
                <a:solidFill>
                  <a:schemeClr val="tx1">
                    <a:lumMod val="65000"/>
                    <a:lumOff val="35000"/>
                  </a:schemeClr>
                </a:solidFill>
              </a:rPr>
              <a:t>z. B. Stickstoff, Kohlendioxid und Kohlenmonoxid. </a:t>
            </a:r>
          </a:p>
          <a:p>
            <a:pPr marL="252000" indent="-252000">
              <a:lnSpc>
                <a:spcPts val="2400"/>
              </a:lnSpc>
              <a:spcAft>
                <a:spcPts val="700"/>
              </a:spcAft>
              <a:buClr>
                <a:srgbClr val="FF0000"/>
              </a:buClr>
              <a:buFont typeface="Arial" panose="020B0604020202020204" pitchFamily="34" charset="0"/>
              <a:buChar char="•"/>
            </a:pPr>
            <a:r>
              <a:rPr lang="de-DE" sz="2300" dirty="0">
                <a:solidFill>
                  <a:schemeClr val="tx1">
                    <a:lumMod val="65000"/>
                    <a:lumOff val="35000"/>
                  </a:schemeClr>
                </a:solidFill>
              </a:rPr>
              <a:t>Andere Gase schalten innerhalb kürzester Zeit die Geruchs-</a:t>
            </a:r>
            <a:br>
              <a:rPr lang="de-DE" sz="2300" dirty="0">
                <a:solidFill>
                  <a:schemeClr val="tx1">
                    <a:lumMod val="65000"/>
                    <a:lumOff val="35000"/>
                  </a:schemeClr>
                </a:solidFill>
              </a:rPr>
            </a:br>
            <a:r>
              <a:rPr lang="de-DE" sz="2300" dirty="0" err="1">
                <a:solidFill>
                  <a:schemeClr val="tx1">
                    <a:lumMod val="65000"/>
                    <a:lumOff val="35000"/>
                  </a:schemeClr>
                </a:solidFill>
              </a:rPr>
              <a:t>rezeptoren</a:t>
            </a:r>
            <a:r>
              <a:rPr lang="de-DE" sz="2300" dirty="0">
                <a:solidFill>
                  <a:schemeClr val="tx1">
                    <a:lumMod val="65000"/>
                    <a:lumOff val="35000"/>
                  </a:schemeClr>
                </a:solidFill>
              </a:rPr>
              <a:t> aus, z. B. Schwefelwasserstoff im Faulgas. </a:t>
            </a:r>
          </a:p>
          <a:p>
            <a:pPr marL="252000" indent="-252000">
              <a:lnSpc>
                <a:spcPts val="2400"/>
              </a:lnSpc>
              <a:spcAft>
                <a:spcPts val="700"/>
              </a:spcAft>
              <a:buClr>
                <a:srgbClr val="FF0000"/>
              </a:buClr>
              <a:buFont typeface="Arial" panose="020B0604020202020204" pitchFamily="34" charset="0"/>
              <a:buChar char="•"/>
            </a:pPr>
            <a:r>
              <a:rPr lang="de-DE" sz="2300" dirty="0">
                <a:solidFill>
                  <a:schemeClr val="tx1">
                    <a:lumMod val="65000"/>
                    <a:lumOff val="35000"/>
                  </a:schemeClr>
                </a:solidFill>
              </a:rPr>
              <a:t>In sauerstoffarmer Atmosphäre wird man in kürzester Zeit </a:t>
            </a:r>
            <a:br>
              <a:rPr lang="de-DE" sz="2300" dirty="0">
                <a:solidFill>
                  <a:schemeClr val="tx1">
                    <a:lumMod val="65000"/>
                    <a:lumOff val="35000"/>
                  </a:schemeClr>
                </a:solidFill>
              </a:rPr>
            </a:br>
            <a:r>
              <a:rPr lang="de-DE" sz="2300" dirty="0">
                <a:solidFill>
                  <a:schemeClr val="tx1">
                    <a:lumMod val="65000"/>
                    <a:lumOff val="35000"/>
                  </a:schemeClr>
                </a:solidFill>
              </a:rPr>
              <a:t>ohnmächtig. Wird man nicht schnell genug gerettet, erleidet </a:t>
            </a:r>
            <a:br>
              <a:rPr lang="de-DE" sz="2300" dirty="0">
                <a:solidFill>
                  <a:schemeClr val="tx1">
                    <a:lumMod val="65000"/>
                    <a:lumOff val="35000"/>
                  </a:schemeClr>
                </a:solidFill>
              </a:rPr>
            </a:br>
            <a:r>
              <a:rPr lang="de-DE" sz="2300" dirty="0">
                <a:solidFill>
                  <a:schemeClr val="tx1">
                    <a:lumMod val="65000"/>
                    <a:lumOff val="35000"/>
                  </a:schemeClr>
                </a:solidFill>
              </a:rPr>
              <a:t>man Schäden am Gehirn und kann oftmals nur noch tot </a:t>
            </a:r>
            <a:br>
              <a:rPr lang="de-DE" sz="2300" dirty="0">
                <a:solidFill>
                  <a:schemeClr val="tx1">
                    <a:lumMod val="65000"/>
                    <a:lumOff val="35000"/>
                  </a:schemeClr>
                </a:solidFill>
              </a:rPr>
            </a:br>
            <a:r>
              <a:rPr lang="de-DE" sz="2300" dirty="0">
                <a:solidFill>
                  <a:schemeClr val="tx1">
                    <a:lumMod val="65000"/>
                    <a:lumOff val="35000"/>
                  </a:schemeClr>
                </a:solidFill>
              </a:rPr>
              <a:t>geborgen werden. </a:t>
            </a:r>
          </a:p>
          <a:p>
            <a:pPr marL="252000" indent="-252000">
              <a:lnSpc>
                <a:spcPts val="2400"/>
              </a:lnSpc>
              <a:spcAft>
                <a:spcPts val="700"/>
              </a:spcAft>
              <a:buClr>
                <a:srgbClr val="FF0000"/>
              </a:buClr>
              <a:buFont typeface="Arial" panose="020B0604020202020204" pitchFamily="34" charset="0"/>
              <a:buChar char="•"/>
            </a:pPr>
            <a:r>
              <a:rPr lang="de-DE" sz="2300" dirty="0">
                <a:solidFill>
                  <a:schemeClr val="tx1">
                    <a:lumMod val="65000"/>
                    <a:lumOff val="35000"/>
                  </a:schemeClr>
                </a:solidFill>
              </a:rPr>
              <a:t>Aber: Nicht alles, was stinkt, ist in dieser Konzentration </a:t>
            </a:r>
            <a:br>
              <a:rPr lang="de-DE" sz="2300" dirty="0">
                <a:solidFill>
                  <a:schemeClr val="tx1">
                    <a:lumMod val="65000"/>
                    <a:lumOff val="35000"/>
                  </a:schemeClr>
                </a:solidFill>
              </a:rPr>
            </a:br>
            <a:r>
              <a:rPr lang="de-DE" sz="2300" dirty="0">
                <a:solidFill>
                  <a:schemeClr val="tx1">
                    <a:lumMod val="65000"/>
                    <a:lumOff val="35000"/>
                  </a:schemeClr>
                </a:solidFill>
              </a:rPr>
              <a:t>auch gefährlich. Bei vielen Gefahrstoffen (wie z. B. Ethanol)</a:t>
            </a:r>
            <a:br>
              <a:rPr lang="de-DE" sz="2300" dirty="0">
                <a:solidFill>
                  <a:schemeClr val="tx1">
                    <a:lumMod val="65000"/>
                    <a:lumOff val="35000"/>
                  </a:schemeClr>
                </a:solidFill>
              </a:rPr>
            </a:br>
            <a:r>
              <a:rPr lang="de-DE" sz="2300" dirty="0">
                <a:solidFill>
                  <a:schemeClr val="tx1">
                    <a:lumMod val="65000"/>
                    <a:lumOff val="35000"/>
                  </a:schemeClr>
                </a:solidFill>
              </a:rPr>
              <a:t>liegt die Geruchsschwelle deutlich unter dem Arbeitsplatz-</a:t>
            </a:r>
            <a:br>
              <a:rPr lang="de-DE" sz="2300" dirty="0">
                <a:solidFill>
                  <a:schemeClr val="tx1">
                    <a:lumMod val="65000"/>
                    <a:lumOff val="35000"/>
                  </a:schemeClr>
                </a:solidFill>
              </a:rPr>
            </a:br>
            <a:r>
              <a:rPr lang="de-DE" sz="2300" dirty="0">
                <a:solidFill>
                  <a:schemeClr val="tx1">
                    <a:lumMod val="65000"/>
                    <a:lumOff val="35000"/>
                  </a:schemeClr>
                </a:solidFill>
              </a:rPr>
              <a:t>Grenzwert. Hier helfen nur qualifizierte Messungen. </a:t>
            </a:r>
          </a:p>
        </p:txBody>
      </p:sp>
      <p:sp>
        <p:nvSpPr>
          <p:cNvPr id="4" name="Textfeld 3">
            <a:extLst>
              <a:ext uri="{FF2B5EF4-FFF2-40B4-BE49-F238E27FC236}">
                <a16:creationId xmlns:a16="http://schemas.microsoft.com/office/drawing/2014/main" id="{0925DBC3-E40F-9D22-75C5-FD6A3CD4902A}"/>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dirty="0">
                <a:solidFill>
                  <a:schemeClr val="tx1">
                    <a:lumMod val="85000"/>
                    <a:lumOff val="15000"/>
                  </a:schemeClr>
                </a:solidFill>
                <a:latin typeface="DGUV Meta-Bold"/>
              </a:rPr>
              <a:t>„Gefahrstoffe erkennt man am Geruch“</a:t>
            </a:r>
            <a:endParaRPr lang="de-DE" sz="2800" b="1" i="1" dirty="0">
              <a:solidFill>
                <a:schemeClr val="tx1">
                  <a:lumMod val="85000"/>
                  <a:lumOff val="15000"/>
                </a:schemeClr>
              </a:solidFill>
            </a:endParaRPr>
          </a:p>
        </p:txBody>
      </p:sp>
    </p:spTree>
    <p:extLst>
      <p:ext uri="{BB962C8B-B14F-4D97-AF65-F5344CB8AC3E}">
        <p14:creationId xmlns:p14="http://schemas.microsoft.com/office/powerpoint/2010/main" val="20217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286949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Unbedingt beachten</a:t>
            </a:r>
          </a:p>
        </p:txBody>
      </p:sp>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351608" cy="4117409"/>
          </a:xfrm>
          <a:prstGeom prst="rect">
            <a:avLst/>
          </a:prstGeom>
          <a:noFill/>
        </p:spPr>
        <p:txBody>
          <a:bodyPr wrap="square" lIns="0" tIns="0" rIns="0" bIns="0" rtlCol="0">
            <a:spAutoFit/>
          </a:bodyPr>
          <a:lstStyle/>
          <a:p>
            <a:pPr marL="252000" indent="-252000">
              <a:lnSpc>
                <a:spcPts val="2400"/>
              </a:lnSpc>
              <a:spcAft>
                <a:spcPts val="300"/>
              </a:spcAft>
              <a:buClr>
                <a:srgbClr val="FF0000"/>
              </a:buClr>
              <a:buFont typeface="Arial" panose="020B0604020202020204" pitchFamily="34" charset="0"/>
              <a:buChar char="•"/>
            </a:pPr>
            <a:r>
              <a:rPr lang="de-DE" sz="2300" dirty="0">
                <a:solidFill>
                  <a:schemeClr val="tx1">
                    <a:lumMod val="65000"/>
                    <a:lumOff val="35000"/>
                  </a:schemeClr>
                </a:solidFill>
              </a:rPr>
              <a:t>Der Einstieg in Behälter und enge Räume gehört zu den gefährlichsten Tätigkeiten im industriellen Bereich. </a:t>
            </a:r>
          </a:p>
          <a:p>
            <a:pPr marL="252000" indent="-252000">
              <a:lnSpc>
                <a:spcPts val="2400"/>
              </a:lnSpc>
              <a:spcAft>
                <a:spcPts val="300"/>
              </a:spcAft>
              <a:buClr>
                <a:srgbClr val="FF0000"/>
              </a:buClr>
              <a:buFont typeface="Arial" panose="020B0604020202020204" pitchFamily="34" charset="0"/>
              <a:buChar char="•"/>
            </a:pPr>
            <a:r>
              <a:rPr lang="de-DE" sz="2300" dirty="0">
                <a:solidFill>
                  <a:schemeClr val="tx1">
                    <a:lumMod val="65000"/>
                    <a:lumOff val="35000"/>
                  </a:schemeClr>
                </a:solidFill>
              </a:rPr>
              <a:t>Er muss deswegen sorgfältig geplant sein (Gefährdungs-beurteilung, Rettungskonzept, Erlaubnisschein, Gefahr-</a:t>
            </a:r>
            <a:r>
              <a:rPr lang="de-DE" sz="2300" dirty="0" err="1">
                <a:solidFill>
                  <a:schemeClr val="tx1">
                    <a:lumMod val="65000"/>
                    <a:lumOff val="35000"/>
                  </a:schemeClr>
                </a:solidFill>
              </a:rPr>
              <a:t>stoffunterweisung</a:t>
            </a:r>
            <a:r>
              <a:rPr lang="de-DE" sz="2300" dirty="0">
                <a:solidFill>
                  <a:schemeClr val="tx1">
                    <a:lumMod val="65000"/>
                    <a:lumOff val="35000"/>
                  </a:schemeClr>
                </a:solidFill>
              </a:rPr>
              <a:t> …).</a:t>
            </a:r>
          </a:p>
          <a:p>
            <a:pPr marL="252000" indent="-252000">
              <a:lnSpc>
                <a:spcPts val="2400"/>
              </a:lnSpc>
              <a:spcAft>
                <a:spcPts val="300"/>
              </a:spcAft>
              <a:buClr>
                <a:srgbClr val="FF0000"/>
              </a:buClr>
              <a:buFont typeface="Arial" panose="020B0604020202020204" pitchFamily="34" charset="0"/>
              <a:buChar char="•"/>
            </a:pPr>
            <a:r>
              <a:rPr lang="de-DE" sz="2300" dirty="0">
                <a:solidFill>
                  <a:schemeClr val="tx1">
                    <a:lumMod val="65000"/>
                    <a:lumOff val="35000"/>
                  </a:schemeClr>
                </a:solidFill>
              </a:rPr>
              <a:t>Auch wenn Eile geboten ist, ist es falsch, der am </a:t>
            </a:r>
            <a:br>
              <a:rPr lang="de-DE" sz="2300" dirty="0">
                <a:solidFill>
                  <a:schemeClr val="tx1">
                    <a:lumMod val="65000"/>
                    <a:lumOff val="35000"/>
                  </a:schemeClr>
                </a:solidFill>
              </a:rPr>
            </a:br>
            <a:r>
              <a:rPr lang="de-DE" sz="2300" dirty="0">
                <a:solidFill>
                  <a:schemeClr val="tx1">
                    <a:lumMod val="65000"/>
                    <a:lumOff val="35000"/>
                  </a:schemeClr>
                </a:solidFill>
              </a:rPr>
              <a:t>Boden des Behälters liegenden Person direkt </a:t>
            </a:r>
            <a:br>
              <a:rPr lang="de-DE" sz="2300" dirty="0">
                <a:solidFill>
                  <a:schemeClr val="tx1">
                    <a:lumMod val="65000"/>
                    <a:lumOff val="35000"/>
                  </a:schemeClr>
                </a:solidFill>
              </a:rPr>
            </a:br>
            <a:r>
              <a:rPr lang="de-DE" sz="2300" dirty="0">
                <a:solidFill>
                  <a:schemeClr val="tx1">
                    <a:lumMod val="65000"/>
                    <a:lumOff val="35000"/>
                  </a:schemeClr>
                </a:solidFill>
              </a:rPr>
              <a:t>hinterherzusteigen, um helfen zu wollen. </a:t>
            </a:r>
          </a:p>
          <a:p>
            <a:pPr marL="252000" indent="-252000">
              <a:lnSpc>
                <a:spcPts val="2400"/>
              </a:lnSpc>
              <a:spcAft>
                <a:spcPts val="300"/>
              </a:spcAft>
              <a:buClr>
                <a:srgbClr val="FF0000"/>
              </a:buClr>
              <a:buFont typeface="Arial" panose="020B0604020202020204" pitchFamily="34" charset="0"/>
              <a:buChar char="•"/>
            </a:pPr>
            <a:r>
              <a:rPr lang="de-DE" sz="2300" dirty="0">
                <a:solidFill>
                  <a:schemeClr val="tx1">
                    <a:lumMod val="65000"/>
                    <a:lumOff val="35000"/>
                  </a:schemeClr>
                </a:solidFill>
              </a:rPr>
              <a:t>Arbeiten in Behältern und engen Räumen sind ein </a:t>
            </a:r>
            <a:br>
              <a:rPr lang="de-DE" sz="2300" dirty="0">
                <a:solidFill>
                  <a:schemeClr val="tx1">
                    <a:lumMod val="65000"/>
                    <a:lumOff val="35000"/>
                  </a:schemeClr>
                </a:solidFill>
              </a:rPr>
            </a:br>
            <a:r>
              <a:rPr lang="de-DE" sz="2300" dirty="0">
                <a:solidFill>
                  <a:schemeClr val="tx1">
                    <a:lumMod val="65000"/>
                    <a:lumOff val="35000"/>
                  </a:schemeClr>
                </a:solidFill>
              </a:rPr>
              <a:t>Fall für geschulte Experten. Wer hier unüberlegt</a:t>
            </a:r>
            <a:br>
              <a:rPr lang="de-DE" sz="2300" dirty="0">
                <a:solidFill>
                  <a:schemeClr val="tx1">
                    <a:lumMod val="65000"/>
                    <a:lumOff val="35000"/>
                  </a:schemeClr>
                </a:solidFill>
              </a:rPr>
            </a:br>
            <a:r>
              <a:rPr lang="de-DE" sz="2300" dirty="0">
                <a:solidFill>
                  <a:schemeClr val="tx1">
                    <a:lumMod val="65000"/>
                    <a:lumOff val="35000"/>
                  </a:schemeClr>
                </a:solidFill>
              </a:rPr>
              <a:t>„mal schnell“ handelt, riskiert nicht nur sein </a:t>
            </a:r>
            <a:br>
              <a:rPr lang="de-DE" sz="2300" dirty="0">
                <a:solidFill>
                  <a:schemeClr val="tx1">
                    <a:lumMod val="65000"/>
                    <a:lumOff val="35000"/>
                  </a:schemeClr>
                </a:solidFill>
              </a:rPr>
            </a:br>
            <a:r>
              <a:rPr lang="de-DE" sz="2300" dirty="0">
                <a:solidFill>
                  <a:schemeClr val="tx1">
                    <a:lumMod val="65000"/>
                    <a:lumOff val="35000"/>
                  </a:schemeClr>
                </a:solidFill>
              </a:rPr>
              <a:t>eigenes, sondern auch das Leben möglicher </a:t>
            </a:r>
            <a:br>
              <a:rPr lang="de-DE" sz="2300" dirty="0">
                <a:solidFill>
                  <a:schemeClr val="tx1">
                    <a:lumMod val="65000"/>
                    <a:lumOff val="35000"/>
                  </a:schemeClr>
                </a:solidFill>
              </a:rPr>
            </a:br>
            <a:r>
              <a:rPr lang="de-DE" sz="2300" dirty="0">
                <a:solidFill>
                  <a:schemeClr val="tx1">
                    <a:lumMod val="65000"/>
                    <a:lumOff val="35000"/>
                  </a:schemeClr>
                </a:solidFill>
              </a:rPr>
              <a:t>Retterinnen und Retter. </a:t>
            </a:r>
          </a:p>
        </p:txBody>
      </p:sp>
      <p:sp>
        <p:nvSpPr>
          <p:cNvPr id="3" name="Textfeld 2">
            <a:extLst>
              <a:ext uri="{FF2B5EF4-FFF2-40B4-BE49-F238E27FC236}">
                <a16:creationId xmlns:a16="http://schemas.microsoft.com/office/drawing/2014/main" id="{3B5248CF-1FE4-FFF7-069C-411AF3C1A460}"/>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dirty="0">
                <a:solidFill>
                  <a:schemeClr val="tx1">
                    <a:lumMod val="85000"/>
                    <a:lumOff val="15000"/>
                  </a:schemeClr>
                </a:solidFill>
                <a:latin typeface="DGUV Meta-Bold"/>
              </a:rPr>
              <a:t>„Gefahrstoffe erkennt man am Geruch“</a:t>
            </a:r>
            <a:endParaRPr lang="de-DE" sz="2800" b="1" i="1" dirty="0">
              <a:solidFill>
                <a:schemeClr val="tx1">
                  <a:lumMod val="85000"/>
                  <a:lumOff val="15000"/>
                </a:schemeClr>
              </a:solidFill>
            </a:endParaRPr>
          </a:p>
        </p:txBody>
      </p:sp>
    </p:spTree>
    <p:extLst>
      <p:ext uri="{BB962C8B-B14F-4D97-AF65-F5344CB8AC3E}">
        <p14:creationId xmlns:p14="http://schemas.microsoft.com/office/powerpoint/2010/main" val="78922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799817A-60B6-4A44-ABC4-4AFBD1D2C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6</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1080000" y="1944000"/>
            <a:ext cx="7050525" cy="3442482"/>
          </a:xfrm>
          <a:prstGeom prst="rect">
            <a:avLst/>
          </a:prstGeom>
          <a:noFill/>
        </p:spPr>
        <p:txBody>
          <a:bodyPr wrap="square" lIns="0" tIns="0" rIns="0" bIns="0" rtlCol="0">
            <a:spAutoFit/>
          </a:bodyPr>
          <a:lstStyle/>
          <a:p>
            <a:pPr marL="252000" indent="-252000">
              <a:lnSpc>
                <a:spcPts val="2400"/>
              </a:lnSpc>
              <a:spcAft>
                <a:spcPts val="700"/>
              </a:spcAft>
              <a:buClr>
                <a:srgbClr val="FF0000"/>
              </a:buClr>
              <a:buFont typeface="Arial" panose="020B0604020202020204" pitchFamily="34" charset="0"/>
              <a:buChar char="•"/>
            </a:pPr>
            <a:r>
              <a:rPr lang="de-DE" sz="2300" dirty="0">
                <a:solidFill>
                  <a:schemeClr val="tx1">
                    <a:lumMod val="65000"/>
                    <a:lumOff val="35000"/>
                  </a:schemeClr>
                </a:solidFill>
              </a:rPr>
              <a:t>DGUV Regel 113-004: Behälter, Silos und enge Räume </a:t>
            </a:r>
          </a:p>
          <a:p>
            <a:pPr marL="252000" indent="-252000">
              <a:lnSpc>
                <a:spcPts val="2400"/>
              </a:lnSpc>
              <a:spcAft>
                <a:spcPts val="700"/>
              </a:spcAft>
              <a:buClr>
                <a:srgbClr val="FF0000"/>
              </a:buClr>
              <a:buFont typeface="Arial" panose="020B0604020202020204" pitchFamily="34" charset="0"/>
              <a:buChar char="•"/>
            </a:pPr>
            <a:r>
              <a:rPr lang="de-DE" sz="2300" dirty="0">
                <a:solidFill>
                  <a:schemeClr val="tx1">
                    <a:lumMod val="65000"/>
                    <a:lumOff val="35000"/>
                  </a:schemeClr>
                </a:solidFill>
              </a:rPr>
              <a:t>DGUV Information 213-055: Arbeiten in Behältern, Silos und engen Räumen – Zugangs-, Positionierungs- und Rettungsverfahren </a:t>
            </a:r>
          </a:p>
          <a:p>
            <a:pPr marL="252000" indent="-252000">
              <a:lnSpc>
                <a:spcPts val="2400"/>
              </a:lnSpc>
              <a:spcAft>
                <a:spcPts val="700"/>
              </a:spcAft>
              <a:buClr>
                <a:srgbClr val="FF0000"/>
              </a:buClr>
              <a:buFont typeface="Arial" panose="020B0604020202020204" pitchFamily="34" charset="0"/>
              <a:buChar char="•"/>
            </a:pPr>
            <a:r>
              <a:rPr lang="de-DE" sz="2300" dirty="0">
                <a:solidFill>
                  <a:schemeClr val="tx1">
                    <a:lumMod val="65000"/>
                    <a:lumOff val="35000"/>
                  </a:schemeClr>
                </a:solidFill>
              </a:rPr>
              <a:t>Sicherheitskurzgespräch SKG 008: </a:t>
            </a:r>
            <a:br>
              <a:rPr lang="de-DE" sz="2300" dirty="0">
                <a:solidFill>
                  <a:schemeClr val="tx1">
                    <a:lumMod val="65000"/>
                    <a:lumOff val="35000"/>
                  </a:schemeClr>
                </a:solidFill>
              </a:rPr>
            </a:br>
            <a:r>
              <a:rPr lang="de-DE" sz="2300" dirty="0">
                <a:solidFill>
                  <a:schemeClr val="tx1">
                    <a:lumMod val="65000"/>
                    <a:lumOff val="35000"/>
                  </a:schemeClr>
                </a:solidFill>
              </a:rPr>
              <a:t>Erstickungsgefahr durch Gase </a:t>
            </a:r>
          </a:p>
          <a:p>
            <a:pPr marL="252000" indent="-252000">
              <a:lnSpc>
                <a:spcPts val="2400"/>
              </a:lnSpc>
              <a:spcAft>
                <a:spcPts val="700"/>
              </a:spcAft>
              <a:buClr>
                <a:srgbClr val="FF0000"/>
              </a:buClr>
              <a:buFont typeface="Arial" panose="020B0604020202020204" pitchFamily="34" charset="0"/>
              <a:buChar char="•"/>
            </a:pPr>
            <a:r>
              <a:rPr lang="de-DE" sz="2300" dirty="0">
                <a:solidFill>
                  <a:schemeClr val="tx1">
                    <a:lumMod val="65000"/>
                    <a:lumOff val="35000"/>
                  </a:schemeClr>
                </a:solidFill>
              </a:rPr>
              <a:t>BG RCI-</a:t>
            </a:r>
            <a:r>
              <a:rPr lang="de-DE" sz="2300" dirty="0" err="1">
                <a:solidFill>
                  <a:schemeClr val="tx1">
                    <a:lumMod val="65000"/>
                    <a:lumOff val="35000"/>
                  </a:schemeClr>
                </a:solidFill>
              </a:rPr>
              <a:t>Fachwissenportal</a:t>
            </a:r>
            <a:r>
              <a:rPr lang="de-DE" sz="2300" dirty="0">
                <a:solidFill>
                  <a:schemeClr val="tx1">
                    <a:lumMod val="65000"/>
                    <a:lumOff val="35000"/>
                  </a:schemeClr>
                </a:solidFill>
              </a:rPr>
              <a:t> zum Thema „Rettung aus Behältern“ (www.bgrci.de/fachwissen-portal/</a:t>
            </a:r>
            <a:br>
              <a:rPr lang="de-DE" sz="2300" dirty="0">
                <a:solidFill>
                  <a:schemeClr val="tx1">
                    <a:lumMod val="65000"/>
                    <a:lumOff val="35000"/>
                  </a:schemeClr>
                </a:solidFill>
              </a:rPr>
            </a:br>
            <a:r>
              <a:rPr lang="de-DE" sz="2300" dirty="0" err="1">
                <a:solidFill>
                  <a:schemeClr val="tx1">
                    <a:lumMod val="65000"/>
                    <a:lumOff val="35000"/>
                  </a:schemeClr>
                </a:solidFill>
              </a:rPr>
              <a:t>themenspektrum</a:t>
            </a:r>
            <a:r>
              <a:rPr lang="de-DE" sz="2300" dirty="0">
                <a:solidFill>
                  <a:schemeClr val="tx1">
                    <a:lumMod val="65000"/>
                    <a:lumOff val="35000"/>
                  </a:schemeClr>
                </a:solidFill>
              </a:rPr>
              <a:t>/befahren-von-</a:t>
            </a:r>
            <a:r>
              <a:rPr lang="de-DE" sz="2300" dirty="0" err="1">
                <a:solidFill>
                  <a:schemeClr val="tx1">
                    <a:lumMod val="65000"/>
                    <a:lumOff val="35000"/>
                  </a:schemeClr>
                </a:solidFill>
              </a:rPr>
              <a:t>behaeltern</a:t>
            </a:r>
            <a:r>
              <a:rPr lang="de-DE" sz="2300" dirty="0">
                <a:solidFill>
                  <a:schemeClr val="tx1">
                    <a:lumMod val="65000"/>
                    <a:lumOff val="35000"/>
                  </a:schemeClr>
                </a:solidFill>
              </a:rPr>
              <a:t>/</a:t>
            </a:r>
            <a:br>
              <a:rPr lang="de-DE" sz="2300" dirty="0">
                <a:solidFill>
                  <a:schemeClr val="tx1">
                    <a:lumMod val="65000"/>
                    <a:lumOff val="35000"/>
                  </a:schemeClr>
                </a:solidFill>
              </a:rPr>
            </a:br>
            <a:r>
              <a:rPr lang="de-DE" sz="2300" dirty="0" err="1">
                <a:solidFill>
                  <a:schemeClr val="tx1">
                    <a:lumMod val="65000"/>
                    <a:lumOff val="35000"/>
                  </a:schemeClr>
                </a:solidFill>
              </a:rPr>
              <a:t>rettung</a:t>
            </a:r>
            <a:r>
              <a:rPr lang="de-DE" sz="2300" dirty="0">
                <a:solidFill>
                  <a:schemeClr val="tx1">
                    <a:lumMod val="65000"/>
                    <a:lumOff val="35000"/>
                  </a:schemeClr>
                </a:solidFill>
              </a:rPr>
              <a:t>-aus-</a:t>
            </a:r>
            <a:r>
              <a:rPr lang="de-DE" sz="2300" dirty="0" err="1">
                <a:solidFill>
                  <a:schemeClr val="tx1">
                    <a:lumMod val="65000"/>
                    <a:lumOff val="35000"/>
                  </a:schemeClr>
                </a:solidFill>
              </a:rPr>
              <a:t>behaeltern</a:t>
            </a:r>
            <a:r>
              <a:rPr lang="de-DE" sz="2300" dirty="0">
                <a:solidFill>
                  <a:schemeClr val="tx1">
                    <a:lumMod val="65000"/>
                    <a:lumOff val="35000"/>
                  </a:schemeClr>
                </a:solidFill>
              </a:rPr>
              <a:t>)</a:t>
            </a:r>
          </a:p>
        </p:txBody>
      </p:sp>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sp>
        <p:nvSpPr>
          <p:cNvPr id="4" name="Textfeld 3">
            <a:extLst>
              <a:ext uri="{FF2B5EF4-FFF2-40B4-BE49-F238E27FC236}">
                <a16:creationId xmlns:a16="http://schemas.microsoft.com/office/drawing/2014/main" id="{60CE2911-B26A-5DFD-1992-6FB7BA47DBC8}"/>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dirty="0">
                <a:solidFill>
                  <a:schemeClr val="tx1">
                    <a:lumMod val="85000"/>
                    <a:lumOff val="15000"/>
                  </a:schemeClr>
                </a:solidFill>
                <a:latin typeface="DGUV Meta-Bold"/>
              </a:rPr>
              <a:t>„Gefahrstoffe erkennt man am Geruch“</a:t>
            </a:r>
            <a:endParaRPr lang="de-DE" sz="2800" b="1" i="1" dirty="0">
              <a:solidFill>
                <a:schemeClr val="tx1">
                  <a:lumMod val="85000"/>
                  <a:lumOff val="15000"/>
                </a:schemeClr>
              </a:solidFill>
            </a:endParaRPr>
          </a:p>
        </p:txBody>
      </p:sp>
      <p:pic>
        <p:nvPicPr>
          <p:cNvPr id="8" name="Grafik 7">
            <a:extLst>
              <a:ext uri="{FF2B5EF4-FFF2-40B4-BE49-F238E27FC236}">
                <a16:creationId xmlns:a16="http://schemas.microsoft.com/office/drawing/2014/main" id="{53B64B10-39A7-7C17-0CF9-18715C8A6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5052" y="5121018"/>
            <a:ext cx="4714591" cy="1248806"/>
          </a:xfrm>
          <a:prstGeom prst="rect">
            <a:avLst/>
          </a:prstGeom>
        </p:spPr>
      </p:pic>
    </p:spTree>
    <p:extLst>
      <p:ext uri="{BB962C8B-B14F-4D97-AF65-F5344CB8AC3E}">
        <p14:creationId xmlns:p14="http://schemas.microsoft.com/office/powerpoint/2010/main" val="146028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pic>
        <p:nvPicPr>
          <p:cNvPr id="11" name="Grafik 10">
            <a:extLst>
              <a:ext uri="{FF2B5EF4-FFF2-40B4-BE49-F238E27FC236}">
                <a16:creationId xmlns:a16="http://schemas.microsoft.com/office/drawing/2014/main" id="{1DF4148E-9FA2-447A-8566-DD2C7AB6E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8" name="Textfeld 17">
            <a:extLst>
              <a:ext uri="{FF2B5EF4-FFF2-40B4-BE49-F238E27FC236}">
                <a16:creationId xmlns:a16="http://schemas.microsoft.com/office/drawing/2014/main" id="{E35E7FEA-C778-4813-BC4B-350C2929E43B}"/>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4).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3" name="Textfeld 2">
            <a:extLst>
              <a:ext uri="{FF2B5EF4-FFF2-40B4-BE49-F238E27FC236}">
                <a16:creationId xmlns:a16="http://schemas.microsoft.com/office/drawing/2014/main" id="{55CDB7A8-223B-0B80-DF98-6FE27951B2FF}"/>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dirty="0">
                <a:solidFill>
                  <a:schemeClr val="tx1">
                    <a:lumMod val="85000"/>
                    <a:lumOff val="15000"/>
                  </a:schemeClr>
                </a:solidFill>
                <a:latin typeface="DGUV Meta-Bold"/>
              </a:rPr>
              <a:t>„Gefahrstoffe erkennt man am Geruch“</a:t>
            </a:r>
            <a:endParaRPr lang="de-DE" sz="2800" b="1" i="1" dirty="0">
              <a:solidFill>
                <a:schemeClr val="tx1">
                  <a:lumMod val="85000"/>
                  <a:lumOff val="15000"/>
                </a:schemeClr>
              </a:solidFill>
            </a:endParaRPr>
          </a:p>
        </p:txBody>
      </p:sp>
      <p:sp>
        <p:nvSpPr>
          <p:cNvPr id="4" name="Rechteck 3">
            <a:extLst>
              <a:ext uri="{FF2B5EF4-FFF2-40B4-BE49-F238E27FC236}">
                <a16:creationId xmlns:a16="http://schemas.microsoft.com/office/drawing/2014/main" id="{F6F37143-0462-9204-FADE-74338990C34D}"/>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extfeld 5">
            <a:extLst>
              <a:ext uri="{FF2B5EF4-FFF2-40B4-BE49-F238E27FC236}">
                <a16:creationId xmlns:a16="http://schemas.microsoft.com/office/drawing/2014/main" id="{9C625298-E651-D74E-B595-91D1C2A25B57}"/>
              </a:ext>
            </a:extLst>
          </p:cNvPr>
          <p:cNvSpPr txBox="1"/>
          <p:nvPr/>
        </p:nvSpPr>
        <p:spPr>
          <a:xfrm>
            <a:off x="1080000"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6185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pic>
        <p:nvPicPr>
          <p:cNvPr id="20" name="Grafik 19">
            <a:extLst>
              <a:ext uri="{FF2B5EF4-FFF2-40B4-BE49-F238E27FC236}">
                <a16:creationId xmlns:a16="http://schemas.microsoft.com/office/drawing/2014/main" id="{A0BD529D-4C07-4377-BCED-445B1F2C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2" name="Textfeld 21">
            <a:extLst>
              <a:ext uri="{FF2B5EF4-FFF2-40B4-BE49-F238E27FC236}">
                <a16:creationId xmlns:a16="http://schemas.microsoft.com/office/drawing/2014/main" id="{CABE30EE-30CA-4B5D-8DBD-963E84B468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3" name="Textfeld 2">
            <a:extLst>
              <a:ext uri="{FF2B5EF4-FFF2-40B4-BE49-F238E27FC236}">
                <a16:creationId xmlns:a16="http://schemas.microsoft.com/office/drawing/2014/main" id="{A36E6F49-5112-0DCB-3C8F-4C4C3CE6695A}"/>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dirty="0">
                <a:solidFill>
                  <a:schemeClr val="tx1">
                    <a:lumMod val="85000"/>
                    <a:lumOff val="15000"/>
                  </a:schemeClr>
                </a:solidFill>
                <a:latin typeface="DGUV Meta-Bold"/>
              </a:rPr>
              <a:t>„Gefahrstoffe erkennt man am Geruch“</a:t>
            </a:r>
            <a:endParaRPr lang="de-DE" sz="2800" b="1" i="1" dirty="0">
              <a:solidFill>
                <a:schemeClr val="tx1">
                  <a:lumMod val="85000"/>
                  <a:lumOff val="15000"/>
                </a:schemeClr>
              </a:solidFill>
            </a:endParaRPr>
          </a:p>
        </p:txBody>
      </p:sp>
      <p:sp>
        <p:nvSpPr>
          <p:cNvPr id="4" name="Rechteck 3">
            <a:extLst>
              <a:ext uri="{FF2B5EF4-FFF2-40B4-BE49-F238E27FC236}">
                <a16:creationId xmlns:a16="http://schemas.microsoft.com/office/drawing/2014/main" id="{DCB4C0A0-270C-C05D-6ED1-7B92E686730A}"/>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extfeld 5">
            <a:extLst>
              <a:ext uri="{FF2B5EF4-FFF2-40B4-BE49-F238E27FC236}">
                <a16:creationId xmlns:a16="http://schemas.microsoft.com/office/drawing/2014/main" id="{A8C2FE01-C86C-91D4-0240-504C065847B4}"/>
              </a:ext>
            </a:extLst>
          </p:cNvPr>
          <p:cNvSpPr txBox="1"/>
          <p:nvPr/>
        </p:nvSpPr>
        <p:spPr>
          <a:xfrm>
            <a:off x="1080000"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989</Words>
  <PresentationFormat>Breitbild</PresentationFormat>
  <Paragraphs>93</Paragraphs>
  <Slides>8</Slides>
  <Notes>7</Notes>
  <HiddenSlides>2</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8</vt:i4>
      </vt:variant>
    </vt:vector>
  </HeadingPairs>
  <TitlesOfParts>
    <vt:vector size="13" baseType="lpstr">
      <vt:lpstr>Arial</vt:lpstr>
      <vt:lpstr>Calibri</vt:lpstr>
      <vt:lpstr>DGUV Meta-Bold</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BG RCI</dc:creator>
  <cp:lastPrinted>2020-07-18T17:34:38Z</cp:lastPrinted>
  <dcterms:created xsi:type="dcterms:W3CDTF">2014-09-30T14:31:52Z</dcterms:created>
  <dcterms:modified xsi:type="dcterms:W3CDTF">2022-09-13T11:54:56Z</dcterms:modified>
</cp:coreProperties>
</file>