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0"/>
  </p:notesMasterIdLst>
  <p:handoutMasterIdLst>
    <p:handoutMasterId r:id="rId11"/>
  </p:handoutMasterIdLst>
  <p:sldIdLst>
    <p:sldId id="262" r:id="rId2"/>
    <p:sldId id="257" r:id="rId3"/>
    <p:sldId id="258" r:id="rId4"/>
    <p:sldId id="259" r:id="rId5"/>
    <p:sldId id="263" r:id="rId6"/>
    <p:sldId id="268" r:id="rId7"/>
    <p:sldId id="271" r:id="rId8"/>
    <p:sldId id="272" r:id="rId9"/>
  </p:sldIdLst>
  <p:sldSz cx="12192000" cy="6858000"/>
  <p:notesSz cx="6797675" cy="992822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1073" userDrawn="1">
          <p15:clr>
            <a:srgbClr val="A4A3A4"/>
          </p15:clr>
        </p15:guide>
        <p15:guide id="3" orient="horz" pos="845" userDrawn="1">
          <p15:clr>
            <a:srgbClr val="A4A3A4"/>
          </p15:clr>
        </p15:guide>
        <p15:guide id="5" orient="horz" pos="3838" userDrawn="1">
          <p15:clr>
            <a:srgbClr val="A4A3A4"/>
          </p15:clr>
        </p15:guide>
        <p15:guide id="6" pos="619" userDrawn="1">
          <p15:clr>
            <a:srgbClr val="A4A3A4"/>
          </p15:clr>
        </p15:guide>
        <p15:guide id="8" pos="6970"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irkenstock, Imke Dr." initials="BID" lastIdx="2" clrIdx="0">
    <p:extLst>
      <p:ext uri="{19B8F6BF-5375-455C-9EA6-DF929625EA0E}">
        <p15:presenceInfo xmlns:p15="http://schemas.microsoft.com/office/powerpoint/2012/main" userId="S::Imke.Birkenstock@bgrci.de::919eed87-5d9d-4082-beec-0addc325ea25" providerId="AD"/>
      </p:ext>
    </p:extLst>
  </p:cmAuthor>
  <p:cmAuthor id="2" name="Claus Munder" initials="CM" lastIdx="2" clrIdx="1">
    <p:extLst>
      <p:ext uri="{19B8F6BF-5375-455C-9EA6-DF929625EA0E}">
        <p15:presenceInfo xmlns:p15="http://schemas.microsoft.com/office/powerpoint/2012/main" userId="S-1-5-21-3061921868-1708982661-156723138-304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FF6E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122" autoAdjust="0"/>
    <p:restoredTop sz="86199" autoAdjust="0"/>
  </p:normalViewPr>
  <p:slideViewPr>
    <p:cSldViewPr snapToGrid="0">
      <p:cViewPr varScale="1">
        <p:scale>
          <a:sx n="99" d="100"/>
          <a:sy n="99" d="100"/>
        </p:scale>
        <p:origin x="792" y="78"/>
      </p:cViewPr>
      <p:guideLst>
        <p:guide pos="1073"/>
        <p:guide orient="horz" pos="845"/>
        <p:guide orient="horz" pos="3838"/>
        <p:guide pos="619"/>
        <p:guide pos="6970"/>
      </p:guideLst>
    </p:cSldViewPr>
  </p:slideViewPr>
  <p:outlineViewPr>
    <p:cViewPr>
      <p:scale>
        <a:sx n="33" d="100"/>
        <a:sy n="33" d="100"/>
      </p:scale>
      <p:origin x="0" y="-3174"/>
    </p:cViewPr>
  </p:outlineViewPr>
  <p:notesTextViewPr>
    <p:cViewPr>
      <p:scale>
        <a:sx n="1" d="1"/>
        <a:sy n="1" d="1"/>
      </p:scale>
      <p:origin x="0" y="0"/>
    </p:cViewPr>
  </p:notesTextViewPr>
  <p:notesViewPr>
    <p:cSldViewPr snapToGrid="0" showGuides="1">
      <p:cViewPr varScale="1">
        <p:scale>
          <a:sx n="65" d="100"/>
          <a:sy n="65" d="100"/>
        </p:scale>
        <p:origin x="2412" y="48"/>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183431F7-8D26-45EA-8EA3-91EE6C39D66C}"/>
              </a:ext>
            </a:extLst>
          </p:cNvPr>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de-DE"/>
          </a:p>
        </p:txBody>
      </p:sp>
      <p:sp>
        <p:nvSpPr>
          <p:cNvPr id="3" name="Datumsplatzhalter 2">
            <a:extLst>
              <a:ext uri="{FF2B5EF4-FFF2-40B4-BE49-F238E27FC236}">
                <a16:creationId xmlns:a16="http://schemas.microsoft.com/office/drawing/2014/main" id="{16FF7422-6896-4214-A44D-463B46BA229D}"/>
              </a:ext>
            </a:extLst>
          </p:cNvPr>
          <p:cNvSpPr>
            <a:spLocks noGrp="1"/>
          </p:cNvSpPr>
          <p:nvPr>
            <p:ph type="dt" sz="quarter" idx="1"/>
          </p:nvPr>
        </p:nvSpPr>
        <p:spPr>
          <a:xfrm>
            <a:off x="3849688" y="0"/>
            <a:ext cx="2946400" cy="498475"/>
          </a:xfrm>
          <a:prstGeom prst="rect">
            <a:avLst/>
          </a:prstGeom>
        </p:spPr>
        <p:txBody>
          <a:bodyPr vert="horz" lIns="91440" tIns="45720" rIns="91440" bIns="45720" rtlCol="0"/>
          <a:lstStyle>
            <a:lvl1pPr algn="r">
              <a:defRPr sz="1200"/>
            </a:lvl1pPr>
          </a:lstStyle>
          <a:p>
            <a:fld id="{F792D8E5-D115-4BB6-B746-926ED674B279}" type="datetimeFigureOut">
              <a:rPr lang="de-DE" smtClean="0"/>
              <a:t>13.09.2022</a:t>
            </a:fld>
            <a:endParaRPr lang="de-DE"/>
          </a:p>
        </p:txBody>
      </p:sp>
      <p:sp>
        <p:nvSpPr>
          <p:cNvPr id="4" name="Fußzeilenplatzhalter 3">
            <a:extLst>
              <a:ext uri="{FF2B5EF4-FFF2-40B4-BE49-F238E27FC236}">
                <a16:creationId xmlns:a16="http://schemas.microsoft.com/office/drawing/2014/main" id="{87849EFC-38B8-4A6A-83A4-EDD68207CACF}"/>
              </a:ext>
            </a:extLst>
          </p:cNvPr>
          <p:cNvSpPr>
            <a:spLocks noGrp="1"/>
          </p:cNvSpPr>
          <p:nvPr>
            <p:ph type="ftr" sz="quarter" idx="2"/>
          </p:nvPr>
        </p:nvSpPr>
        <p:spPr>
          <a:xfrm>
            <a:off x="0" y="9429750"/>
            <a:ext cx="2946400" cy="498475"/>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a:extLst>
              <a:ext uri="{FF2B5EF4-FFF2-40B4-BE49-F238E27FC236}">
                <a16:creationId xmlns:a16="http://schemas.microsoft.com/office/drawing/2014/main" id="{44F9F865-9DCD-40FD-98C8-174E326EC4B4}"/>
              </a:ext>
            </a:extLst>
          </p:cNvPr>
          <p:cNvSpPr>
            <a:spLocks noGrp="1"/>
          </p:cNvSpPr>
          <p:nvPr>
            <p:ph type="sldNum" sz="quarter" idx="3"/>
          </p:nvPr>
        </p:nvSpPr>
        <p:spPr>
          <a:xfrm>
            <a:off x="3849688" y="9429750"/>
            <a:ext cx="2946400" cy="498475"/>
          </a:xfrm>
          <a:prstGeom prst="rect">
            <a:avLst/>
          </a:prstGeom>
        </p:spPr>
        <p:txBody>
          <a:bodyPr vert="horz" lIns="91440" tIns="45720" rIns="91440" bIns="45720" rtlCol="0" anchor="b"/>
          <a:lstStyle>
            <a:lvl1pPr algn="r">
              <a:defRPr sz="1200"/>
            </a:lvl1pPr>
          </a:lstStyle>
          <a:p>
            <a:fld id="{22AA9090-E5AB-4949-A2A9-7265E483A8E2}" type="slidenum">
              <a:rPr lang="de-DE" smtClean="0"/>
              <a:t>‹Nr.›</a:t>
            </a:fld>
            <a:endParaRPr lang="de-DE"/>
          </a:p>
        </p:txBody>
      </p:sp>
    </p:spTree>
    <p:extLst>
      <p:ext uri="{BB962C8B-B14F-4D97-AF65-F5344CB8AC3E}">
        <p14:creationId xmlns:p14="http://schemas.microsoft.com/office/powerpoint/2010/main" val="14950792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49688" y="0"/>
            <a:ext cx="2946400" cy="498475"/>
          </a:xfrm>
          <a:prstGeom prst="rect">
            <a:avLst/>
          </a:prstGeom>
        </p:spPr>
        <p:txBody>
          <a:bodyPr vert="horz" lIns="91440" tIns="45720" rIns="91440" bIns="45720" rtlCol="0"/>
          <a:lstStyle>
            <a:lvl1pPr algn="r">
              <a:defRPr sz="1200"/>
            </a:lvl1pPr>
          </a:lstStyle>
          <a:p>
            <a:fld id="{0A63EB9C-2073-4613-8E3C-51D040CCF79F}" type="datetimeFigureOut">
              <a:rPr lang="de-DE" smtClean="0"/>
              <a:t>13.09.2022</a:t>
            </a:fld>
            <a:endParaRPr lang="de-DE"/>
          </a:p>
        </p:txBody>
      </p:sp>
      <p:sp>
        <p:nvSpPr>
          <p:cNvPr id="4" name="Folienbildplatzhalt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450" y="4778375"/>
            <a:ext cx="5438775" cy="3908425"/>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29750"/>
            <a:ext cx="2946400" cy="498475"/>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49688" y="9429750"/>
            <a:ext cx="2946400" cy="498475"/>
          </a:xfrm>
          <a:prstGeom prst="rect">
            <a:avLst/>
          </a:prstGeom>
        </p:spPr>
        <p:txBody>
          <a:bodyPr vert="horz" lIns="91440" tIns="45720" rIns="91440" bIns="45720" rtlCol="0" anchor="b"/>
          <a:lstStyle>
            <a:lvl1pPr algn="r">
              <a:defRPr sz="1200"/>
            </a:lvl1pPr>
          </a:lstStyle>
          <a:p>
            <a:fld id="{B3D36A07-7C06-41C2-A9E1-68AE99A757F3}" type="slidenum">
              <a:rPr lang="de-DE" smtClean="0"/>
              <a:t>‹Nr.›</a:t>
            </a:fld>
            <a:endParaRPr lang="de-DE"/>
          </a:p>
        </p:txBody>
      </p:sp>
    </p:spTree>
    <p:extLst>
      <p:ext uri="{BB962C8B-B14F-4D97-AF65-F5344CB8AC3E}">
        <p14:creationId xmlns:p14="http://schemas.microsoft.com/office/powerpoint/2010/main" val="35150889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spcAft>
                <a:spcPts val="1000"/>
              </a:spcAft>
            </a:pPr>
            <a:r>
              <a:rPr lang="de-DE" sz="1200" b="1" u="sng" dirty="0"/>
              <a:t>Achtung: </a:t>
            </a:r>
          </a:p>
          <a:p>
            <a:pPr>
              <a:spcAft>
                <a:spcPts val="1000"/>
              </a:spcAft>
            </a:pPr>
            <a:endParaRPr lang="de-DE" sz="1200" b="1" u="sng" dirty="0"/>
          </a:p>
          <a:p>
            <a:pPr>
              <a:spcAft>
                <a:spcPts val="1000"/>
              </a:spcAft>
            </a:pPr>
            <a:r>
              <a:rPr lang="de-DE" sz="1200" b="0" dirty="0"/>
              <a:t>Diese Folien können betriebsspezifisch angepasst werden und dürfen innerbetrieblich verwendet werden. </a:t>
            </a:r>
          </a:p>
          <a:p>
            <a:pPr>
              <a:spcAft>
                <a:spcPts val="1000"/>
              </a:spcAft>
            </a:pPr>
            <a:endParaRPr lang="de-DE" sz="1200" b="0" dirty="0"/>
          </a:p>
          <a:p>
            <a:pPr marL="0" marR="0" lvl="0" indent="0" algn="l" defTabSz="914400" rtl="0" eaLnBrk="1" fontAlgn="auto" latinLnBrk="0" hangingPunct="1">
              <a:lnSpc>
                <a:spcPct val="100000"/>
              </a:lnSpc>
              <a:spcBef>
                <a:spcPts val="0"/>
              </a:spcBef>
              <a:spcAft>
                <a:spcPts val="1000"/>
              </a:spcAft>
              <a:buClrTx/>
              <a:buSzTx/>
              <a:buFontTx/>
              <a:buNone/>
              <a:tabLst/>
              <a:defRPr/>
            </a:pPr>
            <a:r>
              <a:rPr lang="de-DE" sz="1200" b="0" dirty="0"/>
              <a:t>Jede anderweitige Nutzung, insbesondere die Integration in andere Produkte (z. B. E-</a:t>
            </a:r>
            <a:r>
              <a:rPr lang="de-DE" sz="1200" b="0" dirty="0" err="1"/>
              <a:t>Learnings</a:t>
            </a:r>
            <a:r>
              <a:rPr lang="de-DE" sz="1200" b="0" dirty="0"/>
              <a:t>), die Nutzung für eigene Veröffentlichungen oder Medien, die kostenfreie oder kostenpflichtige Weitergabe an Dritte oder die Entnahme von Bildmaterial ist nicht zulässig. </a:t>
            </a:r>
          </a:p>
          <a:p>
            <a:pPr>
              <a:spcAft>
                <a:spcPts val="1000"/>
              </a:spcAft>
            </a:pPr>
            <a:endParaRPr lang="de-DE" sz="1200" b="0" dirty="0"/>
          </a:p>
          <a:p>
            <a:pPr>
              <a:spcAft>
                <a:spcPts val="1000"/>
              </a:spcAft>
            </a:pPr>
            <a:r>
              <a:rPr lang="de-DE" sz="1200" b="0" dirty="0"/>
              <a:t>Zur Anpassung der Werte für „Datum“ und „Referent/Referentin“, ändern Sie die Texte auf der Startfolie und wählen Sie dann in der PowerPoint-Menüleiste die Befehlsfolge </a:t>
            </a:r>
            <a:r>
              <a:rPr lang="de-DE" sz="1200" b="0" i="1" dirty="0"/>
              <a:t>Einfügen </a:t>
            </a:r>
            <a:r>
              <a:rPr lang="de-DE" sz="1200" b="0" i="1" dirty="0">
                <a:sym typeface="Wingdings" panose="05000000000000000000" pitchFamily="2" charset="2"/>
              </a:rPr>
              <a:t> Kopf und Fußzeile  Für alle übernehmen</a:t>
            </a:r>
            <a:r>
              <a:rPr lang="de-DE" sz="1200" b="0" dirty="0">
                <a:sym typeface="Wingdings" panose="05000000000000000000" pitchFamily="2" charset="2"/>
              </a:rPr>
              <a:t>. Dadurch werden die Fußzeilen in allen Folien aktualisiert.</a:t>
            </a:r>
          </a:p>
          <a:p>
            <a:pPr>
              <a:spcAft>
                <a:spcPts val="1000"/>
              </a:spcAft>
            </a:pPr>
            <a:endParaRPr lang="de-DE" sz="1200" b="0" dirty="0">
              <a:sym typeface="Wingdings" panose="05000000000000000000" pitchFamily="2" charset="2"/>
            </a:endParaRPr>
          </a:p>
          <a:p>
            <a:pPr>
              <a:spcAft>
                <a:spcPts val="1000"/>
              </a:spcAft>
            </a:pPr>
            <a:r>
              <a:rPr lang="de-DE" sz="1200" b="0" dirty="0">
                <a:sym typeface="Wingdings" panose="05000000000000000000" pitchFamily="2" charset="2"/>
              </a:rPr>
              <a:t>Zur Integration Ihres Unternehmenslogos wechseln Sie in die Masterfolie über </a:t>
            </a:r>
            <a:r>
              <a:rPr lang="de-DE" sz="1200" b="0" i="1" dirty="0">
                <a:sym typeface="Wingdings" panose="05000000000000000000" pitchFamily="2" charset="2"/>
              </a:rPr>
              <a:t>Ansicht  Folienmaster</a:t>
            </a:r>
            <a:r>
              <a:rPr lang="de-DE" sz="1200" b="0" dirty="0">
                <a:sym typeface="Wingdings" panose="05000000000000000000" pitchFamily="2" charset="2"/>
              </a:rPr>
              <a:t>. Klicken Sie auf den obersten Folienmaster, entfernen Sie das Bild mit dem Kundenlogo und integrieren Sie – falls gewünscht – Ihr eigenes Logo. Auf allen Folien ist dann das neu eingefügte Logo enthalten.</a:t>
            </a:r>
            <a:endParaRPr lang="de-DE" sz="1200" b="0" dirty="0"/>
          </a:p>
          <a:p>
            <a:pPr>
              <a:spcAft>
                <a:spcPts val="1000"/>
              </a:spcAft>
            </a:pPr>
            <a:endParaRPr lang="de-DE" sz="1200" dirty="0"/>
          </a:p>
          <a:p>
            <a:pPr>
              <a:spcAft>
                <a:spcPts val="1000"/>
              </a:spcAft>
            </a:pPr>
            <a:r>
              <a:rPr lang="de-DE" sz="1200" dirty="0"/>
              <a:t>© BG RCI / Jedermann-Verlag GmbH, Heidelberg</a:t>
            </a:r>
          </a:p>
          <a:p>
            <a:pPr>
              <a:spcAft>
                <a:spcPts val="1000"/>
              </a:spcAft>
            </a:pPr>
            <a:endParaRPr lang="de-DE" sz="1200" dirty="0"/>
          </a:p>
          <a:p>
            <a:pPr>
              <a:spcAft>
                <a:spcPts val="1000"/>
              </a:spcAft>
            </a:pPr>
            <a:endParaRPr lang="de-DE" sz="1200" dirty="0"/>
          </a:p>
          <a:p>
            <a:endParaRPr lang="de-DE" dirty="0"/>
          </a:p>
          <a:p>
            <a:endParaRPr lang="en-GB" dirty="0"/>
          </a:p>
        </p:txBody>
      </p:sp>
      <p:sp>
        <p:nvSpPr>
          <p:cNvPr id="4" name="Foliennummernplatzhalter 3"/>
          <p:cNvSpPr>
            <a:spLocks noGrp="1"/>
          </p:cNvSpPr>
          <p:nvPr>
            <p:ph type="sldNum" sz="quarter" idx="5"/>
          </p:nvPr>
        </p:nvSpPr>
        <p:spPr/>
        <p:txBody>
          <a:bodyPr/>
          <a:lstStyle/>
          <a:p>
            <a:fld id="{B3D36A07-7C06-41C2-A9E1-68AE99A757F3}" type="slidenum">
              <a:rPr lang="de-DE" smtClean="0"/>
              <a:t>1</a:t>
            </a:fld>
            <a:endParaRPr lang="de-DE"/>
          </a:p>
        </p:txBody>
      </p:sp>
    </p:spTree>
    <p:extLst>
      <p:ext uri="{BB962C8B-B14F-4D97-AF65-F5344CB8AC3E}">
        <p14:creationId xmlns:p14="http://schemas.microsoft.com/office/powerpoint/2010/main" val="11599895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B3D36A07-7C06-41C2-A9E1-68AE99A757F3}" type="slidenum">
              <a:rPr lang="de-DE" smtClean="0"/>
              <a:t>2</a:t>
            </a:fld>
            <a:endParaRPr lang="de-DE"/>
          </a:p>
        </p:txBody>
      </p:sp>
    </p:spTree>
    <p:extLst>
      <p:ext uri="{BB962C8B-B14F-4D97-AF65-F5344CB8AC3E}">
        <p14:creationId xmlns:p14="http://schemas.microsoft.com/office/powerpoint/2010/main" val="16501581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B3D36A07-7C06-41C2-A9E1-68AE99A757F3}" type="slidenum">
              <a:rPr lang="de-DE" smtClean="0"/>
              <a:t>4</a:t>
            </a:fld>
            <a:endParaRPr lang="de-DE"/>
          </a:p>
        </p:txBody>
      </p:sp>
    </p:spTree>
    <p:extLst>
      <p:ext uri="{BB962C8B-B14F-4D97-AF65-F5344CB8AC3E}">
        <p14:creationId xmlns:p14="http://schemas.microsoft.com/office/powerpoint/2010/main" val="15919010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B3D36A07-7C06-41C2-A9E1-68AE99A757F3}" type="slidenum">
              <a:rPr lang="de-DE" smtClean="0"/>
              <a:t>6</a:t>
            </a:fld>
            <a:endParaRPr lang="de-DE"/>
          </a:p>
        </p:txBody>
      </p:sp>
    </p:spTree>
    <p:extLst>
      <p:ext uri="{BB962C8B-B14F-4D97-AF65-F5344CB8AC3E}">
        <p14:creationId xmlns:p14="http://schemas.microsoft.com/office/powerpoint/2010/main" val="19256509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B3D36A07-7C06-41C2-A9E1-68AE99A757F3}" type="slidenum">
              <a:rPr lang="de-DE" smtClean="0"/>
              <a:t>7</a:t>
            </a:fld>
            <a:endParaRPr lang="de-DE"/>
          </a:p>
        </p:txBody>
      </p:sp>
    </p:spTree>
    <p:extLst>
      <p:ext uri="{BB962C8B-B14F-4D97-AF65-F5344CB8AC3E}">
        <p14:creationId xmlns:p14="http://schemas.microsoft.com/office/powerpoint/2010/main" val="42501215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B3D36A07-7C06-41C2-A9E1-68AE99A757F3}" type="slidenum">
              <a:rPr lang="de-DE" smtClean="0"/>
              <a:t>8</a:t>
            </a:fld>
            <a:endParaRPr lang="de-DE"/>
          </a:p>
        </p:txBody>
      </p:sp>
    </p:spTree>
    <p:extLst>
      <p:ext uri="{BB962C8B-B14F-4D97-AF65-F5344CB8AC3E}">
        <p14:creationId xmlns:p14="http://schemas.microsoft.com/office/powerpoint/2010/main" val="34216769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D8B67667-163A-46DA-97FF-6C86A58FB1A9}"/>
              </a:ext>
            </a:extLst>
          </p:cNvPr>
          <p:cNvSpPr/>
          <p:nvPr userDrawn="1"/>
        </p:nvSpPr>
        <p:spPr>
          <a:xfrm>
            <a:off x="6343945" y="4292163"/>
            <a:ext cx="1013709"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Datum: </a:t>
            </a:r>
          </a:p>
        </p:txBody>
      </p:sp>
      <p:sp>
        <p:nvSpPr>
          <p:cNvPr id="17" name="Datumsplatzhalter 2">
            <a:extLst>
              <a:ext uri="{FF2B5EF4-FFF2-40B4-BE49-F238E27FC236}">
                <a16:creationId xmlns:a16="http://schemas.microsoft.com/office/drawing/2014/main" id="{50D046A3-BFE2-488E-ACC0-F3BE8E6E3894}"/>
              </a:ext>
            </a:extLst>
          </p:cNvPr>
          <p:cNvSpPr txBox="1">
            <a:spLocks/>
          </p:cNvSpPr>
          <p:nvPr userDrawn="1"/>
        </p:nvSpPr>
        <p:spPr>
          <a:xfrm>
            <a:off x="7263525" y="4292163"/>
            <a:ext cx="2743200" cy="365125"/>
          </a:xfrm>
          <a:prstGeom prst="rect">
            <a:avLst/>
          </a:prstGeom>
        </p:spPr>
        <p:txBody>
          <a:bodyPr/>
          <a:lstStyle>
            <a:defPPr>
              <a:defRPr lang="de-DE"/>
            </a:defPPr>
            <a:lvl1pPr marL="0" algn="l" defTabSz="914400" rtl="0" eaLnBrk="1" latinLnBrk="0" hangingPunct="1">
              <a:defRPr sz="10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8AEC8723-593B-49BE-858C-69335F150833}" type="datetime1">
              <a:rPr kumimoji="0" lang="de-DE" sz="1800" b="1" i="0" u="none" strike="noStrike" kern="1200" cap="none" spc="0" normalizeH="0" baseline="0" noProof="0" smtClean="0">
                <a:ln>
                  <a:noFill/>
                </a:ln>
                <a:solidFill>
                  <a:prstClr val="black">
                    <a:lumMod val="65000"/>
                    <a:lumOff val="3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13.09.2022</a:t>
            </a:fld>
            <a:endParaRPr kumimoji="0" lang="de-DE" sz="1800" b="1"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
        <p:nvSpPr>
          <p:cNvPr id="18" name="Fußzeilenplatzhalter 3">
            <a:extLst>
              <a:ext uri="{FF2B5EF4-FFF2-40B4-BE49-F238E27FC236}">
                <a16:creationId xmlns:a16="http://schemas.microsoft.com/office/drawing/2014/main" id="{3F283986-A1C3-4985-8279-38A65B53B068}"/>
              </a:ext>
            </a:extLst>
          </p:cNvPr>
          <p:cNvSpPr txBox="1">
            <a:spLocks/>
          </p:cNvSpPr>
          <p:nvPr userDrawn="1"/>
        </p:nvSpPr>
        <p:spPr>
          <a:xfrm>
            <a:off x="8530436" y="4785021"/>
            <a:ext cx="3026260" cy="365125"/>
          </a:xfrm>
          <a:prstGeom prst="rect">
            <a:avLst/>
          </a:prstGeom>
        </p:spPr>
        <p:txBody>
          <a:bodyPr/>
          <a:lstStyle>
            <a:defPPr>
              <a:defRPr lang="de-DE"/>
            </a:defPPr>
            <a:lvl1pPr marL="0" algn="ctr" defTabSz="914400" rtl="0" eaLnBrk="1" latinLnBrk="0" hangingPunct="1">
              <a:defRPr sz="10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Manfred Mustermann</a:t>
            </a:r>
          </a:p>
        </p:txBody>
      </p:sp>
      <p:sp>
        <p:nvSpPr>
          <p:cNvPr id="19" name="Rechteck 18">
            <a:extLst>
              <a:ext uri="{FF2B5EF4-FFF2-40B4-BE49-F238E27FC236}">
                <a16:creationId xmlns:a16="http://schemas.microsoft.com/office/drawing/2014/main" id="{9C022BBC-69C0-4A1D-9AC5-416DD79FAD6B}"/>
              </a:ext>
            </a:extLst>
          </p:cNvPr>
          <p:cNvSpPr/>
          <p:nvPr userDrawn="1"/>
        </p:nvSpPr>
        <p:spPr>
          <a:xfrm>
            <a:off x="6343945" y="4785021"/>
            <a:ext cx="2114257"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Referent/Referentin:</a:t>
            </a:r>
          </a:p>
        </p:txBody>
      </p:sp>
    </p:spTree>
    <p:extLst>
      <p:ext uri="{BB962C8B-B14F-4D97-AF65-F5344CB8AC3E}">
        <p14:creationId xmlns:p14="http://schemas.microsoft.com/office/powerpoint/2010/main" val="29966939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bschnitts-&#10;überschrift">
    <p:spTree>
      <p:nvGrpSpPr>
        <p:cNvPr id="1" name=""/>
        <p:cNvGrpSpPr/>
        <p:nvPr/>
      </p:nvGrpSpPr>
      <p:grpSpPr>
        <a:xfrm>
          <a:off x="0" y="0"/>
          <a:ext cx="0" cy="0"/>
          <a:chOff x="0" y="0"/>
          <a:chExt cx="0" cy="0"/>
        </a:xfrm>
      </p:grpSpPr>
      <p:sp>
        <p:nvSpPr>
          <p:cNvPr id="7" name="Datumsplatzhalter 3"/>
          <p:cNvSpPr>
            <a:spLocks noGrp="1"/>
          </p:cNvSpPr>
          <p:nvPr>
            <p:ph type="dt" sz="half" idx="2"/>
          </p:nvPr>
        </p:nvSpPr>
        <p:spPr>
          <a:xfrm>
            <a:off x="307253" y="6494368"/>
            <a:ext cx="2743200" cy="365125"/>
          </a:xfrm>
          <a:prstGeom prst="rect">
            <a:avLst/>
          </a:prstGeom>
        </p:spPr>
        <p:txBody>
          <a:bodyPr/>
          <a:lstStyle>
            <a:lvl1pPr>
              <a:defRPr sz="1000">
                <a:solidFill>
                  <a:schemeClr val="tx1">
                    <a:lumMod val="65000"/>
                    <a:lumOff val="3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black">
                    <a:lumMod val="65000"/>
                    <a:lumOff val="35000"/>
                  </a:prstClr>
                </a:solidFill>
              </a:rPr>
              <a:t>01.08.2022</a:t>
            </a:r>
            <a:endParaRPr kumimoji="0" lang="de-DE" sz="10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
        <p:nvSpPr>
          <p:cNvPr id="9" name="Fußzeilenplatzhalter 4"/>
          <p:cNvSpPr>
            <a:spLocks noGrp="1"/>
          </p:cNvSpPr>
          <p:nvPr>
            <p:ph type="ftr" sz="quarter" idx="3"/>
          </p:nvPr>
        </p:nvSpPr>
        <p:spPr>
          <a:xfrm>
            <a:off x="4029973" y="6492875"/>
            <a:ext cx="4114800" cy="365125"/>
          </a:xfrm>
          <a:prstGeom prst="rect">
            <a:avLst/>
          </a:prstGeom>
        </p:spPr>
        <p:txBody>
          <a:bodyPr/>
          <a:lstStyle>
            <a:lvl1pPr algn="ctr">
              <a:defRPr sz="1000">
                <a:solidFill>
                  <a:schemeClr val="tx1">
                    <a:lumMod val="65000"/>
                    <a:lumOff val="3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a:ln>
                  <a:noFill/>
                </a:ln>
                <a:solidFill>
                  <a:prstClr val="black">
                    <a:lumMod val="65000"/>
                    <a:lumOff val="35000"/>
                  </a:prstClr>
                </a:solidFill>
                <a:effectLst/>
                <a:uLnTx/>
                <a:uFillTx/>
                <a:latin typeface="Calibri" panose="020F0502020204030204"/>
                <a:ea typeface="+mn-ea"/>
                <a:cs typeface="+mn-cs"/>
              </a:rPr>
              <a:t>Manfred Mustermann</a:t>
            </a:r>
            <a:endParaRPr kumimoji="0" lang="de-DE" sz="10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
        <p:nvSpPr>
          <p:cNvPr id="10" name="Foliennummernplatzhalter 5"/>
          <p:cNvSpPr>
            <a:spLocks noGrp="1"/>
          </p:cNvSpPr>
          <p:nvPr>
            <p:ph type="sldNum" sz="quarter" idx="4"/>
          </p:nvPr>
        </p:nvSpPr>
        <p:spPr>
          <a:xfrm>
            <a:off x="9124293" y="6492875"/>
            <a:ext cx="2743200" cy="365125"/>
          </a:xfrm>
          <a:prstGeom prst="rect">
            <a:avLst/>
          </a:prstGeom>
        </p:spPr>
        <p:txBody>
          <a:bodyPr/>
          <a:lstStyle>
            <a:lvl1pPr algn="r">
              <a:defRPr sz="1000">
                <a:solidFill>
                  <a:schemeClr val="tx1">
                    <a:lumMod val="65000"/>
                    <a:lumOff val="3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D4CF7CD-5D08-42BE-B8B2-DF7D6001447B}" type="slidenum">
              <a:rPr kumimoji="0" lang="de-DE" sz="1000" b="0" i="0" u="none" strike="noStrike" kern="1200" cap="none" spc="0" normalizeH="0" baseline="0" noProof="0" smtClean="0">
                <a:ln>
                  <a:noFill/>
                </a:ln>
                <a:solidFill>
                  <a:prstClr val="black">
                    <a:lumMod val="65000"/>
                    <a:lumOff val="3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e-DE" sz="10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
        <p:nvSpPr>
          <p:cNvPr id="3" name="Textfeld 2">
            <a:extLst>
              <a:ext uri="{FF2B5EF4-FFF2-40B4-BE49-F238E27FC236}">
                <a16:creationId xmlns:a16="http://schemas.microsoft.com/office/drawing/2014/main" id="{F90B22D9-3E26-E7DE-E471-C3318B4D3FA2}"/>
              </a:ext>
            </a:extLst>
          </p:cNvPr>
          <p:cNvSpPr txBox="1"/>
          <p:nvPr userDrawn="1"/>
        </p:nvSpPr>
        <p:spPr>
          <a:xfrm>
            <a:off x="956050" y="95543"/>
            <a:ext cx="9216649" cy="457424"/>
          </a:xfrm>
          <a:prstGeom prst="rect">
            <a:avLst/>
          </a:prstGeom>
          <a:noFill/>
          <a:ln>
            <a:noFill/>
          </a:ln>
        </p:spPr>
        <p:txBody>
          <a:bodyPr wrap="square" lIns="144000" tIns="36000" rIns="144000" bIns="36000" rtlCol="0">
            <a:spAutoFit/>
          </a:bodyPr>
          <a:lstStyle/>
          <a:p>
            <a:r>
              <a:rPr lang="de-DE" sz="2500" b="1" i="1" dirty="0">
                <a:solidFill>
                  <a:schemeClr val="tx1">
                    <a:lumMod val="85000"/>
                    <a:lumOff val="15000"/>
                  </a:schemeClr>
                </a:solidFill>
              </a:rPr>
              <a:t>„Bei der Gewinnung von Lockergestein ist die Wandhöhe wurscht“</a:t>
            </a:r>
          </a:p>
        </p:txBody>
      </p:sp>
    </p:spTree>
    <p:extLst>
      <p:ext uri="{BB962C8B-B14F-4D97-AF65-F5344CB8AC3E}">
        <p14:creationId xmlns:p14="http://schemas.microsoft.com/office/powerpoint/2010/main" val="143875614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hteck 6"/>
          <p:cNvSpPr/>
          <p:nvPr userDrawn="1"/>
        </p:nvSpPr>
        <p:spPr>
          <a:xfrm>
            <a:off x="0" y="-18429"/>
            <a:ext cx="12192000" cy="71014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Datumsplatzhalter 3"/>
          <p:cNvSpPr>
            <a:spLocks noGrp="1"/>
          </p:cNvSpPr>
          <p:nvPr>
            <p:ph type="dt" sz="half" idx="2"/>
          </p:nvPr>
        </p:nvSpPr>
        <p:spPr>
          <a:xfrm>
            <a:off x="307253" y="6595968"/>
            <a:ext cx="2743200" cy="365125"/>
          </a:xfrm>
          <a:prstGeom prst="rect">
            <a:avLst/>
          </a:prstGeom>
        </p:spPr>
        <p:txBody>
          <a:bodyPr/>
          <a:lstStyle>
            <a:lvl1pPr>
              <a:defRPr sz="1000">
                <a:solidFill>
                  <a:schemeClr val="tx1">
                    <a:lumMod val="65000"/>
                    <a:lumOff val="3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black">
                    <a:lumMod val="65000"/>
                    <a:lumOff val="35000"/>
                  </a:prstClr>
                </a:solidFill>
              </a:rPr>
              <a:t>01.08.2022</a:t>
            </a:r>
            <a:endParaRPr kumimoji="0" lang="de-DE" sz="10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
        <p:nvSpPr>
          <p:cNvPr id="11" name="Fußzeilenplatzhalter 4"/>
          <p:cNvSpPr>
            <a:spLocks noGrp="1"/>
          </p:cNvSpPr>
          <p:nvPr>
            <p:ph type="ftr" sz="quarter" idx="3"/>
          </p:nvPr>
        </p:nvSpPr>
        <p:spPr>
          <a:xfrm>
            <a:off x="4029973" y="6594475"/>
            <a:ext cx="4114800" cy="365125"/>
          </a:xfrm>
          <a:prstGeom prst="rect">
            <a:avLst/>
          </a:prstGeom>
        </p:spPr>
        <p:txBody>
          <a:bodyPr/>
          <a:lstStyle>
            <a:lvl1pPr algn="ctr">
              <a:defRPr sz="1000">
                <a:solidFill>
                  <a:schemeClr val="tx1">
                    <a:lumMod val="65000"/>
                    <a:lumOff val="3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a:ln>
                  <a:noFill/>
                </a:ln>
                <a:solidFill>
                  <a:prstClr val="black">
                    <a:lumMod val="65000"/>
                    <a:lumOff val="35000"/>
                  </a:prstClr>
                </a:solidFill>
                <a:effectLst/>
                <a:uLnTx/>
                <a:uFillTx/>
                <a:latin typeface="Calibri" panose="020F0502020204030204"/>
                <a:ea typeface="+mn-ea"/>
                <a:cs typeface="+mn-cs"/>
              </a:rPr>
              <a:t>Manfred Mustermann</a:t>
            </a:r>
            <a:endParaRPr kumimoji="0" lang="de-DE" sz="10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
        <p:nvSpPr>
          <p:cNvPr id="12" name="Foliennummernplatzhalter 5"/>
          <p:cNvSpPr>
            <a:spLocks noGrp="1"/>
          </p:cNvSpPr>
          <p:nvPr>
            <p:ph type="sldNum" sz="quarter" idx="4"/>
          </p:nvPr>
        </p:nvSpPr>
        <p:spPr>
          <a:xfrm>
            <a:off x="9124293" y="6594475"/>
            <a:ext cx="2743200" cy="365125"/>
          </a:xfrm>
          <a:prstGeom prst="rect">
            <a:avLst/>
          </a:prstGeom>
        </p:spPr>
        <p:txBody>
          <a:bodyPr/>
          <a:lstStyle>
            <a:lvl1pPr algn="r">
              <a:defRPr sz="1000">
                <a:solidFill>
                  <a:schemeClr val="tx1">
                    <a:lumMod val="65000"/>
                    <a:lumOff val="3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D4CF7CD-5D08-42BE-B8B2-DF7D6001447B}" type="slidenum">
              <a:rPr kumimoji="0" lang="de-DE" sz="1000" b="0" i="0" u="none" strike="noStrike" kern="1200" cap="none" spc="0" normalizeH="0" baseline="0" noProof="0" smtClean="0">
                <a:ln>
                  <a:noFill/>
                </a:ln>
                <a:solidFill>
                  <a:prstClr val="black">
                    <a:lumMod val="65000"/>
                    <a:lumOff val="3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e-DE" sz="10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pic>
        <p:nvPicPr>
          <p:cNvPr id="8" name="Grafik 7">
            <a:extLst>
              <a:ext uri="{FF2B5EF4-FFF2-40B4-BE49-F238E27FC236}">
                <a16:creationId xmlns:a16="http://schemas.microsoft.com/office/drawing/2014/main" id="{9DAFAA23-D044-46A6-8973-145CCC131BF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066125" y="121761"/>
            <a:ext cx="1801368" cy="429768"/>
          </a:xfrm>
          <a:prstGeom prst="rect">
            <a:avLst/>
          </a:prstGeom>
        </p:spPr>
      </p:pic>
    </p:spTree>
    <p:extLst>
      <p:ext uri="{BB962C8B-B14F-4D97-AF65-F5344CB8AC3E}">
        <p14:creationId xmlns:p14="http://schemas.microsoft.com/office/powerpoint/2010/main" val="918106249"/>
      </p:ext>
    </p:extLst>
  </p:cSld>
  <p:clrMap bg1="lt1" tx1="dk1" bg2="lt2" tx2="dk2" accent1="accent1" accent2="accent2" accent3="accent3" accent4="accent4" accent5="accent5" accent6="accent6" hlink="hlink" folHlink="folHlink"/>
  <p:sldLayoutIdLst>
    <p:sldLayoutId id="2147483673" r:id="rId1"/>
    <p:sldLayoutId id="2147483674" r:id="rId2"/>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medienshop.bgrci.de/shop/bgi/areihe?query=/a039.xml&amp;field=path"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hteck 9">
            <a:extLst>
              <a:ext uri="{FF2B5EF4-FFF2-40B4-BE49-F238E27FC236}">
                <a16:creationId xmlns:a16="http://schemas.microsoft.com/office/drawing/2014/main" id="{850ED643-21CC-4E33-BE65-958E7B2E18BC}"/>
              </a:ext>
            </a:extLst>
          </p:cNvPr>
          <p:cNvSpPr/>
          <p:nvPr/>
        </p:nvSpPr>
        <p:spPr>
          <a:xfrm>
            <a:off x="6043321" y="4635653"/>
            <a:ext cx="1013709" cy="369332"/>
          </a:xfrm>
          <a:prstGeom prst="rect">
            <a:avLst/>
          </a:prstGeom>
        </p:spPr>
        <p:txBody>
          <a:bodyPr wrap="square">
            <a:spAutoFit/>
          </a:bodyPr>
          <a:lstStyle/>
          <a:p>
            <a:r>
              <a:rPr lang="de-DE" dirty="0">
                <a:solidFill>
                  <a:schemeClr val="tx1">
                    <a:lumMod val="65000"/>
                    <a:lumOff val="35000"/>
                  </a:schemeClr>
                </a:solidFill>
              </a:rPr>
              <a:t>Datum: </a:t>
            </a:r>
          </a:p>
        </p:txBody>
      </p:sp>
      <p:sp>
        <p:nvSpPr>
          <p:cNvPr id="13" name="Rechteck 12">
            <a:extLst>
              <a:ext uri="{FF2B5EF4-FFF2-40B4-BE49-F238E27FC236}">
                <a16:creationId xmlns:a16="http://schemas.microsoft.com/office/drawing/2014/main" id="{437C74D7-4F84-4921-9EE9-F29EE545234C}"/>
              </a:ext>
            </a:extLst>
          </p:cNvPr>
          <p:cNvSpPr/>
          <p:nvPr/>
        </p:nvSpPr>
        <p:spPr>
          <a:xfrm>
            <a:off x="6043321" y="5128511"/>
            <a:ext cx="2114257" cy="369332"/>
          </a:xfrm>
          <a:prstGeom prst="rect">
            <a:avLst/>
          </a:prstGeom>
        </p:spPr>
        <p:txBody>
          <a:bodyPr wrap="square">
            <a:spAutoFit/>
          </a:bodyPr>
          <a:lstStyle/>
          <a:p>
            <a:r>
              <a:rPr lang="de-DE" dirty="0">
                <a:solidFill>
                  <a:schemeClr val="tx1">
                    <a:lumMod val="65000"/>
                    <a:lumOff val="35000"/>
                  </a:schemeClr>
                </a:solidFill>
              </a:rPr>
              <a:t>Referent/Referentin:</a:t>
            </a:r>
          </a:p>
        </p:txBody>
      </p:sp>
      <p:sp>
        <p:nvSpPr>
          <p:cNvPr id="14" name="Textfeld 13">
            <a:extLst>
              <a:ext uri="{FF2B5EF4-FFF2-40B4-BE49-F238E27FC236}">
                <a16:creationId xmlns:a16="http://schemas.microsoft.com/office/drawing/2014/main" id="{A07C1C88-C8E9-4FEE-B874-61A02EB829CA}"/>
              </a:ext>
            </a:extLst>
          </p:cNvPr>
          <p:cNvSpPr txBox="1"/>
          <p:nvPr/>
        </p:nvSpPr>
        <p:spPr>
          <a:xfrm>
            <a:off x="982663" y="122959"/>
            <a:ext cx="3059948" cy="442035"/>
          </a:xfrm>
          <a:prstGeom prst="rect">
            <a:avLst/>
          </a:prstGeom>
          <a:noFill/>
          <a:ln>
            <a:solidFill>
              <a:schemeClr val="tx1">
                <a:lumMod val="50000"/>
                <a:lumOff val="50000"/>
              </a:schemeClr>
            </a:solidFill>
          </a:ln>
        </p:spPr>
        <p:txBody>
          <a:bodyPr wrap="square" lIns="144000" tIns="36000" rIns="144000" bIns="36000" rtlCol="0">
            <a:spAutoFit/>
          </a:bodyPr>
          <a:lstStyle/>
          <a:p>
            <a:r>
              <a:rPr lang="de-DE" sz="2400" b="1" dirty="0">
                <a:solidFill>
                  <a:schemeClr val="tx1">
                    <a:lumMod val="50000"/>
                    <a:lumOff val="50000"/>
                  </a:schemeClr>
                </a:solidFill>
              </a:rPr>
              <a:t>Apropos Irrtum Nr. 5</a:t>
            </a:r>
          </a:p>
        </p:txBody>
      </p:sp>
      <p:pic>
        <p:nvPicPr>
          <p:cNvPr id="3" name="Grafik 2">
            <a:extLst>
              <a:ext uri="{FF2B5EF4-FFF2-40B4-BE49-F238E27FC236}">
                <a16:creationId xmlns:a16="http://schemas.microsoft.com/office/drawing/2014/main" id="{C66A6880-DFC6-A78F-754E-C2CF1C96567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62293"/>
            <a:ext cx="12192000" cy="4747085"/>
          </a:xfrm>
          <a:prstGeom prst="rect">
            <a:avLst/>
          </a:prstGeom>
        </p:spPr>
      </p:pic>
      <p:pic>
        <p:nvPicPr>
          <p:cNvPr id="8" name="Grafik 7">
            <a:extLst>
              <a:ext uri="{FF2B5EF4-FFF2-40B4-BE49-F238E27FC236}">
                <a16:creationId xmlns:a16="http://schemas.microsoft.com/office/drawing/2014/main" id="{2178BD4C-01D3-081A-EC7A-5BEB60ABF52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000" y="1727406"/>
            <a:ext cx="9505292" cy="1878792"/>
          </a:xfrm>
          <a:prstGeom prst="rect">
            <a:avLst/>
          </a:prstGeom>
        </p:spPr>
      </p:pic>
      <p:sp>
        <p:nvSpPr>
          <p:cNvPr id="15" name="Rechteck 14">
            <a:extLst>
              <a:ext uri="{FF2B5EF4-FFF2-40B4-BE49-F238E27FC236}">
                <a16:creationId xmlns:a16="http://schemas.microsoft.com/office/drawing/2014/main" id="{71C6448A-5FA5-8684-ED46-39043069DF63}"/>
              </a:ext>
            </a:extLst>
          </p:cNvPr>
          <p:cNvSpPr/>
          <p:nvPr/>
        </p:nvSpPr>
        <p:spPr>
          <a:xfrm>
            <a:off x="475808" y="4759179"/>
            <a:ext cx="1013709" cy="369332"/>
          </a:xfrm>
          <a:prstGeom prst="rect">
            <a:avLst/>
          </a:prstGeom>
        </p:spPr>
        <p:txBody>
          <a:bodyPr wrap="square">
            <a:spAutoFit/>
          </a:bodyPr>
          <a:lstStyle/>
          <a:p>
            <a:r>
              <a:rPr lang="de-DE" dirty="0">
                <a:solidFill>
                  <a:schemeClr val="tx1">
                    <a:lumMod val="65000"/>
                    <a:lumOff val="35000"/>
                  </a:schemeClr>
                </a:solidFill>
              </a:rPr>
              <a:t>Datum: </a:t>
            </a:r>
          </a:p>
        </p:txBody>
      </p:sp>
      <p:sp>
        <p:nvSpPr>
          <p:cNvPr id="16" name="Datumsplatzhalter 2">
            <a:extLst>
              <a:ext uri="{FF2B5EF4-FFF2-40B4-BE49-F238E27FC236}">
                <a16:creationId xmlns:a16="http://schemas.microsoft.com/office/drawing/2014/main" id="{73FDC159-4288-447E-C6DD-7DAA0A28D4BC}"/>
              </a:ext>
            </a:extLst>
          </p:cNvPr>
          <p:cNvSpPr txBox="1">
            <a:spLocks/>
          </p:cNvSpPr>
          <p:nvPr/>
        </p:nvSpPr>
        <p:spPr>
          <a:xfrm>
            <a:off x="1415029" y="4759179"/>
            <a:ext cx="2743200" cy="365125"/>
          </a:xfrm>
          <a:prstGeom prst="rect">
            <a:avLst/>
          </a:prstGeom>
        </p:spPr>
        <p:txBody>
          <a:bodyPr/>
          <a:lstStyle>
            <a:defPPr>
              <a:defRPr lang="de-DE"/>
            </a:defPPr>
            <a:lvl1pPr marL="0" algn="l" defTabSz="914400" rtl="0" eaLnBrk="1" latinLnBrk="0" hangingPunct="1">
              <a:defRPr sz="10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800" b="1"/>
              <a:t>01.08.2022</a:t>
            </a:r>
            <a:endParaRPr lang="de-DE" sz="1800" b="1" dirty="0"/>
          </a:p>
        </p:txBody>
      </p:sp>
      <p:sp>
        <p:nvSpPr>
          <p:cNvPr id="18" name="Fußzeilenplatzhalter 3">
            <a:extLst>
              <a:ext uri="{FF2B5EF4-FFF2-40B4-BE49-F238E27FC236}">
                <a16:creationId xmlns:a16="http://schemas.microsoft.com/office/drawing/2014/main" id="{8F119173-5F01-216C-CBDD-921A2907226F}"/>
              </a:ext>
            </a:extLst>
          </p:cNvPr>
          <p:cNvSpPr txBox="1">
            <a:spLocks/>
          </p:cNvSpPr>
          <p:nvPr/>
        </p:nvSpPr>
        <p:spPr>
          <a:xfrm>
            <a:off x="2590065" y="5252037"/>
            <a:ext cx="3286752" cy="365125"/>
          </a:xfrm>
          <a:prstGeom prst="rect">
            <a:avLst/>
          </a:prstGeom>
        </p:spPr>
        <p:txBody>
          <a:bodyPr/>
          <a:lstStyle>
            <a:defPPr>
              <a:defRPr lang="de-DE"/>
            </a:defPPr>
            <a:lvl1pPr marL="0" algn="ctr" defTabSz="914400" rtl="0" eaLnBrk="1" latinLnBrk="0" hangingPunct="1">
              <a:defRPr sz="10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de-DE" sz="1800" b="1"/>
              <a:t>Manfred Mustermann</a:t>
            </a:r>
            <a:endParaRPr lang="de-DE" sz="1800" b="1" dirty="0"/>
          </a:p>
        </p:txBody>
      </p:sp>
      <p:sp>
        <p:nvSpPr>
          <p:cNvPr id="19" name="Rechteck 18">
            <a:extLst>
              <a:ext uri="{FF2B5EF4-FFF2-40B4-BE49-F238E27FC236}">
                <a16:creationId xmlns:a16="http://schemas.microsoft.com/office/drawing/2014/main" id="{7B32CA4F-6C2C-445B-A2E4-40D8A7DCBE83}"/>
              </a:ext>
            </a:extLst>
          </p:cNvPr>
          <p:cNvSpPr/>
          <p:nvPr/>
        </p:nvSpPr>
        <p:spPr>
          <a:xfrm>
            <a:off x="475808" y="5252037"/>
            <a:ext cx="2114257" cy="369332"/>
          </a:xfrm>
          <a:prstGeom prst="rect">
            <a:avLst/>
          </a:prstGeom>
        </p:spPr>
        <p:txBody>
          <a:bodyPr wrap="square">
            <a:spAutoFit/>
          </a:bodyPr>
          <a:lstStyle/>
          <a:p>
            <a:r>
              <a:rPr lang="de-DE" dirty="0">
                <a:solidFill>
                  <a:schemeClr val="tx1">
                    <a:lumMod val="65000"/>
                    <a:lumOff val="35000"/>
                  </a:schemeClr>
                </a:solidFill>
              </a:rPr>
              <a:t>Referent/Referentin:</a:t>
            </a:r>
          </a:p>
        </p:txBody>
      </p:sp>
      <p:pic>
        <p:nvPicPr>
          <p:cNvPr id="6" name="Grafik 5">
            <a:extLst>
              <a:ext uri="{FF2B5EF4-FFF2-40B4-BE49-F238E27FC236}">
                <a16:creationId xmlns:a16="http://schemas.microsoft.com/office/drawing/2014/main" id="{F1EE7F5A-E377-4930-46B7-154B5439644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479137">
            <a:off x="2991594" y="3551732"/>
            <a:ext cx="3088109" cy="1896599"/>
          </a:xfrm>
          <a:prstGeom prst="rect">
            <a:avLst/>
          </a:prstGeom>
        </p:spPr>
      </p:pic>
      <p:sp>
        <p:nvSpPr>
          <p:cNvPr id="2" name="Foliennummernplatzhalter 5">
            <a:extLst>
              <a:ext uri="{FF2B5EF4-FFF2-40B4-BE49-F238E27FC236}">
                <a16:creationId xmlns:a16="http://schemas.microsoft.com/office/drawing/2014/main" id="{9ACAE075-3C24-ECE1-0995-608550B17646}"/>
              </a:ext>
            </a:extLst>
          </p:cNvPr>
          <p:cNvSpPr txBox="1">
            <a:spLocks/>
          </p:cNvSpPr>
          <p:nvPr/>
        </p:nvSpPr>
        <p:spPr>
          <a:xfrm>
            <a:off x="9124293" y="6492875"/>
            <a:ext cx="2743200"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de-DE" sz="800" dirty="0">
                <a:solidFill>
                  <a:schemeClr val="tx1">
                    <a:lumMod val="65000"/>
                    <a:lumOff val="35000"/>
                  </a:schemeClr>
                </a:solidFill>
              </a:rPr>
              <a:t>1</a:t>
            </a:r>
          </a:p>
        </p:txBody>
      </p:sp>
    </p:spTree>
    <p:extLst>
      <p:ext uri="{BB962C8B-B14F-4D97-AF65-F5344CB8AC3E}">
        <p14:creationId xmlns:p14="http://schemas.microsoft.com/office/powerpoint/2010/main" val="4278666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Grafik 16">
            <a:extLst>
              <a:ext uri="{FF2B5EF4-FFF2-40B4-BE49-F238E27FC236}">
                <a16:creationId xmlns:a16="http://schemas.microsoft.com/office/drawing/2014/main" id="{A54C7ACB-B787-4B8E-99AE-1A10F62E6C3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27" y="1355163"/>
            <a:ext cx="12192000" cy="4751832"/>
          </a:xfrm>
          <a:prstGeom prst="rect">
            <a:avLst/>
          </a:prstGeom>
        </p:spPr>
      </p:pic>
      <p:sp>
        <p:nvSpPr>
          <p:cNvPr id="19" name="Datumsplatzhalter 1"/>
          <p:cNvSpPr>
            <a:spLocks noGrp="1"/>
          </p:cNvSpPr>
          <p:nvPr>
            <p:ph type="dt" sz="half" idx="2"/>
          </p:nvPr>
        </p:nvSpPr>
        <p:spPr/>
        <p:txBody>
          <a:bodyPr/>
          <a:lstStyle/>
          <a:p>
            <a:r>
              <a:rPr lang="en-US" sz="800" dirty="0">
                <a:solidFill>
                  <a:schemeClr val="tx1">
                    <a:lumMod val="65000"/>
                    <a:lumOff val="35000"/>
                  </a:schemeClr>
                </a:solidFill>
              </a:rPr>
              <a:t>01.08.2022</a:t>
            </a:r>
            <a:endParaRPr lang="de-DE" sz="800" dirty="0">
              <a:solidFill>
                <a:schemeClr val="tx1">
                  <a:lumMod val="65000"/>
                  <a:lumOff val="35000"/>
                </a:schemeClr>
              </a:solidFill>
            </a:endParaRPr>
          </a:p>
        </p:txBody>
      </p:sp>
      <p:sp>
        <p:nvSpPr>
          <p:cNvPr id="20" name="Fußzeilenplatzhalter 2"/>
          <p:cNvSpPr>
            <a:spLocks noGrp="1"/>
          </p:cNvSpPr>
          <p:nvPr>
            <p:ph type="ftr" sz="quarter" idx="3"/>
          </p:nvPr>
        </p:nvSpPr>
        <p:spPr/>
        <p:txBody>
          <a:bodyPr/>
          <a:lstStyle/>
          <a:p>
            <a:pPr algn="ctr"/>
            <a:r>
              <a:rPr lang="de-DE" sz="800">
                <a:solidFill>
                  <a:schemeClr val="tx1">
                    <a:lumMod val="65000"/>
                    <a:lumOff val="35000"/>
                  </a:schemeClr>
                </a:solidFill>
              </a:rPr>
              <a:t>Manfred Mustermann</a:t>
            </a:r>
            <a:endParaRPr lang="de-DE" sz="800" dirty="0">
              <a:solidFill>
                <a:schemeClr val="tx1">
                  <a:lumMod val="65000"/>
                  <a:lumOff val="35000"/>
                </a:schemeClr>
              </a:solidFill>
            </a:endParaRPr>
          </a:p>
        </p:txBody>
      </p:sp>
      <p:sp>
        <p:nvSpPr>
          <p:cNvPr id="21" name="Foliennummernplatzhalter 5"/>
          <p:cNvSpPr>
            <a:spLocks noGrp="1"/>
          </p:cNvSpPr>
          <p:nvPr>
            <p:ph type="sldNum" sz="quarter" idx="4"/>
          </p:nvPr>
        </p:nvSpPr>
        <p:spPr/>
        <p:txBody>
          <a:bodyPr/>
          <a:lstStyle/>
          <a:p>
            <a:pPr algn="r"/>
            <a:r>
              <a:rPr lang="de-DE" sz="800" dirty="0">
                <a:solidFill>
                  <a:schemeClr val="tx1">
                    <a:lumMod val="65000"/>
                    <a:lumOff val="35000"/>
                  </a:schemeClr>
                </a:solidFill>
              </a:rPr>
              <a:t>2</a:t>
            </a:r>
          </a:p>
        </p:txBody>
      </p:sp>
      <p:sp>
        <p:nvSpPr>
          <p:cNvPr id="4" name="Sprechblase: rechteckig 3">
            <a:extLst>
              <a:ext uri="{FF2B5EF4-FFF2-40B4-BE49-F238E27FC236}">
                <a16:creationId xmlns:a16="http://schemas.microsoft.com/office/drawing/2014/main" id="{37B4229E-F601-3EFC-7E6B-9A67B9477658}"/>
              </a:ext>
            </a:extLst>
          </p:cNvPr>
          <p:cNvSpPr/>
          <p:nvPr/>
        </p:nvSpPr>
        <p:spPr>
          <a:xfrm>
            <a:off x="244991" y="1607749"/>
            <a:ext cx="2930581" cy="1326703"/>
          </a:xfrm>
          <a:prstGeom prst="wedgeRectCallout">
            <a:avLst>
              <a:gd name="adj1" fmla="val 65919"/>
              <a:gd name="adj2" fmla="val -50684"/>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72000" bIns="72000" rtlCol="0" anchor="ctr"/>
          <a:lstStyle/>
          <a:p>
            <a:pPr algn="ctr"/>
            <a:r>
              <a:rPr lang="de-DE" i="1" dirty="0">
                <a:solidFill>
                  <a:schemeClr val="bg1"/>
                </a:solidFill>
              </a:rPr>
              <a:t>Selbst wenn ich verschüttet werde: Ich habe noch genug Zeit, um mich aus der </a:t>
            </a:r>
            <a:r>
              <a:rPr lang="de-DE" i="1" dirty="0" err="1">
                <a:solidFill>
                  <a:schemeClr val="bg1"/>
                </a:solidFill>
              </a:rPr>
              <a:t>Radladerkabine</a:t>
            </a:r>
            <a:r>
              <a:rPr lang="de-DE" i="1" dirty="0">
                <a:solidFill>
                  <a:schemeClr val="bg1"/>
                </a:solidFill>
              </a:rPr>
              <a:t> zu befreien.</a:t>
            </a:r>
          </a:p>
        </p:txBody>
      </p:sp>
      <p:sp>
        <p:nvSpPr>
          <p:cNvPr id="5" name="Sprechblase: rechteckig 4">
            <a:extLst>
              <a:ext uri="{FF2B5EF4-FFF2-40B4-BE49-F238E27FC236}">
                <a16:creationId xmlns:a16="http://schemas.microsoft.com/office/drawing/2014/main" id="{3D546CEF-DB8E-DF51-5AEB-2F9B90EB3267}"/>
              </a:ext>
            </a:extLst>
          </p:cNvPr>
          <p:cNvSpPr/>
          <p:nvPr/>
        </p:nvSpPr>
        <p:spPr>
          <a:xfrm>
            <a:off x="109534" y="3320162"/>
            <a:ext cx="2805461" cy="1326703"/>
          </a:xfrm>
          <a:prstGeom prst="wedgeRectCallout">
            <a:avLst>
              <a:gd name="adj1" fmla="val 73330"/>
              <a:gd name="adj2" fmla="val -8691"/>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i="1" dirty="0">
                <a:solidFill>
                  <a:schemeClr val="bg1"/>
                </a:solidFill>
              </a:rPr>
              <a:t>Irrtum! Innerhalb weniger Minuten geht Dir in der Kabine der Sauerstoff aus.</a:t>
            </a:r>
          </a:p>
        </p:txBody>
      </p:sp>
      <p:sp>
        <p:nvSpPr>
          <p:cNvPr id="6" name="Sprechblase: oval 5">
            <a:extLst>
              <a:ext uri="{FF2B5EF4-FFF2-40B4-BE49-F238E27FC236}">
                <a16:creationId xmlns:a16="http://schemas.microsoft.com/office/drawing/2014/main" id="{6FF9554C-F24B-2322-908A-3F5AC1FFB48E}"/>
              </a:ext>
            </a:extLst>
          </p:cNvPr>
          <p:cNvSpPr/>
          <p:nvPr/>
        </p:nvSpPr>
        <p:spPr>
          <a:xfrm>
            <a:off x="3676651" y="1246325"/>
            <a:ext cx="4591948" cy="2073837"/>
          </a:xfrm>
          <a:prstGeom prst="wedgeEllipseCallout">
            <a:avLst>
              <a:gd name="adj1" fmla="val -21033"/>
              <a:gd name="adj2" fmla="val 68605"/>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i="1" dirty="0">
                <a:solidFill>
                  <a:schemeClr val="bg1"/>
                </a:solidFill>
              </a:rPr>
              <a:t>Stimmt, ist mir egal, wie hoch die Kieswände sind! Wenn die Wand zusammenbricht, merke ich es sofort und bin mit meinem Radlader schnell genug weg.</a:t>
            </a:r>
          </a:p>
        </p:txBody>
      </p:sp>
      <p:sp>
        <p:nvSpPr>
          <p:cNvPr id="7" name="Sprechblase: oval 6">
            <a:extLst>
              <a:ext uri="{FF2B5EF4-FFF2-40B4-BE49-F238E27FC236}">
                <a16:creationId xmlns:a16="http://schemas.microsoft.com/office/drawing/2014/main" id="{9C6C4635-63E0-790F-E4A5-E188424002AF}"/>
              </a:ext>
            </a:extLst>
          </p:cNvPr>
          <p:cNvSpPr/>
          <p:nvPr/>
        </p:nvSpPr>
        <p:spPr>
          <a:xfrm>
            <a:off x="3175572" y="4128571"/>
            <a:ext cx="3418958" cy="1607984"/>
          </a:xfrm>
          <a:prstGeom prst="wedgeEllipseCallout">
            <a:avLst>
              <a:gd name="adj1" fmla="val -41368"/>
              <a:gd name="adj2" fmla="val 60023"/>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i="1" dirty="0">
                <a:solidFill>
                  <a:schemeClr val="bg1"/>
                </a:solidFill>
              </a:rPr>
              <a:t>Im Radlader verschüttet zu werden ist eine tödliche Gefahr!</a:t>
            </a:r>
          </a:p>
        </p:txBody>
      </p:sp>
      <p:sp>
        <p:nvSpPr>
          <p:cNvPr id="9" name="Sprechblase: rechteckig 8">
            <a:extLst>
              <a:ext uri="{FF2B5EF4-FFF2-40B4-BE49-F238E27FC236}">
                <a16:creationId xmlns:a16="http://schemas.microsoft.com/office/drawing/2014/main" id="{6AF0418C-E43D-0C94-EFEF-1FB8A66864A4}"/>
              </a:ext>
            </a:extLst>
          </p:cNvPr>
          <p:cNvSpPr/>
          <p:nvPr/>
        </p:nvSpPr>
        <p:spPr>
          <a:xfrm flipH="1">
            <a:off x="8144773" y="4126098"/>
            <a:ext cx="2870606" cy="1449225"/>
          </a:xfrm>
          <a:prstGeom prst="wedgeRectCallout">
            <a:avLst>
              <a:gd name="adj1" fmla="val 92304"/>
              <a:gd name="adj2" fmla="val 17909"/>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72000" bIns="72000" rtlCol="0" anchor="ctr"/>
          <a:lstStyle/>
          <a:p>
            <a:pPr algn="ctr"/>
            <a:r>
              <a:rPr lang="de-DE" i="1" dirty="0">
                <a:solidFill>
                  <a:schemeClr val="bg1"/>
                </a:solidFill>
              </a:rPr>
              <a:t>Und kein Radlader der Welt kann so schnell aus der Gefahrenzone wegfahren, ohne verschüttet zu werden!</a:t>
            </a:r>
          </a:p>
        </p:txBody>
      </p:sp>
      <p:sp>
        <p:nvSpPr>
          <p:cNvPr id="12" name="Sprechblase: oval 11">
            <a:extLst>
              <a:ext uri="{FF2B5EF4-FFF2-40B4-BE49-F238E27FC236}">
                <a16:creationId xmlns:a16="http://schemas.microsoft.com/office/drawing/2014/main" id="{B5836A2B-9064-87F8-2482-2BC0F975DB38}"/>
              </a:ext>
            </a:extLst>
          </p:cNvPr>
          <p:cNvSpPr/>
          <p:nvPr/>
        </p:nvSpPr>
        <p:spPr>
          <a:xfrm flipH="1">
            <a:off x="8405351" y="1701575"/>
            <a:ext cx="3462142" cy="1733224"/>
          </a:xfrm>
          <a:prstGeom prst="wedgeEllipseCallout">
            <a:avLst>
              <a:gd name="adj1" fmla="val 56489"/>
              <a:gd name="adj2" fmla="val 67264"/>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tIns="72000" bIns="72000" rtlCol="0" anchor="ctr"/>
          <a:lstStyle/>
          <a:p>
            <a:pPr algn="ctr"/>
            <a:r>
              <a:rPr lang="de-DE" i="1" dirty="0">
                <a:solidFill>
                  <a:schemeClr val="bg1"/>
                </a:solidFill>
              </a:rPr>
              <a:t>Aber pass auf, die können urplötzlich und ohne Vorwarnung zusammenbrechen.</a:t>
            </a:r>
          </a:p>
        </p:txBody>
      </p:sp>
    </p:spTree>
    <p:extLst>
      <p:ext uri="{BB962C8B-B14F-4D97-AF65-F5344CB8AC3E}">
        <p14:creationId xmlns:p14="http://schemas.microsoft.com/office/powerpoint/2010/main" val="3687141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9" grpId="0" animBg="1"/>
      <p:bldP spid="1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Grafik 12">
            <a:extLst>
              <a:ext uri="{FF2B5EF4-FFF2-40B4-BE49-F238E27FC236}">
                <a16:creationId xmlns:a16="http://schemas.microsoft.com/office/drawing/2014/main" id="{BCCA32C6-2817-4469-818A-D9F1D2A8AC1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345184"/>
            <a:ext cx="12192000" cy="4751832"/>
          </a:xfrm>
          <a:prstGeom prst="rect">
            <a:avLst/>
          </a:prstGeom>
        </p:spPr>
      </p:pic>
      <p:sp>
        <p:nvSpPr>
          <p:cNvPr id="4" name="Textfeld 3">
            <a:extLst>
              <a:ext uri="{FF2B5EF4-FFF2-40B4-BE49-F238E27FC236}">
                <a16:creationId xmlns:a16="http://schemas.microsoft.com/office/drawing/2014/main" id="{6BFAD743-F18C-4685-80F1-0B186FA6F0D5}"/>
              </a:ext>
            </a:extLst>
          </p:cNvPr>
          <p:cNvSpPr txBox="1"/>
          <p:nvPr/>
        </p:nvSpPr>
        <p:spPr>
          <a:xfrm>
            <a:off x="838610" y="1573350"/>
            <a:ext cx="5611427" cy="1398808"/>
          </a:xfrm>
          <a:prstGeom prst="rect">
            <a:avLst/>
          </a:prstGeom>
          <a:solidFill>
            <a:schemeClr val="tx1">
              <a:lumMod val="65000"/>
              <a:lumOff val="35000"/>
            </a:schemeClr>
          </a:solidFill>
        </p:spPr>
        <p:txBody>
          <a:bodyPr wrap="none" lIns="180000" tIns="108000" rIns="180000" bIns="180000" rtlCol="0">
            <a:spAutoFit/>
          </a:bodyPr>
          <a:lstStyle/>
          <a:p>
            <a:r>
              <a:rPr lang="de-DE" sz="4000" b="1" dirty="0">
                <a:solidFill>
                  <a:schemeClr val="bg1"/>
                </a:solidFill>
              </a:rPr>
              <a:t>Und jetzt IHRE Meinung!</a:t>
            </a:r>
          </a:p>
          <a:p>
            <a:r>
              <a:rPr lang="de-DE" sz="3200" dirty="0">
                <a:solidFill>
                  <a:schemeClr val="bg1"/>
                </a:solidFill>
              </a:rPr>
              <a:t>Was denken Sie?</a:t>
            </a:r>
          </a:p>
        </p:txBody>
      </p:sp>
      <p:sp>
        <p:nvSpPr>
          <p:cNvPr id="10" name="Datumsplatzhalter 1"/>
          <p:cNvSpPr>
            <a:spLocks noGrp="1"/>
          </p:cNvSpPr>
          <p:nvPr>
            <p:ph type="dt" sz="half" idx="2"/>
          </p:nvPr>
        </p:nvSpPr>
        <p:spPr/>
        <p:txBody>
          <a:bodyPr/>
          <a:lstStyle/>
          <a:p>
            <a:r>
              <a:rPr lang="en-US" sz="800" dirty="0">
                <a:solidFill>
                  <a:schemeClr val="tx1">
                    <a:lumMod val="65000"/>
                    <a:lumOff val="35000"/>
                  </a:schemeClr>
                </a:solidFill>
              </a:rPr>
              <a:t>01.08.2022</a:t>
            </a:r>
            <a:endParaRPr lang="de-DE" sz="800" dirty="0">
              <a:solidFill>
                <a:schemeClr val="tx1">
                  <a:lumMod val="65000"/>
                  <a:lumOff val="35000"/>
                </a:schemeClr>
              </a:solidFill>
            </a:endParaRPr>
          </a:p>
        </p:txBody>
      </p:sp>
      <p:sp>
        <p:nvSpPr>
          <p:cNvPr id="11" name="Fußzeilenplatzhalter 2"/>
          <p:cNvSpPr>
            <a:spLocks noGrp="1"/>
          </p:cNvSpPr>
          <p:nvPr>
            <p:ph type="ftr" sz="quarter" idx="3"/>
          </p:nvPr>
        </p:nvSpPr>
        <p:spPr/>
        <p:txBody>
          <a:bodyPr/>
          <a:lstStyle/>
          <a:p>
            <a:pPr algn="ctr"/>
            <a:r>
              <a:rPr lang="de-DE" sz="800">
                <a:solidFill>
                  <a:schemeClr val="tx1">
                    <a:lumMod val="65000"/>
                    <a:lumOff val="35000"/>
                  </a:schemeClr>
                </a:solidFill>
              </a:rPr>
              <a:t>Manfred Mustermann</a:t>
            </a:r>
            <a:endParaRPr lang="de-DE" sz="800" dirty="0">
              <a:solidFill>
                <a:schemeClr val="tx1">
                  <a:lumMod val="65000"/>
                  <a:lumOff val="35000"/>
                </a:schemeClr>
              </a:solidFill>
            </a:endParaRPr>
          </a:p>
        </p:txBody>
      </p:sp>
      <p:sp>
        <p:nvSpPr>
          <p:cNvPr id="12" name="Foliennummernplatzhalter 5"/>
          <p:cNvSpPr>
            <a:spLocks noGrp="1"/>
          </p:cNvSpPr>
          <p:nvPr>
            <p:ph type="sldNum" sz="quarter" idx="4"/>
          </p:nvPr>
        </p:nvSpPr>
        <p:spPr/>
        <p:txBody>
          <a:bodyPr/>
          <a:lstStyle/>
          <a:p>
            <a:pPr algn="r"/>
            <a:fld id="{BD4CF7CD-5D08-42BE-B8B2-DF7D6001447B}" type="slidenum">
              <a:rPr lang="de-DE" sz="800" smtClean="0">
                <a:solidFill>
                  <a:schemeClr val="tx1">
                    <a:lumMod val="65000"/>
                    <a:lumOff val="35000"/>
                  </a:schemeClr>
                </a:solidFill>
              </a:rPr>
              <a:pPr algn="r"/>
              <a:t>3</a:t>
            </a:fld>
            <a:endParaRPr lang="de-DE" sz="800" dirty="0">
              <a:solidFill>
                <a:schemeClr val="tx1">
                  <a:lumMod val="65000"/>
                  <a:lumOff val="35000"/>
                </a:schemeClr>
              </a:solidFill>
            </a:endParaRPr>
          </a:p>
        </p:txBody>
      </p:sp>
      <p:sp>
        <p:nvSpPr>
          <p:cNvPr id="5" name="Rechteckige Legende 4"/>
          <p:cNvSpPr/>
          <p:nvPr/>
        </p:nvSpPr>
        <p:spPr>
          <a:xfrm>
            <a:off x="4139921" y="2481943"/>
            <a:ext cx="7506119" cy="3309257"/>
          </a:xfrm>
          <a:prstGeom prst="wedgeRectCallout">
            <a:avLst>
              <a:gd name="adj1" fmla="val 30874"/>
              <a:gd name="adj2" fmla="val 68574"/>
            </a:avLst>
          </a:prstGeom>
          <a:solidFill>
            <a:schemeClr val="bg1"/>
          </a:solidFill>
          <a:ln w="5715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FF0000"/>
              </a:solidFill>
            </a:endParaRPr>
          </a:p>
        </p:txBody>
      </p:sp>
    </p:spTree>
    <p:extLst>
      <p:ext uri="{BB962C8B-B14F-4D97-AF65-F5344CB8AC3E}">
        <p14:creationId xmlns:p14="http://schemas.microsoft.com/office/powerpoint/2010/main" val="36465408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fik 10">
            <a:extLst>
              <a:ext uri="{FF2B5EF4-FFF2-40B4-BE49-F238E27FC236}">
                <a16:creationId xmlns:a16="http://schemas.microsoft.com/office/drawing/2014/main" id="{2196E2CF-E321-45E1-8616-68E0ECDEA1C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45184"/>
            <a:ext cx="12192000" cy="4751832"/>
          </a:xfrm>
          <a:prstGeom prst="rect">
            <a:avLst/>
          </a:prstGeom>
        </p:spPr>
      </p:pic>
      <p:sp>
        <p:nvSpPr>
          <p:cNvPr id="12" name="Rechteck 11"/>
          <p:cNvSpPr/>
          <p:nvPr/>
        </p:nvSpPr>
        <p:spPr>
          <a:xfrm>
            <a:off x="0" y="1043493"/>
            <a:ext cx="4680000" cy="6024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feld 4">
            <a:extLst>
              <a:ext uri="{FF2B5EF4-FFF2-40B4-BE49-F238E27FC236}">
                <a16:creationId xmlns:a16="http://schemas.microsoft.com/office/drawing/2014/main" id="{6BFAD743-F18C-4685-80F1-0B186FA6F0D5}"/>
              </a:ext>
            </a:extLst>
          </p:cNvPr>
          <p:cNvSpPr txBox="1"/>
          <p:nvPr/>
        </p:nvSpPr>
        <p:spPr>
          <a:xfrm>
            <a:off x="1080000" y="1123698"/>
            <a:ext cx="1868113" cy="442035"/>
          </a:xfrm>
          <a:prstGeom prst="rect">
            <a:avLst/>
          </a:prstGeom>
          <a:solidFill>
            <a:schemeClr val="tx1">
              <a:lumMod val="65000"/>
              <a:lumOff val="35000"/>
            </a:schemeClr>
          </a:solidFill>
          <a:ln>
            <a:solidFill>
              <a:schemeClr val="bg1"/>
            </a:solidFill>
          </a:ln>
        </p:spPr>
        <p:txBody>
          <a:bodyPr wrap="square" lIns="144000" tIns="36000" rIns="144000" bIns="36000" rtlCol="0">
            <a:spAutoFit/>
          </a:bodyPr>
          <a:lstStyle/>
          <a:p>
            <a:r>
              <a:rPr lang="de-DE" sz="2400" b="1" dirty="0">
                <a:solidFill>
                  <a:schemeClr val="bg1"/>
                </a:solidFill>
              </a:rPr>
              <a:t>Richtig ist …</a:t>
            </a:r>
          </a:p>
        </p:txBody>
      </p:sp>
      <p:sp>
        <p:nvSpPr>
          <p:cNvPr id="16" name="Datumsplatzhalter 1"/>
          <p:cNvSpPr>
            <a:spLocks noGrp="1"/>
          </p:cNvSpPr>
          <p:nvPr>
            <p:ph type="dt" sz="half" idx="2"/>
          </p:nvPr>
        </p:nvSpPr>
        <p:spPr/>
        <p:txBody>
          <a:bodyPr/>
          <a:lstStyle/>
          <a:p>
            <a:r>
              <a:rPr lang="en-US" sz="800" dirty="0">
                <a:solidFill>
                  <a:schemeClr val="tx1">
                    <a:lumMod val="65000"/>
                    <a:lumOff val="35000"/>
                  </a:schemeClr>
                </a:solidFill>
              </a:rPr>
              <a:t>01.08.2022</a:t>
            </a:r>
            <a:endParaRPr lang="de-DE" sz="800" dirty="0">
              <a:solidFill>
                <a:schemeClr val="tx1">
                  <a:lumMod val="65000"/>
                  <a:lumOff val="35000"/>
                </a:schemeClr>
              </a:solidFill>
            </a:endParaRPr>
          </a:p>
        </p:txBody>
      </p:sp>
      <p:sp>
        <p:nvSpPr>
          <p:cNvPr id="17" name="Fußzeilenplatzhalter 2"/>
          <p:cNvSpPr>
            <a:spLocks noGrp="1"/>
          </p:cNvSpPr>
          <p:nvPr>
            <p:ph type="ftr" sz="quarter" idx="3"/>
          </p:nvPr>
        </p:nvSpPr>
        <p:spPr/>
        <p:txBody>
          <a:bodyPr/>
          <a:lstStyle/>
          <a:p>
            <a:pPr algn="ctr"/>
            <a:r>
              <a:rPr lang="de-DE" sz="800">
                <a:solidFill>
                  <a:schemeClr val="tx1">
                    <a:lumMod val="65000"/>
                    <a:lumOff val="35000"/>
                  </a:schemeClr>
                </a:solidFill>
              </a:rPr>
              <a:t>Manfred Mustermann</a:t>
            </a:r>
            <a:endParaRPr lang="de-DE" sz="800" dirty="0">
              <a:solidFill>
                <a:schemeClr val="tx1">
                  <a:lumMod val="65000"/>
                  <a:lumOff val="35000"/>
                </a:schemeClr>
              </a:solidFill>
            </a:endParaRPr>
          </a:p>
        </p:txBody>
      </p:sp>
      <p:sp>
        <p:nvSpPr>
          <p:cNvPr id="18" name="Foliennummernplatzhalter 5"/>
          <p:cNvSpPr>
            <a:spLocks noGrp="1"/>
          </p:cNvSpPr>
          <p:nvPr>
            <p:ph type="sldNum" sz="quarter" idx="4"/>
          </p:nvPr>
        </p:nvSpPr>
        <p:spPr/>
        <p:txBody>
          <a:bodyPr/>
          <a:lstStyle/>
          <a:p>
            <a:pPr algn="r"/>
            <a:r>
              <a:rPr lang="de-DE" sz="800" dirty="0">
                <a:solidFill>
                  <a:schemeClr val="tx1">
                    <a:lumMod val="65000"/>
                    <a:lumOff val="35000"/>
                  </a:schemeClr>
                </a:solidFill>
              </a:rPr>
              <a:t>4</a:t>
            </a:r>
          </a:p>
        </p:txBody>
      </p:sp>
      <p:sp>
        <p:nvSpPr>
          <p:cNvPr id="2" name="Textfeld 1">
            <a:extLst>
              <a:ext uri="{FF2B5EF4-FFF2-40B4-BE49-F238E27FC236}">
                <a16:creationId xmlns:a16="http://schemas.microsoft.com/office/drawing/2014/main" id="{22BB85F2-C1A2-9F0D-9766-D06A765D67DC}"/>
              </a:ext>
            </a:extLst>
          </p:cNvPr>
          <p:cNvSpPr txBox="1"/>
          <p:nvPr/>
        </p:nvSpPr>
        <p:spPr>
          <a:xfrm>
            <a:off x="1080000" y="1944000"/>
            <a:ext cx="9649385" cy="3888244"/>
          </a:xfrm>
          <a:prstGeom prst="rect">
            <a:avLst/>
          </a:prstGeom>
          <a:noFill/>
        </p:spPr>
        <p:txBody>
          <a:bodyPr wrap="square" lIns="0" tIns="0" rIns="0" bIns="0" rtlCol="0">
            <a:spAutoFit/>
          </a:bodyPr>
          <a:lstStyle/>
          <a:p>
            <a:pPr marL="252000" indent="-252000">
              <a:spcAft>
                <a:spcPts val="1000"/>
              </a:spcAft>
              <a:buClr>
                <a:srgbClr val="FF0000"/>
              </a:buClr>
              <a:buFont typeface="Arial" panose="020B0604020202020204" pitchFamily="34" charset="0"/>
              <a:buChar char="•"/>
            </a:pPr>
            <a:r>
              <a:rPr lang="de-DE" sz="2300" dirty="0">
                <a:solidFill>
                  <a:schemeClr val="tx1">
                    <a:lumMod val="65000"/>
                    <a:lumOff val="35000"/>
                  </a:schemeClr>
                </a:solidFill>
              </a:rPr>
              <a:t>Herabstürzende Massen verschütten Maschinen </a:t>
            </a:r>
            <a:br>
              <a:rPr lang="de-DE" sz="2300" dirty="0">
                <a:solidFill>
                  <a:schemeClr val="tx1">
                    <a:lumMod val="65000"/>
                    <a:lumOff val="35000"/>
                  </a:schemeClr>
                </a:solidFill>
              </a:rPr>
            </a:br>
            <a:r>
              <a:rPr lang="de-DE" sz="2300" dirty="0">
                <a:solidFill>
                  <a:schemeClr val="tx1">
                    <a:lumMod val="65000"/>
                    <a:lumOff val="35000"/>
                  </a:schemeClr>
                </a:solidFill>
              </a:rPr>
              <a:t>und Personen plötzlich und ohne Vorwarnung. </a:t>
            </a:r>
          </a:p>
          <a:p>
            <a:pPr marL="252000" indent="-252000">
              <a:spcAft>
                <a:spcPts val="1000"/>
              </a:spcAft>
              <a:buClr>
                <a:srgbClr val="FF0000"/>
              </a:buClr>
              <a:buFont typeface="Arial" panose="020B0604020202020204" pitchFamily="34" charset="0"/>
              <a:buChar char="•"/>
            </a:pPr>
            <a:r>
              <a:rPr lang="de-DE" sz="2300" dirty="0">
                <a:solidFill>
                  <a:schemeClr val="tx1">
                    <a:lumMod val="65000"/>
                    <a:lumOff val="35000"/>
                  </a:schemeClr>
                </a:solidFill>
              </a:rPr>
              <a:t>Radlader oder Hydraulikbagger sind viel zu </a:t>
            </a:r>
            <a:br>
              <a:rPr lang="de-DE" sz="2300" dirty="0">
                <a:solidFill>
                  <a:schemeClr val="tx1">
                    <a:lumMod val="65000"/>
                    <a:lumOff val="35000"/>
                  </a:schemeClr>
                </a:solidFill>
              </a:rPr>
            </a:br>
            <a:r>
              <a:rPr lang="de-DE" sz="2300" dirty="0">
                <a:solidFill>
                  <a:schemeClr val="tx1">
                    <a:lumMod val="65000"/>
                    <a:lumOff val="35000"/>
                  </a:schemeClr>
                </a:solidFill>
              </a:rPr>
              <a:t>langsam, um noch rechtzeitig aus dem </a:t>
            </a:r>
            <a:br>
              <a:rPr lang="de-DE" sz="2300" dirty="0">
                <a:solidFill>
                  <a:schemeClr val="tx1">
                    <a:lumMod val="65000"/>
                    <a:lumOff val="35000"/>
                  </a:schemeClr>
                </a:solidFill>
              </a:rPr>
            </a:br>
            <a:r>
              <a:rPr lang="de-DE" sz="2300" dirty="0">
                <a:solidFill>
                  <a:schemeClr val="tx1">
                    <a:lumMod val="65000"/>
                    <a:lumOff val="35000"/>
                  </a:schemeClr>
                </a:solidFill>
              </a:rPr>
              <a:t>Gefahrenbereich zu kommen.</a:t>
            </a:r>
          </a:p>
          <a:p>
            <a:pPr marL="252000" indent="-252000">
              <a:spcAft>
                <a:spcPts val="1000"/>
              </a:spcAft>
              <a:buClr>
                <a:srgbClr val="FF0000"/>
              </a:buClr>
              <a:buFont typeface="Arial" panose="020B0604020202020204" pitchFamily="34" charset="0"/>
              <a:buChar char="•"/>
            </a:pPr>
            <a:r>
              <a:rPr lang="de-DE" sz="2300" dirty="0">
                <a:solidFill>
                  <a:schemeClr val="tx1">
                    <a:lumMod val="65000"/>
                    <a:lumOff val="35000"/>
                  </a:schemeClr>
                </a:solidFill>
              </a:rPr>
              <a:t>Selbst wenn die Fahrerkabine dem Druck der </a:t>
            </a:r>
            <a:br>
              <a:rPr lang="de-DE" sz="2300" dirty="0">
                <a:solidFill>
                  <a:schemeClr val="tx1">
                    <a:lumMod val="65000"/>
                    <a:lumOff val="35000"/>
                  </a:schemeClr>
                </a:solidFill>
              </a:rPr>
            </a:br>
            <a:r>
              <a:rPr lang="de-DE" sz="2300" dirty="0">
                <a:solidFill>
                  <a:schemeClr val="tx1">
                    <a:lumMod val="65000"/>
                    <a:lumOff val="35000"/>
                  </a:schemeClr>
                </a:solidFill>
              </a:rPr>
              <a:t>herabstürzenden Massen standhalten würde, </a:t>
            </a:r>
            <a:br>
              <a:rPr lang="de-DE" sz="2300" dirty="0">
                <a:solidFill>
                  <a:schemeClr val="tx1">
                    <a:lumMod val="65000"/>
                    <a:lumOff val="35000"/>
                  </a:schemeClr>
                </a:solidFill>
              </a:rPr>
            </a:br>
            <a:r>
              <a:rPr lang="de-DE" sz="2300" dirty="0">
                <a:solidFill>
                  <a:schemeClr val="tx1">
                    <a:lumMod val="65000"/>
                    <a:lumOff val="35000"/>
                  </a:schemeClr>
                </a:solidFill>
              </a:rPr>
              <a:t>bestehen nur geringe Überlebenschancen: </a:t>
            </a:r>
            <a:br>
              <a:rPr lang="de-DE" sz="2300" dirty="0">
                <a:solidFill>
                  <a:schemeClr val="tx1">
                    <a:lumMod val="65000"/>
                    <a:lumOff val="35000"/>
                  </a:schemeClr>
                </a:solidFill>
              </a:rPr>
            </a:br>
            <a:r>
              <a:rPr lang="de-DE" sz="2300" dirty="0">
                <a:solidFill>
                  <a:schemeClr val="tx1">
                    <a:lumMod val="65000"/>
                    <a:lumOff val="35000"/>
                  </a:schemeClr>
                </a:solidFill>
              </a:rPr>
              <a:t>Bereits nach etwa 5 bis 6 Minuten ist der </a:t>
            </a:r>
            <a:br>
              <a:rPr lang="de-DE" sz="2300" dirty="0">
                <a:solidFill>
                  <a:schemeClr val="tx1">
                    <a:lumMod val="65000"/>
                    <a:lumOff val="35000"/>
                  </a:schemeClr>
                </a:solidFill>
              </a:rPr>
            </a:br>
            <a:r>
              <a:rPr lang="de-DE" sz="2300" dirty="0">
                <a:solidFill>
                  <a:schemeClr val="tx1">
                    <a:lumMod val="65000"/>
                    <a:lumOff val="35000"/>
                  </a:schemeClr>
                </a:solidFill>
              </a:rPr>
              <a:t>Sauerstoff in der Kabine verbraucht.</a:t>
            </a:r>
          </a:p>
        </p:txBody>
      </p:sp>
    </p:spTree>
    <p:extLst>
      <p:ext uri="{BB962C8B-B14F-4D97-AF65-F5344CB8AC3E}">
        <p14:creationId xmlns:p14="http://schemas.microsoft.com/office/powerpoint/2010/main" val="20217659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Grafik 14">
            <a:extLst>
              <a:ext uri="{FF2B5EF4-FFF2-40B4-BE49-F238E27FC236}">
                <a16:creationId xmlns:a16="http://schemas.microsoft.com/office/drawing/2014/main" id="{97396881-4DDB-41C5-A939-55C2501F86F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345184"/>
            <a:ext cx="12192000" cy="4751832"/>
          </a:xfrm>
          <a:prstGeom prst="rect">
            <a:avLst/>
          </a:prstGeom>
        </p:spPr>
      </p:pic>
      <p:sp>
        <p:nvSpPr>
          <p:cNvPr id="12" name="Rechteck 11"/>
          <p:cNvSpPr/>
          <p:nvPr/>
        </p:nvSpPr>
        <p:spPr>
          <a:xfrm>
            <a:off x="-1" y="1043493"/>
            <a:ext cx="4680000" cy="6024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feld 4">
            <a:extLst>
              <a:ext uri="{FF2B5EF4-FFF2-40B4-BE49-F238E27FC236}">
                <a16:creationId xmlns:a16="http://schemas.microsoft.com/office/drawing/2014/main" id="{6BFAD743-F18C-4685-80F1-0B186FA6F0D5}"/>
              </a:ext>
            </a:extLst>
          </p:cNvPr>
          <p:cNvSpPr txBox="1"/>
          <p:nvPr/>
        </p:nvSpPr>
        <p:spPr>
          <a:xfrm>
            <a:off x="1080000" y="1123698"/>
            <a:ext cx="2145548" cy="442035"/>
          </a:xfrm>
          <a:prstGeom prst="rect">
            <a:avLst/>
          </a:prstGeom>
          <a:solidFill>
            <a:schemeClr val="tx1">
              <a:lumMod val="65000"/>
              <a:lumOff val="35000"/>
            </a:schemeClr>
          </a:solidFill>
          <a:ln>
            <a:solidFill>
              <a:schemeClr val="bg1"/>
            </a:solidFill>
          </a:ln>
        </p:spPr>
        <p:txBody>
          <a:bodyPr wrap="square" lIns="144000" tIns="36000" rIns="144000" bIns="36000" rtlCol="0">
            <a:spAutoFit/>
          </a:bodyPr>
          <a:lstStyle/>
          <a:p>
            <a:r>
              <a:rPr lang="de-DE" sz="2400" b="1" dirty="0">
                <a:solidFill>
                  <a:schemeClr val="bg1"/>
                </a:solidFill>
              </a:rPr>
              <a:t>Bitte beachten</a:t>
            </a:r>
          </a:p>
        </p:txBody>
      </p:sp>
      <p:sp>
        <p:nvSpPr>
          <p:cNvPr id="11" name="Datumsplatzhalter 1"/>
          <p:cNvSpPr>
            <a:spLocks noGrp="1"/>
          </p:cNvSpPr>
          <p:nvPr>
            <p:ph type="dt" sz="half" idx="2"/>
          </p:nvPr>
        </p:nvSpPr>
        <p:spPr/>
        <p:txBody>
          <a:bodyPr/>
          <a:lstStyle/>
          <a:p>
            <a:r>
              <a:rPr lang="en-US" sz="800" dirty="0">
                <a:solidFill>
                  <a:schemeClr val="tx1">
                    <a:lumMod val="65000"/>
                    <a:lumOff val="35000"/>
                  </a:schemeClr>
                </a:solidFill>
              </a:rPr>
              <a:t>01.08.2022</a:t>
            </a:r>
            <a:endParaRPr lang="de-DE" sz="800" dirty="0">
              <a:solidFill>
                <a:schemeClr val="tx1">
                  <a:lumMod val="65000"/>
                  <a:lumOff val="35000"/>
                </a:schemeClr>
              </a:solidFill>
            </a:endParaRPr>
          </a:p>
        </p:txBody>
      </p:sp>
      <p:sp>
        <p:nvSpPr>
          <p:cNvPr id="13" name="Fußzeilenplatzhalter 2"/>
          <p:cNvSpPr>
            <a:spLocks noGrp="1"/>
          </p:cNvSpPr>
          <p:nvPr>
            <p:ph type="ftr" sz="quarter" idx="3"/>
          </p:nvPr>
        </p:nvSpPr>
        <p:spPr/>
        <p:txBody>
          <a:bodyPr/>
          <a:lstStyle/>
          <a:p>
            <a:pPr algn="ctr"/>
            <a:r>
              <a:rPr lang="de-DE" sz="800" dirty="0">
                <a:solidFill>
                  <a:schemeClr val="tx1">
                    <a:lumMod val="65000"/>
                    <a:lumOff val="35000"/>
                  </a:schemeClr>
                </a:solidFill>
              </a:rPr>
              <a:t>Manfred Mustermann</a:t>
            </a:r>
          </a:p>
        </p:txBody>
      </p:sp>
      <p:sp>
        <p:nvSpPr>
          <p:cNvPr id="14" name="Foliennummernplatzhalter 5"/>
          <p:cNvSpPr>
            <a:spLocks noGrp="1"/>
          </p:cNvSpPr>
          <p:nvPr>
            <p:ph type="sldNum" sz="quarter" idx="4"/>
          </p:nvPr>
        </p:nvSpPr>
        <p:spPr/>
        <p:txBody>
          <a:bodyPr/>
          <a:lstStyle/>
          <a:p>
            <a:pPr algn="r"/>
            <a:r>
              <a:rPr lang="de-DE" sz="800" dirty="0">
                <a:solidFill>
                  <a:schemeClr val="tx1">
                    <a:lumMod val="65000"/>
                    <a:lumOff val="35000"/>
                  </a:schemeClr>
                </a:solidFill>
              </a:rPr>
              <a:t>5</a:t>
            </a:r>
          </a:p>
        </p:txBody>
      </p:sp>
      <p:sp>
        <p:nvSpPr>
          <p:cNvPr id="4" name="Textfeld 3">
            <a:extLst>
              <a:ext uri="{FF2B5EF4-FFF2-40B4-BE49-F238E27FC236}">
                <a16:creationId xmlns:a16="http://schemas.microsoft.com/office/drawing/2014/main" id="{19B9E5FD-0CE0-31FC-1660-34F7610AAF29}"/>
              </a:ext>
            </a:extLst>
          </p:cNvPr>
          <p:cNvSpPr txBox="1"/>
          <p:nvPr/>
        </p:nvSpPr>
        <p:spPr>
          <a:xfrm>
            <a:off x="1080000" y="1944000"/>
            <a:ext cx="7351608" cy="3489032"/>
          </a:xfrm>
          <a:prstGeom prst="rect">
            <a:avLst/>
          </a:prstGeom>
          <a:noFill/>
        </p:spPr>
        <p:txBody>
          <a:bodyPr wrap="square" lIns="0" tIns="0" rIns="0" bIns="0" rtlCol="0">
            <a:spAutoFit/>
          </a:bodyPr>
          <a:lstStyle/>
          <a:p>
            <a:pPr marL="252000" indent="-252000">
              <a:spcAft>
                <a:spcPts val="700"/>
              </a:spcAft>
              <a:buClr>
                <a:srgbClr val="FF0000"/>
              </a:buClr>
              <a:buFont typeface="Arial" panose="020B0604020202020204" pitchFamily="34" charset="0"/>
              <a:buChar char="•"/>
            </a:pPr>
            <a:r>
              <a:rPr lang="de-DE" sz="2300" dirty="0">
                <a:solidFill>
                  <a:schemeClr val="tx1">
                    <a:lumMod val="65000"/>
                    <a:lumOff val="35000"/>
                  </a:schemeClr>
                </a:solidFill>
              </a:rPr>
              <a:t>Im Hochschnitt darf die Wand die größte Arbeitshöhe des Gewinnungsgerätes nur maximal 1 Meter überragen.</a:t>
            </a:r>
          </a:p>
          <a:p>
            <a:pPr marL="252000" indent="-252000">
              <a:spcAft>
                <a:spcPts val="700"/>
              </a:spcAft>
              <a:buClr>
                <a:srgbClr val="FF0000"/>
              </a:buClr>
              <a:buFont typeface="Arial" panose="020B0604020202020204" pitchFamily="34" charset="0"/>
              <a:buChar char="•"/>
            </a:pPr>
            <a:r>
              <a:rPr lang="de-DE" sz="2300" dirty="0">
                <a:solidFill>
                  <a:schemeClr val="tx1">
                    <a:lumMod val="65000"/>
                    <a:lumOff val="35000"/>
                  </a:schemeClr>
                </a:solidFill>
              </a:rPr>
              <a:t>Im Tiefschnitt dürfen die Böschungswinkel </a:t>
            </a:r>
            <a:br>
              <a:rPr lang="de-DE" sz="2300" dirty="0">
                <a:solidFill>
                  <a:schemeClr val="tx1">
                    <a:lumMod val="65000"/>
                    <a:lumOff val="35000"/>
                  </a:schemeClr>
                </a:solidFill>
              </a:rPr>
            </a:br>
            <a:r>
              <a:rPr lang="de-DE" sz="2300" dirty="0">
                <a:solidFill>
                  <a:schemeClr val="tx1">
                    <a:lumMod val="65000"/>
                    <a:lumOff val="35000"/>
                  </a:schemeClr>
                </a:solidFill>
              </a:rPr>
              <a:t>maximal 60 Grad betragen.</a:t>
            </a:r>
          </a:p>
          <a:p>
            <a:pPr marL="252000" indent="-252000">
              <a:spcAft>
                <a:spcPts val="700"/>
              </a:spcAft>
              <a:buClr>
                <a:srgbClr val="FF0000"/>
              </a:buClr>
              <a:buFont typeface="Arial" panose="020B0604020202020204" pitchFamily="34" charset="0"/>
              <a:buChar char="•"/>
            </a:pPr>
            <a:r>
              <a:rPr lang="de-DE" sz="2300" dirty="0">
                <a:solidFill>
                  <a:schemeClr val="tx1">
                    <a:lumMod val="65000"/>
                    <a:lumOff val="35000"/>
                  </a:schemeClr>
                </a:solidFill>
              </a:rPr>
              <a:t>Je nach Standfestigkeit des Materials müssen die </a:t>
            </a:r>
            <a:br>
              <a:rPr lang="de-DE" sz="2300" dirty="0">
                <a:solidFill>
                  <a:schemeClr val="tx1">
                    <a:lumMod val="65000"/>
                    <a:lumOff val="35000"/>
                  </a:schemeClr>
                </a:solidFill>
              </a:rPr>
            </a:br>
            <a:r>
              <a:rPr lang="de-DE" sz="2300" dirty="0">
                <a:solidFill>
                  <a:schemeClr val="tx1">
                    <a:lumMod val="65000"/>
                    <a:lumOff val="35000"/>
                  </a:schemeClr>
                </a:solidFill>
              </a:rPr>
              <a:t>Geräte so weit vom Grubenrand entfernt stehen, </a:t>
            </a:r>
            <a:br>
              <a:rPr lang="de-DE" sz="2300" dirty="0">
                <a:solidFill>
                  <a:schemeClr val="tx1">
                    <a:lumMod val="65000"/>
                    <a:lumOff val="35000"/>
                  </a:schemeClr>
                </a:solidFill>
              </a:rPr>
            </a:br>
            <a:r>
              <a:rPr lang="de-DE" sz="2300" dirty="0">
                <a:solidFill>
                  <a:schemeClr val="tx1">
                    <a:lumMod val="65000"/>
                    <a:lumOff val="35000"/>
                  </a:schemeClr>
                </a:solidFill>
              </a:rPr>
              <a:t>dass keine Absturzgefahr besteht.</a:t>
            </a:r>
          </a:p>
          <a:p>
            <a:pPr marL="252000" indent="-252000">
              <a:spcAft>
                <a:spcPts val="700"/>
              </a:spcAft>
              <a:buClr>
                <a:srgbClr val="FF0000"/>
              </a:buClr>
              <a:buFont typeface="Arial" panose="020B0604020202020204" pitchFamily="34" charset="0"/>
              <a:buChar char="•"/>
            </a:pPr>
            <a:r>
              <a:rPr lang="de-DE" sz="2300" dirty="0">
                <a:solidFill>
                  <a:schemeClr val="tx1">
                    <a:lumMod val="65000"/>
                    <a:lumOff val="35000"/>
                  </a:schemeClr>
                </a:solidFill>
              </a:rPr>
              <a:t>An Wänden oder Halden dürfen keine Unterhöhlungen </a:t>
            </a:r>
            <a:br>
              <a:rPr lang="de-DE" sz="2300" dirty="0">
                <a:solidFill>
                  <a:schemeClr val="tx1">
                    <a:lumMod val="65000"/>
                    <a:lumOff val="35000"/>
                  </a:schemeClr>
                </a:solidFill>
              </a:rPr>
            </a:br>
            <a:r>
              <a:rPr lang="de-DE" sz="2300" dirty="0">
                <a:solidFill>
                  <a:schemeClr val="tx1">
                    <a:lumMod val="65000"/>
                    <a:lumOff val="35000"/>
                  </a:schemeClr>
                </a:solidFill>
              </a:rPr>
              <a:t>und Überhänge entstehen (Lebensgefahr!)</a:t>
            </a:r>
          </a:p>
        </p:txBody>
      </p:sp>
    </p:spTree>
    <p:extLst>
      <p:ext uri="{BB962C8B-B14F-4D97-AF65-F5344CB8AC3E}">
        <p14:creationId xmlns:p14="http://schemas.microsoft.com/office/powerpoint/2010/main" val="7892270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Grafik 15">
            <a:extLst>
              <a:ext uri="{FF2B5EF4-FFF2-40B4-BE49-F238E27FC236}">
                <a16:creationId xmlns:a16="http://schemas.microsoft.com/office/drawing/2014/main" id="{2799817A-60B6-4A44-ABC4-4AFBD1D2CF5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38834"/>
            <a:ext cx="12192000" cy="4751832"/>
          </a:xfrm>
          <a:prstGeom prst="rect">
            <a:avLst/>
          </a:prstGeom>
        </p:spPr>
      </p:pic>
      <p:sp>
        <p:nvSpPr>
          <p:cNvPr id="13" name="Datumsplatzhalter 1"/>
          <p:cNvSpPr>
            <a:spLocks noGrp="1"/>
          </p:cNvSpPr>
          <p:nvPr>
            <p:ph type="dt" sz="half" idx="2"/>
          </p:nvPr>
        </p:nvSpPr>
        <p:spPr/>
        <p:txBody>
          <a:bodyPr/>
          <a:lstStyle/>
          <a:p>
            <a:r>
              <a:rPr lang="en-US" sz="800" dirty="0">
                <a:solidFill>
                  <a:schemeClr val="tx1">
                    <a:lumMod val="65000"/>
                    <a:lumOff val="35000"/>
                  </a:schemeClr>
                </a:solidFill>
              </a:rPr>
              <a:t>01.08.2022</a:t>
            </a:r>
            <a:endParaRPr lang="de-DE" sz="800" dirty="0">
              <a:solidFill>
                <a:schemeClr val="tx1">
                  <a:lumMod val="65000"/>
                  <a:lumOff val="35000"/>
                </a:schemeClr>
              </a:solidFill>
            </a:endParaRPr>
          </a:p>
        </p:txBody>
      </p:sp>
      <p:sp>
        <p:nvSpPr>
          <p:cNvPr id="14" name="Fußzeilenplatzhalter 2"/>
          <p:cNvSpPr>
            <a:spLocks noGrp="1"/>
          </p:cNvSpPr>
          <p:nvPr>
            <p:ph type="ftr" sz="quarter" idx="3"/>
          </p:nvPr>
        </p:nvSpPr>
        <p:spPr/>
        <p:txBody>
          <a:bodyPr/>
          <a:lstStyle/>
          <a:p>
            <a:pPr algn="ctr"/>
            <a:r>
              <a:rPr lang="de-DE" sz="800">
                <a:solidFill>
                  <a:schemeClr val="tx1">
                    <a:lumMod val="65000"/>
                    <a:lumOff val="35000"/>
                  </a:schemeClr>
                </a:solidFill>
              </a:rPr>
              <a:t>Manfred Mustermann</a:t>
            </a:r>
            <a:endParaRPr lang="de-DE" sz="800" dirty="0">
              <a:solidFill>
                <a:schemeClr val="tx1">
                  <a:lumMod val="65000"/>
                  <a:lumOff val="35000"/>
                </a:schemeClr>
              </a:solidFill>
            </a:endParaRPr>
          </a:p>
        </p:txBody>
      </p:sp>
      <p:sp>
        <p:nvSpPr>
          <p:cNvPr id="15" name="Foliennummernplatzhalter 5"/>
          <p:cNvSpPr>
            <a:spLocks noGrp="1"/>
          </p:cNvSpPr>
          <p:nvPr>
            <p:ph type="sldNum" sz="quarter" idx="4"/>
          </p:nvPr>
        </p:nvSpPr>
        <p:spPr/>
        <p:txBody>
          <a:bodyPr/>
          <a:lstStyle/>
          <a:p>
            <a:pPr algn="r"/>
            <a:fld id="{BD4CF7CD-5D08-42BE-B8B2-DF7D6001447B}" type="slidenum">
              <a:rPr lang="de-DE" sz="800" smtClean="0">
                <a:solidFill>
                  <a:schemeClr val="tx1">
                    <a:lumMod val="65000"/>
                    <a:lumOff val="35000"/>
                  </a:schemeClr>
                </a:solidFill>
              </a:rPr>
              <a:pPr algn="r"/>
              <a:t>6</a:t>
            </a:fld>
            <a:endParaRPr lang="de-DE" sz="800" dirty="0">
              <a:solidFill>
                <a:schemeClr val="tx1">
                  <a:lumMod val="65000"/>
                  <a:lumOff val="35000"/>
                </a:schemeClr>
              </a:solidFill>
            </a:endParaRPr>
          </a:p>
        </p:txBody>
      </p:sp>
      <p:sp>
        <p:nvSpPr>
          <p:cNvPr id="3" name="Textfeld 2">
            <a:extLst>
              <a:ext uri="{FF2B5EF4-FFF2-40B4-BE49-F238E27FC236}">
                <a16:creationId xmlns:a16="http://schemas.microsoft.com/office/drawing/2014/main" id="{E0747FE4-F3E1-4EC1-B816-BDF08A01FD13}"/>
              </a:ext>
            </a:extLst>
          </p:cNvPr>
          <p:cNvSpPr txBox="1"/>
          <p:nvPr/>
        </p:nvSpPr>
        <p:spPr>
          <a:xfrm>
            <a:off x="1080000" y="1944000"/>
            <a:ext cx="7359275" cy="1544012"/>
          </a:xfrm>
          <a:prstGeom prst="rect">
            <a:avLst/>
          </a:prstGeom>
          <a:noFill/>
        </p:spPr>
        <p:txBody>
          <a:bodyPr wrap="square" lIns="0" tIns="0" rIns="0" bIns="0" rtlCol="0">
            <a:spAutoFit/>
          </a:bodyPr>
          <a:lstStyle/>
          <a:p>
            <a:pPr marL="252000" indent="-252000">
              <a:spcAft>
                <a:spcPts val="1000"/>
              </a:spcAft>
              <a:buClr>
                <a:srgbClr val="FF0000"/>
              </a:buClr>
              <a:buFont typeface="Arial" panose="020B0604020202020204" pitchFamily="34" charset="0"/>
              <a:buChar char="•"/>
            </a:pPr>
            <a:r>
              <a:rPr lang="de-DE" sz="2300" dirty="0">
                <a:solidFill>
                  <a:schemeClr val="tx1">
                    <a:lumMod val="65000"/>
                    <a:lumOff val="35000"/>
                  </a:schemeClr>
                </a:solidFill>
              </a:rPr>
              <a:t>Praxishandbuch Arbeitssicherheit und Gesundheits-</a:t>
            </a:r>
            <a:br>
              <a:rPr lang="de-DE" sz="2300" dirty="0">
                <a:solidFill>
                  <a:schemeClr val="tx1">
                    <a:lumMod val="65000"/>
                    <a:lumOff val="35000"/>
                  </a:schemeClr>
                </a:solidFill>
              </a:rPr>
            </a:br>
            <a:r>
              <a:rPr lang="de-DE" sz="2300" dirty="0" err="1">
                <a:solidFill>
                  <a:schemeClr val="tx1">
                    <a:lumMod val="65000"/>
                    <a:lumOff val="35000"/>
                  </a:schemeClr>
                </a:solidFill>
              </a:rPr>
              <a:t>schutz</a:t>
            </a:r>
            <a:r>
              <a:rPr lang="de-DE" sz="2300" dirty="0">
                <a:solidFill>
                  <a:schemeClr val="tx1">
                    <a:lumMod val="65000"/>
                    <a:lumOff val="35000"/>
                  </a:schemeClr>
                </a:solidFill>
              </a:rPr>
              <a:t> in der Baustoffindustrie, Kapitel C 3.1.</a:t>
            </a:r>
          </a:p>
          <a:p>
            <a:pPr marL="252000" indent="-252000">
              <a:spcAft>
                <a:spcPts val="1000"/>
              </a:spcAft>
              <a:buClr>
                <a:srgbClr val="FF0000"/>
              </a:buClr>
              <a:buFont typeface="Arial" panose="020B0604020202020204" pitchFamily="34" charset="0"/>
              <a:buChar char="•"/>
            </a:pPr>
            <a:r>
              <a:rPr lang="de-DE" sz="2300" dirty="0">
                <a:solidFill>
                  <a:schemeClr val="tx1">
                    <a:lumMod val="65000"/>
                    <a:lumOff val="35000"/>
                  </a:schemeClr>
                </a:solidFill>
              </a:rPr>
              <a:t>Branchenregel Branche Gewinnung und Aufbereitung </a:t>
            </a:r>
            <a:br>
              <a:rPr lang="de-DE" sz="2300" dirty="0">
                <a:solidFill>
                  <a:schemeClr val="tx1">
                    <a:lumMod val="65000"/>
                    <a:lumOff val="35000"/>
                  </a:schemeClr>
                </a:solidFill>
              </a:rPr>
            </a:br>
            <a:r>
              <a:rPr lang="de-DE" sz="2300" dirty="0">
                <a:solidFill>
                  <a:schemeClr val="tx1">
                    <a:lumMod val="65000"/>
                    <a:lumOff val="35000"/>
                  </a:schemeClr>
                </a:solidFill>
              </a:rPr>
              <a:t>von mineralischen Rohstoffen – DGUV Regel 113-601</a:t>
            </a:r>
          </a:p>
        </p:txBody>
      </p:sp>
      <p:sp>
        <p:nvSpPr>
          <p:cNvPr id="12" name="Rechteck 11"/>
          <p:cNvSpPr/>
          <p:nvPr/>
        </p:nvSpPr>
        <p:spPr>
          <a:xfrm>
            <a:off x="-2" y="1043493"/>
            <a:ext cx="4680000" cy="6024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feld 4">
            <a:extLst>
              <a:ext uri="{FF2B5EF4-FFF2-40B4-BE49-F238E27FC236}">
                <a16:creationId xmlns:a16="http://schemas.microsoft.com/office/drawing/2014/main" id="{6BFAD743-F18C-4685-80F1-0B186FA6F0D5}"/>
              </a:ext>
            </a:extLst>
          </p:cNvPr>
          <p:cNvSpPr txBox="1"/>
          <p:nvPr/>
        </p:nvSpPr>
        <p:spPr>
          <a:xfrm>
            <a:off x="1080000" y="1123698"/>
            <a:ext cx="3212819" cy="442035"/>
          </a:xfrm>
          <a:prstGeom prst="rect">
            <a:avLst/>
          </a:prstGeom>
          <a:solidFill>
            <a:schemeClr val="tx1">
              <a:lumMod val="65000"/>
              <a:lumOff val="35000"/>
            </a:schemeClr>
          </a:solidFill>
          <a:ln>
            <a:solidFill>
              <a:schemeClr val="bg1"/>
            </a:solidFill>
          </a:ln>
        </p:spPr>
        <p:txBody>
          <a:bodyPr wrap="square" lIns="144000" tIns="36000" rIns="144000" bIns="36000" rtlCol="0">
            <a:spAutoFit/>
          </a:bodyPr>
          <a:lstStyle/>
          <a:p>
            <a:r>
              <a:rPr lang="de-DE" sz="2400" b="1" dirty="0">
                <a:solidFill>
                  <a:schemeClr val="bg1"/>
                </a:solidFill>
              </a:rPr>
              <a:t>Weitere Informationen</a:t>
            </a:r>
          </a:p>
        </p:txBody>
      </p:sp>
      <p:pic>
        <p:nvPicPr>
          <p:cNvPr id="9" name="Grafik 8">
            <a:extLst>
              <a:ext uri="{FF2B5EF4-FFF2-40B4-BE49-F238E27FC236}">
                <a16:creationId xmlns:a16="http://schemas.microsoft.com/office/drawing/2014/main" id="{5D4AA8C4-FB8A-4C5C-DF99-9F7014C5019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05379" y="4186625"/>
            <a:ext cx="4647822" cy="1444301"/>
          </a:xfrm>
          <a:prstGeom prst="rect">
            <a:avLst/>
          </a:prstGeom>
        </p:spPr>
      </p:pic>
    </p:spTree>
    <p:extLst>
      <p:ext uri="{BB962C8B-B14F-4D97-AF65-F5344CB8AC3E}">
        <p14:creationId xmlns:p14="http://schemas.microsoft.com/office/powerpoint/2010/main" val="14602891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 name="Datumsplatzhalter 1"/>
          <p:cNvSpPr>
            <a:spLocks noGrp="1"/>
          </p:cNvSpPr>
          <p:nvPr>
            <p:ph type="dt" sz="half" idx="2"/>
          </p:nvPr>
        </p:nvSpPr>
        <p:spPr/>
        <p:txBody>
          <a:bodyPr/>
          <a:lstStyle/>
          <a:p>
            <a:r>
              <a:rPr lang="en-US" sz="800" dirty="0">
                <a:solidFill>
                  <a:schemeClr val="tx1">
                    <a:lumMod val="65000"/>
                    <a:lumOff val="35000"/>
                  </a:schemeClr>
                </a:solidFill>
              </a:rPr>
              <a:t>01.08.2022</a:t>
            </a:r>
            <a:endParaRPr lang="de-DE" sz="800" dirty="0">
              <a:solidFill>
                <a:schemeClr val="tx1">
                  <a:lumMod val="65000"/>
                  <a:lumOff val="35000"/>
                </a:schemeClr>
              </a:solidFill>
            </a:endParaRPr>
          </a:p>
        </p:txBody>
      </p:sp>
      <p:sp>
        <p:nvSpPr>
          <p:cNvPr id="14" name="Fußzeilenplatzhalter 2"/>
          <p:cNvSpPr>
            <a:spLocks noGrp="1"/>
          </p:cNvSpPr>
          <p:nvPr>
            <p:ph type="ftr" sz="quarter" idx="3"/>
          </p:nvPr>
        </p:nvSpPr>
        <p:spPr/>
        <p:txBody>
          <a:bodyPr/>
          <a:lstStyle/>
          <a:p>
            <a:pPr algn="ctr"/>
            <a:r>
              <a:rPr lang="de-DE" sz="800">
                <a:solidFill>
                  <a:schemeClr val="tx1">
                    <a:lumMod val="65000"/>
                    <a:lumOff val="35000"/>
                  </a:schemeClr>
                </a:solidFill>
              </a:rPr>
              <a:t>Manfred Mustermann</a:t>
            </a:r>
            <a:endParaRPr lang="de-DE" sz="800" dirty="0">
              <a:solidFill>
                <a:schemeClr val="tx1">
                  <a:lumMod val="65000"/>
                  <a:lumOff val="35000"/>
                </a:schemeClr>
              </a:solidFill>
            </a:endParaRPr>
          </a:p>
        </p:txBody>
      </p:sp>
      <p:sp>
        <p:nvSpPr>
          <p:cNvPr id="15" name="Foliennummernplatzhalter 5"/>
          <p:cNvSpPr>
            <a:spLocks noGrp="1"/>
          </p:cNvSpPr>
          <p:nvPr>
            <p:ph type="sldNum" sz="quarter" idx="4"/>
          </p:nvPr>
        </p:nvSpPr>
        <p:spPr/>
        <p:txBody>
          <a:bodyPr/>
          <a:lstStyle/>
          <a:p>
            <a:pPr algn="r"/>
            <a:fld id="{BD4CF7CD-5D08-42BE-B8B2-DF7D6001447B}" type="slidenum">
              <a:rPr lang="de-DE" sz="800" smtClean="0">
                <a:solidFill>
                  <a:schemeClr val="tx1">
                    <a:lumMod val="65000"/>
                    <a:lumOff val="35000"/>
                  </a:schemeClr>
                </a:solidFill>
              </a:rPr>
              <a:pPr algn="r"/>
              <a:t>7</a:t>
            </a:fld>
            <a:endParaRPr lang="de-DE" sz="800" dirty="0">
              <a:solidFill>
                <a:schemeClr val="tx1">
                  <a:lumMod val="65000"/>
                  <a:lumOff val="35000"/>
                </a:schemeClr>
              </a:solidFill>
            </a:endParaRPr>
          </a:p>
        </p:txBody>
      </p:sp>
      <p:pic>
        <p:nvPicPr>
          <p:cNvPr id="11" name="Grafik 10">
            <a:extLst>
              <a:ext uri="{FF2B5EF4-FFF2-40B4-BE49-F238E27FC236}">
                <a16:creationId xmlns:a16="http://schemas.microsoft.com/office/drawing/2014/main" id="{1DF4148E-9FA2-447A-8566-DD2C7AB6E7D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38834"/>
            <a:ext cx="12192000" cy="4751832"/>
          </a:xfrm>
          <a:prstGeom prst="rect">
            <a:avLst/>
          </a:prstGeom>
        </p:spPr>
      </p:pic>
      <p:sp>
        <p:nvSpPr>
          <p:cNvPr id="17" name="Rechteck 16">
            <a:extLst>
              <a:ext uri="{FF2B5EF4-FFF2-40B4-BE49-F238E27FC236}">
                <a16:creationId xmlns:a16="http://schemas.microsoft.com/office/drawing/2014/main" id="{C3B592AB-6E5D-4B1E-A833-391733984E67}"/>
              </a:ext>
            </a:extLst>
          </p:cNvPr>
          <p:cNvSpPr/>
          <p:nvPr/>
        </p:nvSpPr>
        <p:spPr>
          <a:xfrm>
            <a:off x="-2" y="1043493"/>
            <a:ext cx="4680000" cy="6024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8" name="Textfeld 17">
            <a:extLst>
              <a:ext uri="{FF2B5EF4-FFF2-40B4-BE49-F238E27FC236}">
                <a16:creationId xmlns:a16="http://schemas.microsoft.com/office/drawing/2014/main" id="{E35E7FEA-C778-4813-BC4B-350C2929E43B}"/>
              </a:ext>
            </a:extLst>
          </p:cNvPr>
          <p:cNvSpPr txBox="1"/>
          <p:nvPr/>
        </p:nvSpPr>
        <p:spPr>
          <a:xfrm>
            <a:off x="982664" y="1928906"/>
            <a:ext cx="7238390" cy="2769989"/>
          </a:xfrm>
          <a:prstGeom prst="rect">
            <a:avLst/>
          </a:prstGeom>
          <a:noFill/>
        </p:spPr>
        <p:txBody>
          <a:bodyPr wrap="square" rtlCol="0">
            <a:spAutoFit/>
          </a:bodyPr>
          <a:lstStyle/>
          <a:p>
            <a:r>
              <a:rPr lang="de-DE" sz="1600" dirty="0"/>
              <a:t>Die vorliegende Präsentation basiert auf dem Merkblatt A 039 „Populäre Irrtümer im Arbeitsschutz“ der BG RCI (Populärer Irrtum Nr. 5). Im Merkblatt finden Sie weitere 43 kursierende Aussagen mit falschem Inhalt, die sich hartnäckig jeder nachhaltigen Richtigstellung zu widersetzen scheinen. </a:t>
            </a:r>
          </a:p>
          <a:p>
            <a:endParaRPr lang="de-DE" sz="1600" dirty="0"/>
          </a:p>
          <a:p>
            <a:r>
              <a:rPr lang="de-DE" sz="1600" dirty="0"/>
              <a:t>Bezugsquelle des Merkblatts: </a:t>
            </a:r>
            <a:r>
              <a:rPr lang="de-DE" sz="1600" dirty="0">
                <a:hlinkClick r:id="rId4"/>
              </a:rPr>
              <a:t>medienshop.bgrci.de</a:t>
            </a:r>
            <a:r>
              <a:rPr lang="de-DE" sz="1600" dirty="0"/>
              <a:t>. 172 Seiten im Format A5. </a:t>
            </a:r>
          </a:p>
          <a:p>
            <a:r>
              <a:rPr lang="de-DE" sz="1600" dirty="0"/>
              <a:t>Mitgliedsbetriebe der BG RCI erhalten die Broschüre kostenlos. </a:t>
            </a:r>
          </a:p>
          <a:p>
            <a:r>
              <a:rPr lang="de-DE" sz="1600" dirty="0"/>
              <a:t>Für Dritte ist sie kostenpflichtig.  </a:t>
            </a:r>
          </a:p>
          <a:p>
            <a:endParaRPr lang="de-DE" sz="1600" dirty="0"/>
          </a:p>
          <a:p>
            <a:r>
              <a:rPr lang="de-DE" sz="1600" dirty="0"/>
              <a:t>Download unter downloadcenter.bgrci.de möglich.</a:t>
            </a:r>
          </a:p>
          <a:p>
            <a:endParaRPr lang="de-DE" sz="1400" dirty="0"/>
          </a:p>
        </p:txBody>
      </p:sp>
      <p:sp>
        <p:nvSpPr>
          <p:cNvPr id="19" name="Textfeld 18">
            <a:extLst>
              <a:ext uri="{FF2B5EF4-FFF2-40B4-BE49-F238E27FC236}">
                <a16:creationId xmlns:a16="http://schemas.microsoft.com/office/drawing/2014/main" id="{D897DFAF-9255-4FC9-93A3-FB0ADDF2C27E}"/>
              </a:ext>
            </a:extLst>
          </p:cNvPr>
          <p:cNvSpPr txBox="1"/>
          <p:nvPr/>
        </p:nvSpPr>
        <p:spPr>
          <a:xfrm>
            <a:off x="1080000" y="1120420"/>
            <a:ext cx="1128148" cy="442035"/>
          </a:xfrm>
          <a:prstGeom prst="rect">
            <a:avLst/>
          </a:prstGeom>
          <a:solidFill>
            <a:schemeClr val="tx1">
              <a:lumMod val="65000"/>
              <a:lumOff val="35000"/>
            </a:schemeClr>
          </a:solidFill>
          <a:ln>
            <a:solidFill>
              <a:schemeClr val="bg1"/>
            </a:solidFill>
          </a:ln>
        </p:spPr>
        <p:txBody>
          <a:bodyPr wrap="square" lIns="144000" tIns="36000" rIns="144000" bIns="36000" rtlCol="0">
            <a:spAutoFit/>
          </a:bodyPr>
          <a:lstStyle/>
          <a:p>
            <a:r>
              <a:rPr lang="de-DE" sz="2400" b="1" dirty="0">
                <a:solidFill>
                  <a:schemeClr val="bg1"/>
                </a:solidFill>
              </a:rPr>
              <a:t>Quelle</a:t>
            </a:r>
          </a:p>
        </p:txBody>
      </p:sp>
    </p:spTree>
    <p:extLst>
      <p:ext uri="{BB962C8B-B14F-4D97-AF65-F5344CB8AC3E}">
        <p14:creationId xmlns:p14="http://schemas.microsoft.com/office/powerpoint/2010/main" val="39618508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 name="Datumsplatzhalter 1"/>
          <p:cNvSpPr>
            <a:spLocks noGrp="1"/>
          </p:cNvSpPr>
          <p:nvPr>
            <p:ph type="dt" sz="half" idx="2"/>
          </p:nvPr>
        </p:nvSpPr>
        <p:spPr/>
        <p:txBody>
          <a:bodyPr/>
          <a:lstStyle/>
          <a:p>
            <a:r>
              <a:rPr lang="en-US" sz="800" dirty="0">
                <a:solidFill>
                  <a:schemeClr val="tx1">
                    <a:lumMod val="65000"/>
                    <a:lumOff val="35000"/>
                  </a:schemeClr>
                </a:solidFill>
              </a:rPr>
              <a:t>01.08.2022</a:t>
            </a:r>
            <a:endParaRPr lang="de-DE" sz="800" dirty="0">
              <a:solidFill>
                <a:schemeClr val="tx1">
                  <a:lumMod val="65000"/>
                  <a:lumOff val="35000"/>
                </a:schemeClr>
              </a:solidFill>
            </a:endParaRPr>
          </a:p>
        </p:txBody>
      </p:sp>
      <p:sp>
        <p:nvSpPr>
          <p:cNvPr id="14" name="Fußzeilenplatzhalter 2"/>
          <p:cNvSpPr>
            <a:spLocks noGrp="1"/>
          </p:cNvSpPr>
          <p:nvPr>
            <p:ph type="ftr" sz="quarter" idx="3"/>
          </p:nvPr>
        </p:nvSpPr>
        <p:spPr/>
        <p:txBody>
          <a:bodyPr/>
          <a:lstStyle/>
          <a:p>
            <a:pPr algn="ctr"/>
            <a:r>
              <a:rPr lang="de-DE" sz="800">
                <a:solidFill>
                  <a:schemeClr val="tx1">
                    <a:lumMod val="65000"/>
                    <a:lumOff val="35000"/>
                  </a:schemeClr>
                </a:solidFill>
              </a:rPr>
              <a:t>Manfred Mustermann</a:t>
            </a:r>
            <a:endParaRPr lang="de-DE" sz="800" dirty="0">
              <a:solidFill>
                <a:schemeClr val="tx1">
                  <a:lumMod val="65000"/>
                  <a:lumOff val="35000"/>
                </a:schemeClr>
              </a:solidFill>
            </a:endParaRPr>
          </a:p>
        </p:txBody>
      </p:sp>
      <p:sp>
        <p:nvSpPr>
          <p:cNvPr id="15" name="Foliennummernplatzhalter 5"/>
          <p:cNvSpPr>
            <a:spLocks noGrp="1"/>
          </p:cNvSpPr>
          <p:nvPr>
            <p:ph type="sldNum" sz="quarter" idx="4"/>
          </p:nvPr>
        </p:nvSpPr>
        <p:spPr/>
        <p:txBody>
          <a:bodyPr/>
          <a:lstStyle/>
          <a:p>
            <a:pPr algn="r"/>
            <a:fld id="{BD4CF7CD-5D08-42BE-B8B2-DF7D6001447B}" type="slidenum">
              <a:rPr lang="de-DE" sz="800" smtClean="0">
                <a:solidFill>
                  <a:schemeClr val="tx1">
                    <a:lumMod val="65000"/>
                    <a:lumOff val="35000"/>
                  </a:schemeClr>
                </a:solidFill>
              </a:rPr>
              <a:pPr algn="r"/>
              <a:t>8</a:t>
            </a:fld>
            <a:endParaRPr lang="de-DE" sz="800" dirty="0">
              <a:solidFill>
                <a:schemeClr val="tx1">
                  <a:lumMod val="65000"/>
                  <a:lumOff val="35000"/>
                </a:schemeClr>
              </a:solidFill>
            </a:endParaRPr>
          </a:p>
        </p:txBody>
      </p:sp>
      <p:pic>
        <p:nvPicPr>
          <p:cNvPr id="20" name="Grafik 19">
            <a:extLst>
              <a:ext uri="{FF2B5EF4-FFF2-40B4-BE49-F238E27FC236}">
                <a16:creationId xmlns:a16="http://schemas.microsoft.com/office/drawing/2014/main" id="{A0BD529D-4C07-4377-BCED-445B1F2CE5D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38834"/>
            <a:ext cx="12192000" cy="4751832"/>
          </a:xfrm>
          <a:prstGeom prst="rect">
            <a:avLst/>
          </a:prstGeom>
        </p:spPr>
      </p:pic>
      <p:sp>
        <p:nvSpPr>
          <p:cNvPr id="21" name="Rechteck 20">
            <a:extLst>
              <a:ext uri="{FF2B5EF4-FFF2-40B4-BE49-F238E27FC236}">
                <a16:creationId xmlns:a16="http://schemas.microsoft.com/office/drawing/2014/main" id="{56E21A08-1347-4E2E-AD14-C5C46C9379ED}"/>
              </a:ext>
            </a:extLst>
          </p:cNvPr>
          <p:cNvSpPr/>
          <p:nvPr/>
        </p:nvSpPr>
        <p:spPr>
          <a:xfrm>
            <a:off x="-2" y="1043493"/>
            <a:ext cx="4680000" cy="6024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2" name="Textfeld 21">
            <a:extLst>
              <a:ext uri="{FF2B5EF4-FFF2-40B4-BE49-F238E27FC236}">
                <a16:creationId xmlns:a16="http://schemas.microsoft.com/office/drawing/2014/main" id="{CABE30EE-30CA-4B5D-8DBD-963E84B468E3}"/>
              </a:ext>
            </a:extLst>
          </p:cNvPr>
          <p:cNvSpPr txBox="1"/>
          <p:nvPr/>
        </p:nvSpPr>
        <p:spPr>
          <a:xfrm>
            <a:off x="982663" y="1655438"/>
            <a:ext cx="7691318" cy="4460516"/>
          </a:xfrm>
          <a:prstGeom prst="rect">
            <a:avLst/>
          </a:prstGeom>
          <a:noFill/>
        </p:spPr>
        <p:txBody>
          <a:bodyPr wrap="square" rtlCol="0">
            <a:spAutoFit/>
          </a:bodyPr>
          <a:lstStyle/>
          <a:p>
            <a:pPr>
              <a:lnSpc>
                <a:spcPct val="97000"/>
              </a:lnSpc>
              <a:spcAft>
                <a:spcPts val="600"/>
              </a:spcAft>
            </a:pPr>
            <a:r>
              <a:rPr lang="de-DE" sz="1600" dirty="0"/>
              <a:t>Diese Präsentation eignet sich insbesondere für einen Seminareinstieg mit dem Ziel, die Gruppe zu aktivieren und „ins Gespräch zu kommen“. Der Ansatz ist modern und basiert auf aktuellen Forschungsergebnissen: Mit einem </a:t>
            </a:r>
            <a:r>
              <a:rPr lang="de-DE" sz="1600" dirty="0">
                <a:latin typeface="DGUV Meta-Normal"/>
                <a:ea typeface="Times New Roman" panose="02020603050405020304" pitchFamily="18" charset="0"/>
                <a:cs typeface="DGUV Meta-Normal"/>
              </a:rPr>
              <a:t>zu lösenden Problem, einer Frage, einem Rätsel oder einem Irrtum starten</a:t>
            </a:r>
            <a:r>
              <a:rPr lang="de-DE" sz="1600" dirty="0"/>
              <a:t> – das ist bei Unterweisungen nachweislich sehr effektiv.  </a:t>
            </a:r>
          </a:p>
          <a:p>
            <a:pPr>
              <a:lnSpc>
                <a:spcPct val="97000"/>
              </a:lnSpc>
              <a:spcAft>
                <a:spcPts val="600"/>
              </a:spcAft>
            </a:pPr>
            <a:r>
              <a:rPr lang="de-DE" sz="1600" b="1" dirty="0"/>
              <a:t>Folie 1 </a:t>
            </a:r>
            <a:r>
              <a:rPr lang="de-DE" sz="1600" dirty="0"/>
              <a:t>startet daher mit einem Irrtum. </a:t>
            </a:r>
            <a:r>
              <a:rPr lang="de-DE" sz="1600" b="1" dirty="0"/>
              <a:t>Folie 2 </a:t>
            </a:r>
            <a:r>
              <a:rPr lang="de-DE" sz="1600" dirty="0"/>
              <a:t>gibt eine geführte Diskussion wieder und regt zum Mitdiskutieren an. Mit </a:t>
            </a:r>
            <a:r>
              <a:rPr lang="de-DE" sz="1600" b="1" dirty="0"/>
              <a:t>Folie 3 </a:t>
            </a:r>
            <a:r>
              <a:rPr lang="de-DE" sz="1600" dirty="0"/>
              <a:t>kann die Diskussion je nach Situation fortgeführt werden. Mit </a:t>
            </a:r>
            <a:r>
              <a:rPr lang="de-DE" sz="1600" b="1" dirty="0"/>
              <a:t>Folien 4 und 5 </a:t>
            </a:r>
            <a:r>
              <a:rPr lang="de-DE" sz="1600" dirty="0"/>
              <a:t>erfolgt anschließend die Richtigstellung. Zur Vorbereitung der Referentin oder des Referenten kann insbesondere das Merkblatt A 039 und die darin empfohlene Literatur genutzt werden.</a:t>
            </a:r>
          </a:p>
          <a:p>
            <a:pPr>
              <a:lnSpc>
                <a:spcPct val="97000"/>
              </a:lnSpc>
              <a:spcAft>
                <a:spcPts val="600"/>
              </a:spcAft>
            </a:pPr>
            <a:r>
              <a:rPr lang="de-DE" sz="1600" dirty="0"/>
              <a:t>Ergebnis: Ein erwiesenermaßen hoher Behaltens- und Wiedererkennungseffekt mit Spaß. Weitere Präsentationen stehen unter downloadcenter.bgrci.de bereit. </a:t>
            </a:r>
          </a:p>
          <a:p>
            <a:pPr>
              <a:lnSpc>
                <a:spcPct val="97000"/>
              </a:lnSpc>
              <a:spcAft>
                <a:spcPts val="600"/>
              </a:spcAft>
            </a:pPr>
            <a:r>
              <a:rPr lang="de-DE" sz="1600" b="1" dirty="0"/>
              <a:t>Achtung: Diese Folien können betriebsspezifisch angepasst werden und dürfen inner-betrieblich verwendet werden. Jede anderweitige Nutzung, insbesondere die Integration in andere Produkte (z. B. E-Learnings), die Nutzung für eigene Veröffentlichungen oder Medien, die kostenfreie oder kostenpflichtige Weitergabe an Dritte oder die Entnahme von Bildmaterial ist </a:t>
            </a:r>
            <a:r>
              <a:rPr lang="de-DE" sz="1600" b="1" u="sng" dirty="0"/>
              <a:t>nicht</a:t>
            </a:r>
            <a:r>
              <a:rPr lang="de-DE" sz="1600" b="1" dirty="0"/>
              <a:t> zulässig. </a:t>
            </a:r>
          </a:p>
          <a:p>
            <a:pPr>
              <a:lnSpc>
                <a:spcPct val="97000"/>
              </a:lnSpc>
              <a:spcAft>
                <a:spcPts val="600"/>
              </a:spcAft>
            </a:pPr>
            <a:r>
              <a:rPr lang="de-DE" sz="1600" dirty="0"/>
              <a:t>© BG RCI / Jedermann-Verlag GmbH, Heidelberg</a:t>
            </a:r>
          </a:p>
        </p:txBody>
      </p:sp>
      <p:sp>
        <p:nvSpPr>
          <p:cNvPr id="23" name="Textfeld 22">
            <a:extLst>
              <a:ext uri="{FF2B5EF4-FFF2-40B4-BE49-F238E27FC236}">
                <a16:creationId xmlns:a16="http://schemas.microsoft.com/office/drawing/2014/main" id="{F7E797CE-6073-4C89-87A2-DFB367DFADCF}"/>
              </a:ext>
            </a:extLst>
          </p:cNvPr>
          <p:cNvSpPr txBox="1"/>
          <p:nvPr/>
        </p:nvSpPr>
        <p:spPr>
          <a:xfrm>
            <a:off x="1080000" y="1123698"/>
            <a:ext cx="2743200" cy="442035"/>
          </a:xfrm>
          <a:prstGeom prst="rect">
            <a:avLst/>
          </a:prstGeom>
          <a:solidFill>
            <a:schemeClr val="tx1">
              <a:lumMod val="65000"/>
              <a:lumOff val="35000"/>
            </a:schemeClr>
          </a:solidFill>
          <a:ln>
            <a:solidFill>
              <a:schemeClr val="bg1"/>
            </a:solidFill>
          </a:ln>
        </p:spPr>
        <p:txBody>
          <a:bodyPr wrap="square" lIns="144000" tIns="36000" rIns="144000" bIns="36000" rtlCol="0">
            <a:spAutoFit/>
          </a:bodyPr>
          <a:lstStyle/>
          <a:p>
            <a:r>
              <a:rPr lang="de-DE" sz="2400" b="1" dirty="0">
                <a:solidFill>
                  <a:schemeClr val="bg1"/>
                </a:solidFill>
              </a:rPr>
              <a:t>Nutzungshinweise</a:t>
            </a:r>
          </a:p>
        </p:txBody>
      </p:sp>
    </p:spTree>
    <p:extLst>
      <p:ext uri="{BB962C8B-B14F-4D97-AF65-F5344CB8AC3E}">
        <p14:creationId xmlns:p14="http://schemas.microsoft.com/office/powerpoint/2010/main" val="2822712786"/>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789</Words>
  <PresentationFormat>Breitbild</PresentationFormat>
  <Paragraphs>82</Paragraphs>
  <Slides>8</Slides>
  <Notes>6</Notes>
  <HiddenSlides>2</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8</vt:i4>
      </vt:variant>
    </vt:vector>
  </HeadingPairs>
  <TitlesOfParts>
    <vt:vector size="12" baseType="lpstr">
      <vt:lpstr>Arial</vt:lpstr>
      <vt:lpstr>Calibri</vt:lpstr>
      <vt:lpstr>DGUV Meta-Normal</vt:lpstr>
      <vt:lpstr>1_Office Theme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BG RCI</dc:creator>
  <cp:lastPrinted>2020-07-18T17:34:38Z</cp:lastPrinted>
  <dcterms:created xsi:type="dcterms:W3CDTF">2014-09-30T14:31:52Z</dcterms:created>
  <dcterms:modified xsi:type="dcterms:W3CDTF">2022-09-13T11:43:33Z</dcterms:modified>
</cp:coreProperties>
</file>