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71" r:id="rId7"/>
    <p:sldId id="272" r:id="rId8"/>
    <p:sldId id="273" r:id="rId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4"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0313" autoAdjust="0"/>
  </p:normalViewPr>
  <p:slideViewPr>
    <p:cSldViewPr snapToGrid="0">
      <p:cViewPr varScale="1">
        <p:scale>
          <a:sx n="66" d="100"/>
          <a:sy n="66" d="100"/>
        </p:scale>
        <p:origin x="1238" y="48"/>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3254"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F792D8E5-D115-4BB6-B746-926ED674B279}" type="datetimeFigureOut">
              <a:rPr lang="de-DE" smtClean="0"/>
              <a:t>14.11.2024</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0A63EB9C-2073-4613-8E3C-51D040CCF79F}" type="datetimeFigureOut">
              <a:rPr lang="de-DE" smtClean="0"/>
              <a:t>14.11.2024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341619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305014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51926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71409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05.08.2022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616A95A6-AD99-4F9A-BF6E-76B0B9AA4483}"/>
              </a:ext>
            </a:extLst>
          </p:cNvPr>
          <p:cNvSpPr/>
          <p:nvPr userDrawn="1"/>
        </p:nvSpPr>
        <p:spPr>
          <a:xfrm>
            <a:off x="6343945"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21" name="Datumsplatzhalter 2">
            <a:extLst>
              <a:ext uri="{FF2B5EF4-FFF2-40B4-BE49-F238E27FC236}">
                <a16:creationId xmlns:a16="http://schemas.microsoft.com/office/drawing/2014/main" id="{8B5F9E26-D1C4-42B2-A64C-2B8A436D506E}"/>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C8723-593B-49BE-858C-69335F150833}" type="datetime1">
              <a:rPr lang="de-DE" sz="1800" b="1" smtClean="0"/>
              <a:pPr/>
              <a:t>14.11.2024</a:t>
            </a:fld>
            <a:endParaRPr lang="de-DE" sz="1800" b="1" dirty="0"/>
          </a:p>
        </p:txBody>
      </p:sp>
      <p:sp>
        <p:nvSpPr>
          <p:cNvPr id="22" name="Fußzeilenplatzhalter 3">
            <a:extLst>
              <a:ext uri="{FF2B5EF4-FFF2-40B4-BE49-F238E27FC236}">
                <a16:creationId xmlns:a16="http://schemas.microsoft.com/office/drawing/2014/main" id="{30EDC305-4155-4588-A9F7-CF45F0EED1C0}"/>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63ED3794-B889-477E-9810-7F461989FF2F}"/>
              </a:ext>
            </a:extLst>
          </p:cNvPr>
          <p:cNvSpPr/>
          <p:nvPr userDrawn="1"/>
        </p:nvSpPr>
        <p:spPr>
          <a:xfrm>
            <a:off x="6343945"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Tree>
    <p:extLst>
      <p:ext uri="{BB962C8B-B14F-4D97-AF65-F5344CB8AC3E}">
        <p14:creationId xmlns:p14="http://schemas.microsoft.com/office/powerpoint/2010/main" val="114999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05.08.2022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587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05.08.2022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1642320610"/>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92512BB6-E7BC-473E-94DE-D2699735899C}"/>
              </a:ext>
            </a:extLst>
          </p:cNvPr>
          <p:cNvSpPr/>
          <p:nvPr/>
        </p:nvSpPr>
        <p:spPr>
          <a:xfrm>
            <a:off x="0" y="1341438"/>
            <a:ext cx="12192000" cy="4751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BBCD414A-D60C-46DA-B970-C55075816D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F123C9B5-B076-4D3C-906D-69A4EDB4BE3E}"/>
              </a:ext>
            </a:extLst>
          </p:cNvPr>
          <p:cNvSpPr txBox="1"/>
          <p:nvPr/>
        </p:nvSpPr>
        <p:spPr>
          <a:xfrm>
            <a:off x="982663" y="122959"/>
            <a:ext cx="294163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6</a:t>
            </a:r>
          </a:p>
        </p:txBody>
      </p:sp>
      <p:pic>
        <p:nvPicPr>
          <p:cNvPr id="30" name="Grafik 29">
            <a:extLst>
              <a:ext uri="{FF2B5EF4-FFF2-40B4-BE49-F238E27FC236}">
                <a16:creationId xmlns:a16="http://schemas.microsoft.com/office/drawing/2014/main" id="{84598D67-0467-4C5C-ADE0-D8F66F8E4F3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brushSize="0"/>
                    </a14:imgEffect>
                  </a14:imgLayer>
                </a14:imgProps>
              </a:ext>
              <a:ext uri="{28A0092B-C50C-407E-A947-70E740481C1C}">
                <a14:useLocalDpi xmlns:a14="http://schemas.microsoft.com/office/drawing/2010/main" val="0"/>
              </a:ext>
            </a:extLst>
          </a:blip>
          <a:srcRect l="9289" r="6966"/>
          <a:stretch/>
        </p:blipFill>
        <p:spPr>
          <a:xfrm>
            <a:off x="-486" y="1341434"/>
            <a:ext cx="6006440" cy="4718736"/>
          </a:xfrm>
          <a:prstGeom prst="rect">
            <a:avLst/>
          </a:prstGeom>
          <a:solidFill>
            <a:schemeClr val="bg1">
              <a:lumMod val="95000"/>
              <a:alpha val="60000"/>
            </a:schemeClr>
          </a:solidFill>
          <a:effectLst>
            <a:outerShdw blurRad="50800" dist="50800" dir="5400000" algn="ctr" rotWithShape="0">
              <a:schemeClr val="bg2">
                <a:alpha val="43000"/>
              </a:schemeClr>
            </a:outerShdw>
          </a:effectLst>
          <a:scene3d>
            <a:camera prst="orthographicFront">
              <a:rot lat="0" lon="0" rev="0"/>
            </a:camera>
            <a:lightRig rig="threePt" dir="t"/>
          </a:scene3d>
        </p:spPr>
      </p:pic>
      <p:sp>
        <p:nvSpPr>
          <p:cNvPr id="18" name="Rechteck 17">
            <a:extLst>
              <a:ext uri="{FF2B5EF4-FFF2-40B4-BE49-F238E27FC236}">
                <a16:creationId xmlns:a16="http://schemas.microsoft.com/office/drawing/2014/main" id="{179424E2-CFC3-4B06-9B3B-9A2B641A1827}"/>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9" name="Datumsplatzhalter 2">
            <a:extLst>
              <a:ext uri="{FF2B5EF4-FFF2-40B4-BE49-F238E27FC236}">
                <a16:creationId xmlns:a16="http://schemas.microsoft.com/office/drawing/2014/main" id="{C445B660-866B-484B-B446-CEB300F7A6FA}"/>
              </a:ext>
            </a:extLst>
          </p:cNvPr>
          <p:cNvSpPr>
            <a:spLocks noGrp="1"/>
          </p:cNvSpPr>
          <p:nvPr>
            <p:ph type="dt" sz="half" idx="2"/>
          </p:nvPr>
        </p:nvSpPr>
        <p:spPr>
          <a:xfrm>
            <a:off x="6982542" y="4292163"/>
            <a:ext cx="2743200" cy="365125"/>
          </a:xfrm>
        </p:spPr>
        <p:txBody>
          <a:bodyPr/>
          <a:lstStyle/>
          <a:p>
            <a:r>
              <a:rPr lang="en-US" sz="1800" b="1" dirty="0"/>
              <a:t>05.08.2022</a:t>
            </a:r>
            <a:endParaRPr lang="de-DE" sz="1800" b="1" dirty="0"/>
          </a:p>
        </p:txBody>
      </p:sp>
      <p:sp>
        <p:nvSpPr>
          <p:cNvPr id="23" name="Fußzeilenplatzhalter 3">
            <a:extLst>
              <a:ext uri="{FF2B5EF4-FFF2-40B4-BE49-F238E27FC236}">
                <a16:creationId xmlns:a16="http://schemas.microsoft.com/office/drawing/2014/main" id="{D9A0A19B-F52D-4CF8-9319-D05F0CE11B67}"/>
              </a:ext>
            </a:extLst>
          </p:cNvPr>
          <p:cNvSpPr>
            <a:spLocks noGrp="1"/>
          </p:cNvSpPr>
          <p:nvPr>
            <p:ph type="ftr" sz="quarter" idx="3"/>
          </p:nvPr>
        </p:nvSpPr>
        <p:spPr>
          <a:xfrm>
            <a:off x="8157578" y="4785021"/>
            <a:ext cx="3286752" cy="365125"/>
          </a:xfrm>
        </p:spPr>
        <p:txBody>
          <a:bodyPr/>
          <a:lstStyle/>
          <a:p>
            <a:pPr algn="l"/>
            <a:r>
              <a:rPr lang="de-DE" sz="1800" b="1" dirty="0"/>
              <a:t>Manfred Mustermann</a:t>
            </a:r>
          </a:p>
        </p:txBody>
      </p:sp>
      <p:sp>
        <p:nvSpPr>
          <p:cNvPr id="24" name="Rechteck 23">
            <a:extLst>
              <a:ext uri="{FF2B5EF4-FFF2-40B4-BE49-F238E27FC236}">
                <a16:creationId xmlns:a16="http://schemas.microsoft.com/office/drawing/2014/main" id="{EC867371-895E-43FA-A698-75EF5FE28A30}"/>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33" name="Rechteck 32">
            <a:extLst>
              <a:ext uri="{FF2B5EF4-FFF2-40B4-BE49-F238E27FC236}">
                <a16:creationId xmlns:a16="http://schemas.microsoft.com/office/drawing/2014/main" id="{B72B9F5D-B5CD-4A5C-8A2A-811279016551}"/>
              </a:ext>
            </a:extLst>
          </p:cNvPr>
          <p:cNvSpPr/>
          <p:nvPr/>
        </p:nvSpPr>
        <p:spPr>
          <a:xfrm rot="16200000" flipV="1">
            <a:off x="3785613" y="3856155"/>
            <a:ext cx="3937453" cy="535881"/>
          </a:xfrm>
          <a:prstGeom prst="rect">
            <a:avLst/>
          </a:prstGeom>
          <a:gradFill>
            <a:gsLst>
              <a:gs pos="74000">
                <a:srgbClr val="D9D9D9">
                  <a:alpha val="44000"/>
                </a:srgbClr>
              </a:gs>
              <a:gs pos="21000">
                <a:srgbClr val="F2F2F2">
                  <a:alpha val="86000"/>
                </a:srgbClr>
              </a:gs>
            </a:gsLst>
            <a:lin ang="5400000" scaled="1"/>
          </a:gradFill>
          <a:ln>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A91CA634-4A5E-45B5-B38D-C03732D67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00" y="2035976"/>
            <a:ext cx="7365630" cy="1794378"/>
          </a:xfrm>
          <a:prstGeom prst="rect">
            <a:avLst/>
          </a:prstGeom>
        </p:spPr>
      </p:pic>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DE3CAA73-12AC-4332-86A9-4A419126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8" name="Sprechblase: rechteckig 7">
            <a:extLst>
              <a:ext uri="{FF2B5EF4-FFF2-40B4-BE49-F238E27FC236}">
                <a16:creationId xmlns:a16="http://schemas.microsoft.com/office/drawing/2014/main" id="{1090CE87-B77F-4237-A233-4EF4632819DC}"/>
              </a:ext>
            </a:extLst>
          </p:cNvPr>
          <p:cNvSpPr/>
          <p:nvPr/>
        </p:nvSpPr>
        <p:spPr>
          <a:xfrm>
            <a:off x="554678" y="1536569"/>
            <a:ext cx="2810691" cy="1666495"/>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Genau! Bei einer Last, die am Kran hängt, würde ich mich nicht dazwischen stellen, auch wenn Sie nur langsam schwingt.</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365369" y="3277259"/>
            <a:ext cx="3965583" cy="1487661"/>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Du musst halt in einem harten Job auch gut durchtrainiert sein ;-)!</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325997" y="4052635"/>
            <a:ext cx="3623834" cy="2054360"/>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Du etwas anschiebst und es klappt nicht, ist das kein Drama. Aber wenn Du etwas aufhalten musst, und es klappt nicht, … </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69" y="4961849"/>
            <a:ext cx="4087385" cy="1145146"/>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ist nicht mutig, sondern lebensmüde. Die Waggons auf dem Rangierbahnhof rollen auch langsam, wiegen aber Tonnen.</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7046617" y="977089"/>
            <a:ext cx="4087385" cy="1838123"/>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Wenn beim Auto der Gang raus und die Handbremse gelöst ist, kann ich es anschieben; also könnte ich es auch aufhalten.</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9299864" y="3180444"/>
            <a:ext cx="2664630" cy="1584476"/>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Wenn die Last langsam schwingt, kann sie nicht so schwer sein. Man muss auch mal ein bisschen Mut haben!</a:t>
            </a:r>
          </a:p>
        </p:txBody>
      </p:sp>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5" name="Sprechblase: oval 24">
            <a:extLst>
              <a:ext uri="{FF2B5EF4-FFF2-40B4-BE49-F238E27FC236}">
                <a16:creationId xmlns:a16="http://schemas.microsoft.com/office/drawing/2014/main" id="{8920EA82-0AE4-4F9D-B4B6-B881AD9A2DCB}"/>
              </a:ext>
            </a:extLst>
          </p:cNvPr>
          <p:cNvSpPr/>
          <p:nvPr/>
        </p:nvSpPr>
        <p:spPr>
          <a:xfrm>
            <a:off x="3657775" y="1118790"/>
            <a:ext cx="3354494" cy="1495557"/>
          </a:xfrm>
          <a:prstGeom prst="wedgeEllipseCallout">
            <a:avLst>
              <a:gd name="adj1" fmla="val 31983"/>
              <a:gd name="adj2" fmla="val 9370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2000" rtlCol="0" anchor="ctr"/>
          <a:lstStyle/>
          <a:p>
            <a:pPr algn="ctr"/>
            <a:r>
              <a:rPr lang="de-DE" i="1" dirty="0">
                <a:solidFill>
                  <a:schemeClr val="bg1"/>
                </a:solidFill>
              </a:rPr>
              <a:t>Langsam kann man wohl nicht immer mit leicht gleichsetzen …</a:t>
            </a:r>
          </a:p>
        </p:txBody>
      </p:sp>
      <p:sp>
        <p:nvSpPr>
          <p:cNvPr id="3" name="Foliennummernplatzhalter 2">
            <a:extLst>
              <a:ext uri="{FF2B5EF4-FFF2-40B4-BE49-F238E27FC236}">
                <a16:creationId xmlns:a16="http://schemas.microsoft.com/office/drawing/2014/main" id="{2CB478BD-8AC5-440B-8B2D-5B182734DE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A10D9935-2A0D-4526-8CD9-2775D63B92AE}"/>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BF4BC4F-7EB1-461C-B6D7-605EFC2B4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 name="Foliennummernplatzhalter 1">
            <a:extLst>
              <a:ext uri="{FF2B5EF4-FFF2-40B4-BE49-F238E27FC236}">
                <a16:creationId xmlns:a16="http://schemas.microsoft.com/office/drawing/2014/main" id="{E1D45EA7-B4F1-440A-AB9C-F3ED67B389B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790E0C09-2560-4599-B9CA-C6920169B699}"/>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160DA47-9D64-4A6C-AC16-183558ADF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53023"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9" name="Textfeld 18">
            <a:extLst>
              <a:ext uri="{FF2B5EF4-FFF2-40B4-BE49-F238E27FC236}">
                <a16:creationId xmlns:a16="http://schemas.microsoft.com/office/drawing/2014/main" id="{5DC80CEA-1105-4FFE-8499-6A76FB9DD75D}"/>
              </a:ext>
            </a:extLst>
          </p:cNvPr>
          <p:cNvSpPr txBox="1"/>
          <p:nvPr/>
        </p:nvSpPr>
        <p:spPr>
          <a:xfrm>
            <a:off x="868101" y="1712859"/>
            <a:ext cx="8424755" cy="4449936"/>
          </a:xfrm>
          <a:prstGeom prst="rect">
            <a:avLst/>
          </a:prstGeom>
          <a:noFill/>
        </p:spPr>
        <p:txBody>
          <a:bodyPr wrap="square" rtlCol="0">
            <a:spAutoFit/>
          </a:bodyPr>
          <a:lstStyle/>
          <a:p>
            <a:pPr marL="252000" indent="-252000">
              <a:lnSpc>
                <a:spcPts val="2500"/>
              </a:lnSpc>
              <a:spcAft>
                <a:spcPts val="1200"/>
              </a:spcAft>
              <a:buClr>
                <a:srgbClr val="FF0000"/>
              </a:buClr>
              <a:buFont typeface="Arial" panose="020B0604020202020204" pitchFamily="34" charset="0"/>
              <a:buChar char="•"/>
            </a:pPr>
            <a:r>
              <a:rPr lang="de-DE" sz="2400" dirty="0">
                <a:solidFill>
                  <a:schemeClr val="tx1">
                    <a:lumMod val="65000"/>
                    <a:lumOff val="35000"/>
                  </a:schemeClr>
                </a:solidFill>
              </a:rPr>
              <a:t>Langsam heißt nicht leicht. Es gehört zu den kognitiven Fehlleistungen des Menschen, dass mit geringer Geschwindigkeit auch geringes Gewicht beziehungsweise geringer Kraftbedarf gleichgesetzt wird. </a:t>
            </a:r>
          </a:p>
          <a:p>
            <a:pPr marL="252000" indent="-252000">
              <a:lnSpc>
                <a:spcPts val="2500"/>
              </a:lnSpc>
              <a:spcAft>
                <a:spcPts val="1200"/>
              </a:spcAft>
              <a:buClr>
                <a:srgbClr val="FF0000"/>
              </a:buClr>
              <a:buFont typeface="Arial" panose="020B0604020202020204" pitchFamily="34" charset="0"/>
              <a:buChar char="•"/>
            </a:pPr>
            <a:r>
              <a:rPr lang="de-DE" sz="2400" dirty="0">
                <a:solidFill>
                  <a:schemeClr val="tx1">
                    <a:lumMod val="65000"/>
                    <a:lumOff val="35000"/>
                  </a:schemeClr>
                </a:solidFill>
              </a:rPr>
              <a:t>Wenn uns Zeit zum Nachdenken bleibt, wissen wir natürlich, dass sich ein unbeabsichtigt ins Rollen geratenes Auto nicht einfach durch Muskelkraft abbremsen lässt, selbst wenn es (noch) nur langsam rollt. </a:t>
            </a:r>
          </a:p>
          <a:p>
            <a:pPr marL="252000" indent="-252000">
              <a:lnSpc>
                <a:spcPts val="2500"/>
              </a:lnSpc>
              <a:spcAft>
                <a:spcPts val="1200"/>
              </a:spcAft>
              <a:buClr>
                <a:srgbClr val="FF0000"/>
              </a:buClr>
              <a:buFont typeface="Arial" panose="020B0604020202020204" pitchFamily="34" charset="0"/>
              <a:buChar char="•"/>
            </a:pPr>
            <a:r>
              <a:rPr lang="de-DE" sz="2400" dirty="0">
                <a:solidFill>
                  <a:schemeClr val="tx1">
                    <a:lumMod val="65000"/>
                    <a:lumOff val="35000"/>
                  </a:schemeClr>
                </a:solidFill>
              </a:rPr>
              <a:t>Wenn wir aber unter Stress stehen und schnell entscheiden müssen, folgen wir ggf. einem nicht hinterfragten Impuls und versuchen, das sich (auf uns zu) bewegende Objekt aufzuhalten. </a:t>
            </a:r>
          </a:p>
          <a:p>
            <a:pPr marL="252000" indent="-252000">
              <a:spcAft>
                <a:spcPts val="1200"/>
              </a:spcAft>
              <a:buClr>
                <a:srgbClr val="FF0000"/>
              </a:buClr>
            </a:pPr>
            <a:endParaRPr lang="de-DE" sz="2400" dirty="0"/>
          </a:p>
        </p:txBody>
      </p:sp>
      <p:sp>
        <p:nvSpPr>
          <p:cNvPr id="2" name="Foliennummernplatzhalter 1">
            <a:extLst>
              <a:ext uri="{FF2B5EF4-FFF2-40B4-BE49-F238E27FC236}">
                <a16:creationId xmlns:a16="http://schemas.microsoft.com/office/drawing/2014/main" id="{6C705337-5B7D-40A7-8A2D-C4084FE6D70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4DD64304-CABC-4F09-9F43-AA00BDF5BA2B}"/>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BCCC9740-8DF7-4A90-B536-BCD22FCB2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1" y="1043493"/>
            <a:ext cx="4687747"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6406965" cy="3835474"/>
          </a:xfrm>
          <a:prstGeom prst="rect">
            <a:avLst/>
          </a:prstGeom>
          <a:noFill/>
        </p:spPr>
        <p:txBody>
          <a:bodyPr wrap="square" lIns="0" tIns="0" rIns="0" bIns="0" rtlCol="0">
            <a:spAutoFit/>
          </a:bodyPr>
          <a:lstStyle/>
          <a:p>
            <a:pPr marL="252000" indent="-252000">
              <a:lnSpc>
                <a:spcPts val="2500"/>
              </a:lnSpc>
              <a:spcAft>
                <a:spcPts val="1200"/>
              </a:spcAft>
              <a:buClr>
                <a:srgbClr val="FF0000"/>
              </a:buClr>
              <a:buFont typeface="Arial" panose="020B0604020202020204" pitchFamily="34" charset="0"/>
              <a:buChar char="•"/>
            </a:pPr>
            <a:r>
              <a:rPr lang="de-DE" sz="2400" dirty="0">
                <a:solidFill>
                  <a:schemeClr val="tx1">
                    <a:lumMod val="65000"/>
                    <a:lumOff val="35000"/>
                  </a:schemeClr>
                </a:solidFill>
              </a:rPr>
              <a:t>Versuchen Sie niemals, außer Kontrolle geratene Lasten (Kranlasten, kippende Paletten, rollende Fahrzeuge etc.) manuell abzustoppen, sondern lassen Sie sie „auslaufen“. </a:t>
            </a:r>
          </a:p>
          <a:p>
            <a:pPr marL="252000" indent="-252000">
              <a:lnSpc>
                <a:spcPts val="2500"/>
              </a:lnSpc>
              <a:spcAft>
                <a:spcPts val="1200"/>
              </a:spcAft>
              <a:buClr>
                <a:srgbClr val="FF0000"/>
              </a:buClr>
              <a:buFont typeface="Arial" panose="020B0604020202020204" pitchFamily="34" charset="0"/>
              <a:buChar char="•"/>
            </a:pPr>
            <a:r>
              <a:rPr lang="de-DE" sz="2400" dirty="0">
                <a:solidFill>
                  <a:schemeClr val="tx1">
                    <a:lumMod val="65000"/>
                    <a:lumOff val="35000"/>
                  </a:schemeClr>
                </a:solidFill>
              </a:rPr>
              <a:t>Halten Sie z. B. beim Kranbetrieb immer ausreichenden Abstand zwischen Last und anderen Hindernissen (Gebäudewänden, Säulen, Maschinen, gelagertem Material etc.), weil dadurch die Ausweichmöglichkeit versperrt würde. </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7" name="Textfeld 16">
            <a:extLst>
              <a:ext uri="{FF2B5EF4-FFF2-40B4-BE49-F238E27FC236}">
                <a16:creationId xmlns:a16="http://schemas.microsoft.com/office/drawing/2014/main" id="{646AB96D-1E7B-452A-ADDE-4B7413AF2178}"/>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
        <p:nvSpPr>
          <p:cNvPr id="2" name="Foliennummernplatzhalter 1">
            <a:extLst>
              <a:ext uri="{FF2B5EF4-FFF2-40B4-BE49-F238E27FC236}">
                <a16:creationId xmlns:a16="http://schemas.microsoft.com/office/drawing/2014/main" id="{043E0330-82FE-4774-A8A2-2664FC4B1D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4432DDF0-D989-4487-8232-FBBFF4C5C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a:gradFill>
            <a:gsLst>
              <a:gs pos="0">
                <a:schemeClr val="bg1">
                  <a:lumMod val="95000"/>
                </a:schemeClr>
              </a:gs>
              <a:gs pos="74000">
                <a:schemeClr val="accent1">
                  <a:lumMod val="45000"/>
                  <a:lumOff val="55000"/>
                </a:schemeClr>
              </a:gs>
              <a:gs pos="83000">
                <a:schemeClr val="accent1">
                  <a:lumMod val="45000"/>
                  <a:lumOff val="55000"/>
                </a:schemeClr>
              </a:gs>
              <a:gs pos="0">
                <a:schemeClr val="accent1">
                  <a:lumMod val="30000"/>
                  <a:lumOff val="70000"/>
                </a:schemeClr>
              </a:gs>
            </a:gsLst>
            <a:lin ang="5400000" scaled="1"/>
          </a:gradFill>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4" y="1777401"/>
            <a:ext cx="6275975" cy="1116781"/>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Vorschrift 1: Grundsätze der Prävention, insbesondere § 18</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Vorschrift 52: Krane</a:t>
            </a: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17" name="Grafik 16">
            <a:extLst>
              <a:ext uri="{FF2B5EF4-FFF2-40B4-BE49-F238E27FC236}">
                <a16:creationId xmlns:a16="http://schemas.microsoft.com/office/drawing/2014/main" id="{C79CD62F-DA70-4396-B90C-22731FB59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927" y="5238362"/>
            <a:ext cx="6441375" cy="1170289"/>
          </a:xfrm>
          <a:prstGeom prst="rect">
            <a:avLst/>
          </a:prstGeom>
        </p:spPr>
      </p:pic>
      <p:sp>
        <p:nvSpPr>
          <p:cNvPr id="2" name="Foliennummernplatzhalter 1">
            <a:extLst>
              <a:ext uri="{FF2B5EF4-FFF2-40B4-BE49-F238E27FC236}">
                <a16:creationId xmlns:a16="http://schemas.microsoft.com/office/drawing/2014/main" id="{4EF5CAA1-E480-43F6-989C-5BA399498F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B8597B1E-6D5C-4A8D-A3EC-BB44EE850FA2}"/>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36701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F7C55B3-B2FF-4801-AB31-4ABC7161F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Foliennummernplatzhalter 2">
            <a:extLst>
              <a:ext uri="{FF2B5EF4-FFF2-40B4-BE49-F238E27FC236}">
                <a16:creationId xmlns:a16="http://schemas.microsoft.com/office/drawing/2014/main" id="{189BC022-8258-4DB8-A3F9-6F7BB251EA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4A272D50-E9F0-453A-9542-98DBC2EDC1F0}"/>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E3AC5CA-AF30-4E33-97B7-33430BAB1808}"/>
              </a:ext>
            </a:extLst>
          </p:cNvPr>
          <p:cNvSpPr txBox="1"/>
          <p:nvPr/>
        </p:nvSpPr>
        <p:spPr>
          <a:xfrm>
            <a:off x="982664" y="1928906"/>
            <a:ext cx="716211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6).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20" name="Textfeld 19">
            <a:extLst>
              <a:ext uri="{FF2B5EF4-FFF2-40B4-BE49-F238E27FC236}">
                <a16:creationId xmlns:a16="http://schemas.microsoft.com/office/drawing/2014/main" id="{D5B580F4-B07B-45B3-9AE1-CD8EB2BA8F35}"/>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
        <p:nvSpPr>
          <p:cNvPr id="10" name="Textfeld 9">
            <a:extLst>
              <a:ext uri="{FF2B5EF4-FFF2-40B4-BE49-F238E27FC236}">
                <a16:creationId xmlns:a16="http://schemas.microsoft.com/office/drawing/2014/main" id="{A77E1787-7710-41AB-B537-C7FBFA3E6CC7}"/>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384491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9AAD0F5-03C1-461C-A0BE-0A8EA39EA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05.08.2022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3" name="Foliennummernplatzhalter 2">
            <a:extLst>
              <a:ext uri="{FF2B5EF4-FFF2-40B4-BE49-F238E27FC236}">
                <a16:creationId xmlns:a16="http://schemas.microsoft.com/office/drawing/2014/main" id="{2DC138EE-4949-4A74-91B0-C1B45AD1E0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7" name="Rechteck 16">
            <a:extLst>
              <a:ext uri="{FF2B5EF4-FFF2-40B4-BE49-F238E27FC236}">
                <a16:creationId xmlns:a16="http://schemas.microsoft.com/office/drawing/2014/main" id="{FF3ECEDF-4120-42AF-888A-BE1D0FB42FDD}"/>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8FF98A08-64FF-4C72-ABF5-CF5B4EDDFB32}"/>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13494D9C-7960-47B2-8F24-2DE9E35CAFA1}"/>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
        <p:nvSpPr>
          <p:cNvPr id="2" name="Textfeld 1">
            <a:extLst>
              <a:ext uri="{FF2B5EF4-FFF2-40B4-BE49-F238E27FC236}">
                <a16:creationId xmlns:a16="http://schemas.microsoft.com/office/drawing/2014/main" id="{1F7BD4FF-614D-82F7-2211-7C3A165976B0}"/>
              </a:ext>
            </a:extLst>
          </p:cNvPr>
          <p:cNvSpPr txBox="1"/>
          <p:nvPr/>
        </p:nvSpPr>
        <p:spPr>
          <a:xfrm>
            <a:off x="956050" y="95543"/>
            <a:ext cx="853674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„Sich langsam bewegende Lasten sind keine Gefahr“</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TM03457515[[fn=Aussicht]]</Template>
  <TotalTime>0</TotalTime>
  <Words>900</Words>
  <Application>Microsoft Office PowerPoint</Application>
  <PresentationFormat>Breitbild</PresentationFormat>
  <Paragraphs>86</Paragraphs>
  <Slides>8</Slides>
  <Notes>7</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DGUV Meta-Normal</vt:lpstr>
      <vt:lpstr>Wingdings</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Rohn, Stephan</dc:creator>
  <cp:lastModifiedBy>Thomas Wilken</cp:lastModifiedBy>
  <cp:revision>26</cp:revision>
  <cp:lastPrinted>2021-06-23T10:45:52Z</cp:lastPrinted>
  <dcterms:created xsi:type="dcterms:W3CDTF">2014-09-30T14:31:52Z</dcterms:created>
  <dcterms:modified xsi:type="dcterms:W3CDTF">2024-11-14T13:12:38Z</dcterms:modified>
</cp:coreProperties>
</file>