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2"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6199" autoAdjust="0"/>
  </p:normalViewPr>
  <p:slideViewPr>
    <p:cSldViewPr snapToGrid="0">
      <p:cViewPr varScale="1">
        <p:scale>
          <a:sx n="99" d="100"/>
          <a:sy n="99" d="100"/>
        </p:scale>
        <p:origin x="792" y="78"/>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tx1">
                    <a:lumMod val="85000"/>
                    <a:lumOff val="15000"/>
                  </a:schemeClr>
                </a:solidFill>
              </a:rPr>
              <a:t>„Fahrer blicken alles“</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12BA931-C190-7E47-9AD7-9653FC69F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0157"/>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7</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592264" y="4778991"/>
            <a:ext cx="5401009" cy="862190"/>
            <a:chOff x="6653471" y="4828126"/>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6653471" y="4828126"/>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7592692" y="4828126"/>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767728" y="5320984"/>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6653471" y="5320984"/>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25" name="Grafik 24">
            <a:extLst>
              <a:ext uri="{FF2B5EF4-FFF2-40B4-BE49-F238E27FC236}">
                <a16:creationId xmlns:a16="http://schemas.microsoft.com/office/drawing/2014/main" id="{B3F74AC9-350E-5F1F-2EB3-E50753B8C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77" y="1846898"/>
            <a:ext cx="7116576" cy="2015975"/>
          </a:xfrm>
          <a:prstGeom prst="rect">
            <a:avLst/>
          </a:prstGeom>
        </p:spPr>
      </p:pic>
      <p:pic>
        <p:nvPicPr>
          <p:cNvPr id="3" name="Grafik 2">
            <a:extLst>
              <a:ext uri="{FF2B5EF4-FFF2-40B4-BE49-F238E27FC236}">
                <a16:creationId xmlns:a16="http://schemas.microsoft.com/office/drawing/2014/main" id="{79B23727-E472-477B-B270-36458A2DED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17902">
            <a:off x="8261590" y="3807787"/>
            <a:ext cx="3375338" cy="1780978"/>
          </a:xfrm>
          <a:prstGeom prst="rect">
            <a:avLst/>
          </a:prstGeom>
        </p:spPr>
      </p:pic>
      <p:sp>
        <p:nvSpPr>
          <p:cNvPr id="2" name="Foliennummernplatzhalter 5">
            <a:extLst>
              <a:ext uri="{FF2B5EF4-FFF2-40B4-BE49-F238E27FC236}">
                <a16:creationId xmlns:a16="http://schemas.microsoft.com/office/drawing/2014/main" id="{16C195F2-619C-50F5-E83E-0DFEAD9F6C1E}"/>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432B286D-D5CC-942E-32E8-32EE1870AC6E}"/>
              </a:ext>
            </a:extLst>
          </p:cNvPr>
          <p:cNvSpPr/>
          <p:nvPr/>
        </p:nvSpPr>
        <p:spPr>
          <a:xfrm>
            <a:off x="307253" y="1747392"/>
            <a:ext cx="3009701" cy="1251372"/>
          </a:xfrm>
          <a:prstGeom prst="wedgeRectCallout">
            <a:avLst>
              <a:gd name="adj1" fmla="val 82442"/>
              <a:gd name="adj2" fmla="val 2177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Mein Fahrerplatz in der Kabine liegt so hoch – ich sehe alles um mich herum – auch ohne Hilfsmittel.</a:t>
            </a:r>
          </a:p>
        </p:txBody>
      </p:sp>
      <p:sp>
        <p:nvSpPr>
          <p:cNvPr id="3" name="Sprechblase: oval 2">
            <a:extLst>
              <a:ext uri="{FF2B5EF4-FFF2-40B4-BE49-F238E27FC236}">
                <a16:creationId xmlns:a16="http://schemas.microsoft.com/office/drawing/2014/main" id="{DC78D690-7203-13CE-EF1C-83E0A5AC73C7}"/>
              </a:ext>
            </a:extLst>
          </p:cNvPr>
          <p:cNvSpPr/>
          <p:nvPr/>
        </p:nvSpPr>
        <p:spPr>
          <a:xfrm>
            <a:off x="4312775" y="2837565"/>
            <a:ext cx="3831998" cy="1487661"/>
          </a:xfrm>
          <a:prstGeom prst="wedgeEllipseCallout">
            <a:avLst>
              <a:gd name="adj1" fmla="val -13189"/>
              <a:gd name="adj2" fmla="val 861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Na gut, Rückwärtsfahren </a:t>
            </a:r>
            <a:br>
              <a:rPr lang="de-DE" i="1" dirty="0">
                <a:solidFill>
                  <a:schemeClr val="bg1"/>
                </a:solidFill>
              </a:rPr>
            </a:br>
            <a:r>
              <a:rPr lang="de-DE" i="1" dirty="0">
                <a:solidFill>
                  <a:schemeClr val="bg1"/>
                </a:solidFill>
              </a:rPr>
              <a:t>ist schon nicht so ohne, </a:t>
            </a:r>
            <a:br>
              <a:rPr lang="de-DE" i="1" dirty="0">
                <a:solidFill>
                  <a:schemeClr val="bg1"/>
                </a:solidFill>
              </a:rPr>
            </a:br>
            <a:r>
              <a:rPr lang="de-DE" i="1" dirty="0">
                <a:solidFill>
                  <a:schemeClr val="bg1"/>
                </a:solidFill>
              </a:rPr>
              <a:t>aber beim Vorwärtsfahren sehe ich alles.</a:t>
            </a:r>
          </a:p>
        </p:txBody>
      </p:sp>
      <p:sp>
        <p:nvSpPr>
          <p:cNvPr id="8" name="Sprechblase: oval 7">
            <a:extLst>
              <a:ext uri="{FF2B5EF4-FFF2-40B4-BE49-F238E27FC236}">
                <a16:creationId xmlns:a16="http://schemas.microsoft.com/office/drawing/2014/main" id="{A454693E-DF7F-40D4-4099-EF20131023AE}"/>
              </a:ext>
            </a:extLst>
          </p:cNvPr>
          <p:cNvSpPr/>
          <p:nvPr/>
        </p:nvSpPr>
        <p:spPr>
          <a:xfrm>
            <a:off x="87642" y="3342795"/>
            <a:ext cx="4562418" cy="2563066"/>
          </a:xfrm>
          <a:prstGeom prst="wedgeEllipseCallout">
            <a:avLst>
              <a:gd name="adj1" fmla="val 53391"/>
              <a:gd name="adj2" fmla="val 469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i="1" dirty="0">
                <a:solidFill>
                  <a:schemeClr val="bg1"/>
                </a:solidFill>
              </a:rPr>
              <a:t>Und wenn die anderen in </a:t>
            </a:r>
            <a:br>
              <a:rPr lang="de-DE" i="1" dirty="0">
                <a:solidFill>
                  <a:schemeClr val="bg1"/>
                </a:solidFill>
              </a:rPr>
            </a:br>
            <a:r>
              <a:rPr lang="de-DE" i="1" dirty="0">
                <a:solidFill>
                  <a:schemeClr val="bg1"/>
                </a:solidFill>
              </a:rPr>
              <a:t>die Arbeit vertieft sind oder die Gefahr unterschätzen? Man muss</a:t>
            </a:r>
            <a:br>
              <a:rPr lang="de-DE" i="1" dirty="0">
                <a:solidFill>
                  <a:schemeClr val="bg1"/>
                </a:solidFill>
              </a:rPr>
            </a:br>
            <a:r>
              <a:rPr lang="de-DE" i="1" dirty="0">
                <a:solidFill>
                  <a:schemeClr val="bg1"/>
                </a:solidFill>
              </a:rPr>
              <a:t>immer damit rechnen, dass sich Personen oder Fahrzeuge </a:t>
            </a:r>
            <a:br>
              <a:rPr lang="de-DE" i="1" dirty="0">
                <a:solidFill>
                  <a:schemeClr val="bg1"/>
                </a:solidFill>
              </a:rPr>
            </a:br>
            <a:r>
              <a:rPr lang="de-DE" i="1" dirty="0">
                <a:solidFill>
                  <a:schemeClr val="bg1"/>
                </a:solidFill>
              </a:rPr>
              <a:t>direkt neben oder hinter dem Gerät aufhalten.</a:t>
            </a:r>
          </a:p>
        </p:txBody>
      </p:sp>
      <p:sp>
        <p:nvSpPr>
          <p:cNvPr id="10" name="Sprechblase: rechteckig 9">
            <a:extLst>
              <a:ext uri="{FF2B5EF4-FFF2-40B4-BE49-F238E27FC236}">
                <a16:creationId xmlns:a16="http://schemas.microsoft.com/office/drawing/2014/main" id="{F8E33422-035A-16AE-B1C9-34D1CD2C08E3}"/>
              </a:ext>
            </a:extLst>
          </p:cNvPr>
          <p:cNvSpPr/>
          <p:nvPr/>
        </p:nvSpPr>
        <p:spPr>
          <a:xfrm flipH="1">
            <a:off x="6870605" y="4575211"/>
            <a:ext cx="2975935" cy="1330650"/>
          </a:xfrm>
          <a:prstGeom prst="wedgeRectCallout">
            <a:avLst>
              <a:gd name="adj1" fmla="val 12916"/>
              <a:gd name="adj2" fmla="val -848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Achtung, auch da gibt es </a:t>
            </a:r>
            <a:br>
              <a:rPr lang="de-DE" i="1" dirty="0">
                <a:solidFill>
                  <a:schemeClr val="bg1"/>
                </a:solidFill>
              </a:rPr>
            </a:br>
            <a:r>
              <a:rPr lang="de-DE" i="1" dirty="0">
                <a:solidFill>
                  <a:schemeClr val="bg1"/>
                </a:solidFill>
              </a:rPr>
              <a:t>tote Winkel. Denk nur mal </a:t>
            </a:r>
            <a:br>
              <a:rPr lang="de-DE" i="1" dirty="0">
                <a:solidFill>
                  <a:schemeClr val="bg1"/>
                </a:solidFill>
              </a:rPr>
            </a:br>
            <a:r>
              <a:rPr lang="de-DE" i="1" dirty="0">
                <a:solidFill>
                  <a:schemeClr val="bg1"/>
                </a:solidFill>
              </a:rPr>
              <a:t>an die Schaufel.</a:t>
            </a:r>
          </a:p>
        </p:txBody>
      </p:sp>
      <p:sp>
        <p:nvSpPr>
          <p:cNvPr id="11" name="Sprechblase: oval 10">
            <a:extLst>
              <a:ext uri="{FF2B5EF4-FFF2-40B4-BE49-F238E27FC236}">
                <a16:creationId xmlns:a16="http://schemas.microsoft.com/office/drawing/2014/main" id="{19F062F2-DAE8-E061-2DA3-52D356415F8C}"/>
              </a:ext>
            </a:extLst>
          </p:cNvPr>
          <p:cNvSpPr/>
          <p:nvPr/>
        </p:nvSpPr>
        <p:spPr>
          <a:xfrm>
            <a:off x="4544598" y="1081203"/>
            <a:ext cx="4652014" cy="1619627"/>
          </a:xfrm>
          <a:prstGeom prst="wedgeEllipseCallout">
            <a:avLst>
              <a:gd name="adj1" fmla="val 40852"/>
              <a:gd name="adj2" fmla="val 6065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Trotzdem: So ein Großgerät wie meinen Radlader sieht doch jeder und deswegen sind die anderen automatisch vorsichtig.</a:t>
            </a:r>
          </a:p>
        </p:txBody>
      </p:sp>
      <p:sp>
        <p:nvSpPr>
          <p:cNvPr id="13" name="Sprechblase: oval 12">
            <a:extLst>
              <a:ext uri="{FF2B5EF4-FFF2-40B4-BE49-F238E27FC236}">
                <a16:creationId xmlns:a16="http://schemas.microsoft.com/office/drawing/2014/main" id="{AB292856-14EA-5155-7C46-6D10F10C0F57}"/>
              </a:ext>
            </a:extLst>
          </p:cNvPr>
          <p:cNvSpPr/>
          <p:nvPr/>
        </p:nvSpPr>
        <p:spPr>
          <a:xfrm>
            <a:off x="8453734" y="2788659"/>
            <a:ext cx="3600921" cy="1704821"/>
          </a:xfrm>
          <a:prstGeom prst="wedgeEllipseCallout">
            <a:avLst>
              <a:gd name="adj1" fmla="val 27081"/>
              <a:gd name="adj2" fmla="val -755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ich möchte auf mein Kamera-Monitor-System nicht mehr verzichten!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4016484"/>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latin typeface="Calibri" panose="020F0502020204030204" pitchFamily="34" charset="0"/>
              </a:rPr>
              <a:t>Es gibt Sichtfeldeinschränkungen („tote Winkel“), </a:t>
            </a:r>
            <a:br>
              <a:rPr lang="de-DE" sz="2300" dirty="0">
                <a:solidFill>
                  <a:schemeClr val="tx1">
                    <a:lumMod val="65000"/>
                    <a:lumOff val="35000"/>
                  </a:schemeClr>
                </a:solidFill>
                <a:latin typeface="Calibri" panose="020F0502020204030204" pitchFamily="34" charset="0"/>
              </a:rPr>
            </a:br>
            <a:r>
              <a:rPr lang="de-DE" sz="2300" dirty="0">
                <a:solidFill>
                  <a:schemeClr val="tx1">
                    <a:lumMod val="65000"/>
                    <a:lumOff val="35000"/>
                  </a:schemeClr>
                </a:solidFill>
                <a:latin typeface="Calibri" panose="020F0502020204030204" pitchFamily="34" charset="0"/>
              </a:rPr>
              <a:t>in denen der Fahrer oder die Fahrerin andere </a:t>
            </a:r>
            <a:br>
              <a:rPr lang="de-DE" sz="2300" dirty="0">
                <a:solidFill>
                  <a:schemeClr val="tx1">
                    <a:lumMod val="65000"/>
                    <a:lumOff val="35000"/>
                  </a:schemeClr>
                </a:solidFill>
                <a:latin typeface="Calibri" panose="020F0502020204030204" pitchFamily="34" charset="0"/>
              </a:rPr>
            </a:br>
            <a:r>
              <a:rPr lang="de-DE" sz="2300" dirty="0">
                <a:solidFill>
                  <a:schemeClr val="tx1">
                    <a:lumMod val="65000"/>
                    <a:lumOff val="35000"/>
                  </a:schemeClr>
                </a:solidFill>
                <a:latin typeface="Calibri" panose="020F0502020204030204" pitchFamily="34" charset="0"/>
              </a:rPr>
              <a:t>Personen nicht sehen kann.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latin typeface="Calibri" panose="020F0502020204030204" pitchFamily="34" charset="0"/>
              </a:rPr>
              <a:t>Sind die Kolleginnen oder Kollegen in die Arbeit </a:t>
            </a:r>
            <a:br>
              <a:rPr lang="de-DE" sz="2300" dirty="0">
                <a:solidFill>
                  <a:schemeClr val="tx1">
                    <a:lumMod val="65000"/>
                    <a:lumOff val="35000"/>
                  </a:schemeClr>
                </a:solidFill>
                <a:latin typeface="Calibri" panose="020F0502020204030204" pitchFamily="34" charset="0"/>
              </a:rPr>
            </a:br>
            <a:r>
              <a:rPr lang="de-DE" sz="2300" dirty="0">
                <a:solidFill>
                  <a:schemeClr val="tx1">
                    <a:lumMod val="65000"/>
                    <a:lumOff val="35000"/>
                  </a:schemeClr>
                </a:solidFill>
                <a:latin typeface="Calibri" panose="020F0502020204030204" pitchFamily="34" charset="0"/>
              </a:rPr>
              <a:t>vertieft, bemerken sie einen herannahenden </a:t>
            </a:r>
            <a:br>
              <a:rPr lang="de-DE" sz="2300" dirty="0">
                <a:solidFill>
                  <a:schemeClr val="tx1">
                    <a:lumMod val="65000"/>
                    <a:lumOff val="35000"/>
                  </a:schemeClr>
                </a:solidFill>
                <a:latin typeface="Calibri" panose="020F0502020204030204" pitchFamily="34" charset="0"/>
              </a:rPr>
            </a:br>
            <a:r>
              <a:rPr lang="de-DE" sz="2300" dirty="0">
                <a:solidFill>
                  <a:schemeClr val="tx1">
                    <a:lumMod val="65000"/>
                    <a:lumOff val="35000"/>
                  </a:schemeClr>
                </a:solidFill>
                <a:latin typeface="Calibri" panose="020F0502020204030204" pitchFamily="34" charset="0"/>
              </a:rPr>
              <a:t>Radlader unter Umständen nicht.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latin typeface="Calibri" panose="020F0502020204030204" pitchFamily="34" charset="0"/>
              </a:rPr>
              <a:t>Immer wieder passieren dadurch tragische, </a:t>
            </a:r>
            <a:br>
              <a:rPr lang="de-DE" sz="2300" dirty="0">
                <a:solidFill>
                  <a:schemeClr val="tx1">
                    <a:lumMod val="65000"/>
                    <a:lumOff val="35000"/>
                  </a:schemeClr>
                </a:solidFill>
                <a:latin typeface="Calibri" panose="020F0502020204030204" pitchFamily="34" charset="0"/>
              </a:rPr>
            </a:br>
            <a:r>
              <a:rPr lang="de-DE" sz="2300" dirty="0">
                <a:solidFill>
                  <a:schemeClr val="tx1">
                    <a:lumMod val="65000"/>
                    <a:lumOff val="35000"/>
                  </a:schemeClr>
                </a:solidFill>
                <a:latin typeface="Calibri" panose="020F0502020204030204" pitchFamily="34" charset="0"/>
              </a:rPr>
              <a:t>oftmals tödliche Unfälle.</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latin typeface="Calibri" panose="020F0502020204030204" pitchFamily="34" charset="0"/>
              </a:rPr>
              <a:t>Radlader mit angemessener </a:t>
            </a:r>
            <a:br>
              <a:rPr lang="de-DE" sz="2300" dirty="0">
                <a:solidFill>
                  <a:schemeClr val="tx1">
                    <a:lumMod val="65000"/>
                    <a:lumOff val="35000"/>
                  </a:schemeClr>
                </a:solidFill>
                <a:latin typeface="Calibri" panose="020F0502020204030204" pitchFamily="34" charset="0"/>
              </a:rPr>
            </a:br>
            <a:r>
              <a:rPr lang="de-DE" sz="2300" dirty="0">
                <a:solidFill>
                  <a:schemeClr val="tx1">
                    <a:lumMod val="65000"/>
                    <a:lumOff val="35000"/>
                  </a:schemeClr>
                </a:solidFill>
                <a:latin typeface="Calibri" panose="020F0502020204030204" pitchFamily="34" charset="0"/>
              </a:rPr>
              <a:t>Geschwindigkeit bewegen.</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867442"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Unbedingt beachten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351608" cy="3441968"/>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Wenn der Fahrer keine ausreichende Sicht auf den </a:t>
            </a:r>
            <a:br>
              <a:rPr lang="de-DE" sz="2300" dirty="0">
                <a:solidFill>
                  <a:schemeClr val="tx1">
                    <a:lumMod val="65000"/>
                    <a:lumOff val="35000"/>
                  </a:schemeClr>
                </a:solidFill>
              </a:rPr>
            </a:br>
            <a:r>
              <a:rPr lang="de-DE" sz="2300" dirty="0">
                <a:solidFill>
                  <a:schemeClr val="tx1">
                    <a:lumMod val="65000"/>
                    <a:lumOff val="35000"/>
                  </a:schemeClr>
                </a:solidFill>
              </a:rPr>
              <a:t>Fahr- und Schwenkbereich hat: eine einweisende </a:t>
            </a:r>
            <a:br>
              <a:rPr lang="de-DE" sz="2300" dirty="0">
                <a:solidFill>
                  <a:schemeClr val="tx1">
                    <a:lumMod val="65000"/>
                    <a:lumOff val="35000"/>
                  </a:schemeClr>
                </a:solidFill>
              </a:rPr>
            </a:br>
            <a:r>
              <a:rPr lang="de-DE" sz="2300" dirty="0">
                <a:solidFill>
                  <a:schemeClr val="tx1">
                    <a:lumMod val="65000"/>
                    <a:lumOff val="35000"/>
                  </a:schemeClr>
                </a:solidFill>
              </a:rPr>
              <a:t>Person dazu holen oder Hilfsmittel einsetzen, z. B. </a:t>
            </a:r>
            <a:br>
              <a:rPr lang="de-DE" sz="2300" dirty="0">
                <a:solidFill>
                  <a:schemeClr val="tx1">
                    <a:lumMod val="65000"/>
                    <a:lumOff val="35000"/>
                  </a:schemeClr>
                </a:solidFill>
              </a:rPr>
            </a:br>
            <a:r>
              <a:rPr lang="de-DE" sz="2300" dirty="0">
                <a:solidFill>
                  <a:schemeClr val="tx1">
                    <a:lumMod val="65000"/>
                    <a:lumOff val="35000"/>
                  </a:schemeClr>
                </a:solidFill>
              </a:rPr>
              <a:t>Kamera-/Monitor-Systeme.</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Regeln aufstellen und Anweisungen geben, damit </a:t>
            </a:r>
            <a:br>
              <a:rPr lang="de-DE" sz="2300" dirty="0">
                <a:solidFill>
                  <a:schemeClr val="tx1">
                    <a:lumMod val="65000"/>
                    <a:lumOff val="35000"/>
                  </a:schemeClr>
                </a:solidFill>
              </a:rPr>
            </a:br>
            <a:r>
              <a:rPr lang="de-DE" sz="2300" dirty="0">
                <a:solidFill>
                  <a:schemeClr val="tx1">
                    <a:lumMod val="65000"/>
                    <a:lumOff val="35000"/>
                  </a:schemeClr>
                </a:solidFill>
              </a:rPr>
              <a:t>andere nicht in den Gefahrenbereich des fahrenden Radladers gelangen können.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Warnwesten retten Leben, da die Personen </a:t>
            </a:r>
            <a:br>
              <a:rPr lang="de-DE" sz="2300" dirty="0">
                <a:solidFill>
                  <a:schemeClr val="tx1">
                    <a:lumMod val="65000"/>
                    <a:lumOff val="35000"/>
                  </a:schemeClr>
                </a:solidFill>
              </a:rPr>
            </a:br>
            <a:r>
              <a:rPr lang="de-DE" sz="2300" dirty="0">
                <a:solidFill>
                  <a:schemeClr val="tx1">
                    <a:lumMod val="65000"/>
                    <a:lumOff val="35000"/>
                  </a:schemeClr>
                </a:solidFill>
              </a:rPr>
              <a:t>besser gesehen werden.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359275" cy="2474653"/>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Praxishandbuch Arbeitssicherheit und </a:t>
            </a:r>
            <a:br>
              <a:rPr lang="de-DE" sz="2300" dirty="0">
                <a:solidFill>
                  <a:schemeClr val="tx1">
                    <a:lumMod val="65000"/>
                    <a:lumOff val="35000"/>
                  </a:schemeClr>
                </a:solidFill>
              </a:rPr>
            </a:br>
            <a:r>
              <a:rPr lang="de-DE" sz="2300" dirty="0">
                <a:solidFill>
                  <a:schemeClr val="tx1">
                    <a:lumMod val="65000"/>
                    <a:lumOff val="35000"/>
                  </a:schemeClr>
                </a:solidFill>
              </a:rPr>
              <a:t>Gesundheitsschutz in der Baustoffindustrie, </a:t>
            </a:r>
            <a:br>
              <a:rPr lang="de-DE" sz="2300" dirty="0">
                <a:solidFill>
                  <a:schemeClr val="tx1">
                    <a:lumMod val="65000"/>
                    <a:lumOff val="35000"/>
                  </a:schemeClr>
                </a:solidFill>
              </a:rPr>
            </a:br>
            <a:r>
              <a:rPr lang="de-DE" sz="2300" dirty="0">
                <a:solidFill>
                  <a:schemeClr val="tx1">
                    <a:lumMod val="65000"/>
                    <a:lumOff val="35000"/>
                  </a:schemeClr>
                </a:solidFill>
              </a:rPr>
              <a:t>Kapitel A 2.1.</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Regel 100-500 „Betreiben von Arbeitsmitteln“, Kapitel 2.12, Betreiben von Erdbaumaschinen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DIN EN 474 „Erdbaumaschinen – Sicherheit“</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8E463634-0CEC-B069-E8DA-D8474F664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145" y="4523082"/>
            <a:ext cx="3549710" cy="1419884"/>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7).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805</Words>
  <PresentationFormat>Breitbild</PresentationFormat>
  <Paragraphs>81</Paragraphs>
  <Slides>8</Slides>
  <Notes>6</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2022-09-13T11:44:24Z</dcterms:modified>
</cp:coreProperties>
</file>