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6199" autoAdjust="0"/>
  </p:normalViewPr>
  <p:slideViewPr>
    <p:cSldViewPr snapToGrid="0">
      <p:cViewPr varScale="1">
        <p:scale>
          <a:sx n="99" d="100"/>
          <a:sy n="99" d="100"/>
        </p:scale>
        <p:origin x="792" y="78"/>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tx1">
                    <a:lumMod val="85000"/>
                    <a:lumOff val="15000"/>
                  </a:schemeClr>
                </a:solidFill>
              </a:rPr>
              <a:t>„Lärmschwerhörigkeit ist heilbar“</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582D311-4192-6E59-E690-9317BF85B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58569"/>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8</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5483206" y="4654630"/>
            <a:ext cx="5401009" cy="862190"/>
            <a:chOff x="5940406" y="4928794"/>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5940406" y="4928794"/>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6879627" y="4928794"/>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8054663" y="5421652"/>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a:t>Manfred Mustermann</a:t>
              </a:r>
              <a:endParaRPr lang="de-DE" sz="1800" b="1" dirty="0"/>
            </a:p>
          </p:txBody>
        </p:sp>
        <p:sp>
          <p:nvSpPr>
            <p:cNvPr id="23" name="Rechteck 22">
              <a:extLst>
                <a:ext uri="{FF2B5EF4-FFF2-40B4-BE49-F238E27FC236}">
                  <a16:creationId xmlns:a16="http://schemas.microsoft.com/office/drawing/2014/main" id="{8417617B-3FE9-4A62-ACD2-5CBD38D6B101}"/>
                </a:ext>
              </a:extLst>
            </p:cNvPr>
            <p:cNvSpPr/>
            <p:nvPr/>
          </p:nvSpPr>
          <p:spPr>
            <a:xfrm>
              <a:off x="5940406" y="5421652"/>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4" name="Grafik 3">
            <a:extLst>
              <a:ext uri="{FF2B5EF4-FFF2-40B4-BE49-F238E27FC236}">
                <a16:creationId xmlns:a16="http://schemas.microsoft.com/office/drawing/2014/main" id="{8B1F9E21-6814-446C-0FED-C0ACFACD98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6815" y="1779662"/>
            <a:ext cx="7785553" cy="936774"/>
          </a:xfrm>
          <a:prstGeom prst="rect">
            <a:avLst/>
          </a:prstGeom>
        </p:spPr>
      </p:pic>
      <p:pic>
        <p:nvPicPr>
          <p:cNvPr id="7" name="Grafik 6">
            <a:extLst>
              <a:ext uri="{FF2B5EF4-FFF2-40B4-BE49-F238E27FC236}">
                <a16:creationId xmlns:a16="http://schemas.microsoft.com/office/drawing/2014/main" id="{ECAF036F-BA2E-F3B9-4473-E2334E4C2E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04344">
            <a:off x="7888008" y="2759437"/>
            <a:ext cx="3061113" cy="2051918"/>
          </a:xfrm>
          <a:prstGeom prst="rect">
            <a:avLst/>
          </a:prstGeom>
        </p:spPr>
      </p:pic>
      <p:sp>
        <p:nvSpPr>
          <p:cNvPr id="5" name="Foliennummernplatzhalter 5">
            <a:extLst>
              <a:ext uri="{FF2B5EF4-FFF2-40B4-BE49-F238E27FC236}">
                <a16:creationId xmlns:a16="http://schemas.microsoft.com/office/drawing/2014/main" id="{C7E4C15E-16AC-BACC-F1DE-387501C12EBF}"/>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4" name="Sprechblase: rechteckig 3">
            <a:extLst>
              <a:ext uri="{FF2B5EF4-FFF2-40B4-BE49-F238E27FC236}">
                <a16:creationId xmlns:a16="http://schemas.microsoft.com/office/drawing/2014/main" id="{643A1FAE-8770-C0FD-E355-1AFB00822D66}"/>
              </a:ext>
            </a:extLst>
          </p:cNvPr>
          <p:cNvSpPr/>
          <p:nvPr/>
        </p:nvSpPr>
        <p:spPr>
          <a:xfrm>
            <a:off x="4064209" y="979969"/>
            <a:ext cx="3009701" cy="1017108"/>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Mein Gehör ist an Lärm gewöhnt!</a:t>
            </a:r>
          </a:p>
        </p:txBody>
      </p:sp>
      <p:sp>
        <p:nvSpPr>
          <p:cNvPr id="5" name="Sprechblase: rechteckig 4">
            <a:extLst>
              <a:ext uri="{FF2B5EF4-FFF2-40B4-BE49-F238E27FC236}">
                <a16:creationId xmlns:a16="http://schemas.microsoft.com/office/drawing/2014/main" id="{60854359-440A-4E17-BEA4-602DFF8CB3D6}"/>
              </a:ext>
            </a:extLst>
          </p:cNvPr>
          <p:cNvSpPr/>
          <p:nvPr/>
        </p:nvSpPr>
        <p:spPr>
          <a:xfrm>
            <a:off x="238642" y="2869006"/>
            <a:ext cx="2275360" cy="912468"/>
          </a:xfrm>
          <a:prstGeom prst="wedgeRectCallout">
            <a:avLst>
              <a:gd name="adj1" fmla="val -33527"/>
              <a:gd name="adj2" fmla="val 1159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Wenn es schaden würde, hätte ich doch Ohrenschmerzen.</a:t>
            </a:r>
          </a:p>
        </p:txBody>
      </p:sp>
      <p:sp>
        <p:nvSpPr>
          <p:cNvPr id="6" name="Sprechblase: oval 5">
            <a:extLst>
              <a:ext uri="{FF2B5EF4-FFF2-40B4-BE49-F238E27FC236}">
                <a16:creationId xmlns:a16="http://schemas.microsoft.com/office/drawing/2014/main" id="{CA855F26-E60E-FE7A-2D25-F02A241CCA6B}"/>
              </a:ext>
            </a:extLst>
          </p:cNvPr>
          <p:cNvSpPr/>
          <p:nvPr/>
        </p:nvSpPr>
        <p:spPr>
          <a:xfrm>
            <a:off x="3158062" y="3524933"/>
            <a:ext cx="3604216" cy="1487661"/>
          </a:xfrm>
          <a:prstGeom prst="wedgeEllipseCallout">
            <a:avLst>
              <a:gd name="adj1" fmla="val 17523"/>
              <a:gd name="adj2" fmla="val 9739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In der Freizeit gebe ich für Konzertkarten viel Geld aus, um Musik mal richtig laut zu hören.</a:t>
            </a:r>
          </a:p>
        </p:txBody>
      </p:sp>
      <p:sp>
        <p:nvSpPr>
          <p:cNvPr id="7" name="Sprechblase: oval 6">
            <a:extLst>
              <a:ext uri="{FF2B5EF4-FFF2-40B4-BE49-F238E27FC236}">
                <a16:creationId xmlns:a16="http://schemas.microsoft.com/office/drawing/2014/main" id="{A18DB15F-D89E-EB40-8A7D-EECEB7F61EA2}"/>
              </a:ext>
            </a:extLst>
          </p:cNvPr>
          <p:cNvSpPr/>
          <p:nvPr/>
        </p:nvSpPr>
        <p:spPr>
          <a:xfrm>
            <a:off x="169211" y="4565499"/>
            <a:ext cx="3734238" cy="1487661"/>
          </a:xfrm>
          <a:prstGeom prst="wedgeEllipseCallout">
            <a:avLst>
              <a:gd name="adj1" fmla="val -18077"/>
              <a:gd name="adj2" fmla="val 7710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Genau - eine kurze Zeit im Lärmbereich schadet meinem Gehör doch nicht.</a:t>
            </a:r>
          </a:p>
        </p:txBody>
      </p:sp>
      <p:sp>
        <p:nvSpPr>
          <p:cNvPr id="9" name="Sprechblase: oval 8">
            <a:extLst>
              <a:ext uri="{FF2B5EF4-FFF2-40B4-BE49-F238E27FC236}">
                <a16:creationId xmlns:a16="http://schemas.microsoft.com/office/drawing/2014/main" id="{EF281783-7586-6952-2BB7-F999D6F141F8}"/>
              </a:ext>
            </a:extLst>
          </p:cNvPr>
          <p:cNvSpPr/>
          <p:nvPr/>
        </p:nvSpPr>
        <p:spPr>
          <a:xfrm flipH="1">
            <a:off x="8261317" y="1008746"/>
            <a:ext cx="2448300" cy="1413026"/>
          </a:xfrm>
          <a:prstGeom prst="wedgeEllipseCallout">
            <a:avLst>
              <a:gd name="adj1" fmla="val 23355"/>
              <a:gd name="adj2" fmla="val 8266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Mein Gehör hat für die Erholung Pausen genug.</a:t>
            </a:r>
          </a:p>
        </p:txBody>
      </p:sp>
      <p:sp>
        <p:nvSpPr>
          <p:cNvPr id="12" name="Sprechblase: rechteckig 11">
            <a:extLst>
              <a:ext uri="{FF2B5EF4-FFF2-40B4-BE49-F238E27FC236}">
                <a16:creationId xmlns:a16="http://schemas.microsoft.com/office/drawing/2014/main" id="{F87FF30C-FE22-02D4-DF4E-9FB7CF3813B8}"/>
              </a:ext>
            </a:extLst>
          </p:cNvPr>
          <p:cNvSpPr/>
          <p:nvPr/>
        </p:nvSpPr>
        <p:spPr>
          <a:xfrm flipH="1">
            <a:off x="1262581" y="1548141"/>
            <a:ext cx="2616464" cy="1079476"/>
          </a:xfrm>
          <a:prstGeom prst="wedgeRectCallout">
            <a:avLst>
              <a:gd name="adj1" fmla="val -32950"/>
              <a:gd name="adj2" fmla="val 9487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Wenn ich schlechter höre gehe ich zum Ohrenarzt – der kann mir dann helfen.</a:t>
            </a:r>
          </a:p>
        </p:txBody>
      </p:sp>
      <p:sp>
        <p:nvSpPr>
          <p:cNvPr id="14" name="Sprechblase: oval 13">
            <a:extLst>
              <a:ext uri="{FF2B5EF4-FFF2-40B4-BE49-F238E27FC236}">
                <a16:creationId xmlns:a16="http://schemas.microsoft.com/office/drawing/2014/main" id="{8B21BA9C-03AD-35F2-C731-CA49C334FDFD}"/>
              </a:ext>
            </a:extLst>
          </p:cNvPr>
          <p:cNvSpPr/>
          <p:nvPr/>
        </p:nvSpPr>
        <p:spPr>
          <a:xfrm>
            <a:off x="5239149" y="2148755"/>
            <a:ext cx="3428508" cy="1487661"/>
          </a:xfrm>
          <a:prstGeom prst="wedgeEllipseCallout">
            <a:avLst>
              <a:gd name="adj1" fmla="val 26540"/>
              <a:gd name="adj2" fmla="val 8053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Ich höre schon schlecht, ich brauche keinen Gehörschutz mehr.</a:t>
            </a:r>
          </a:p>
        </p:txBody>
      </p:sp>
      <p:sp>
        <p:nvSpPr>
          <p:cNvPr id="15" name="Sprechblase: oval 14">
            <a:extLst>
              <a:ext uri="{FF2B5EF4-FFF2-40B4-BE49-F238E27FC236}">
                <a16:creationId xmlns:a16="http://schemas.microsoft.com/office/drawing/2014/main" id="{9A40A7D7-A669-530F-1389-A935E3ADD995}"/>
              </a:ext>
            </a:extLst>
          </p:cNvPr>
          <p:cNvSpPr/>
          <p:nvPr/>
        </p:nvSpPr>
        <p:spPr>
          <a:xfrm flipH="1">
            <a:off x="8564739" y="2869006"/>
            <a:ext cx="3257267" cy="1588021"/>
          </a:xfrm>
          <a:prstGeom prst="wedgeEllipseCallout">
            <a:avLst>
              <a:gd name="adj1" fmla="val 53433"/>
              <a:gd name="adj2" fmla="val 562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Lärmschwerhörigkeit ist nicht heilbar.</a:t>
            </a:r>
          </a:p>
        </p:txBody>
      </p:sp>
      <p:sp>
        <p:nvSpPr>
          <p:cNvPr id="16" name="Sprechblase: rechteckig 15">
            <a:extLst>
              <a:ext uri="{FF2B5EF4-FFF2-40B4-BE49-F238E27FC236}">
                <a16:creationId xmlns:a16="http://schemas.microsoft.com/office/drawing/2014/main" id="{E03205FB-C163-04AD-1B7E-B26318702758}"/>
              </a:ext>
            </a:extLst>
          </p:cNvPr>
          <p:cNvSpPr/>
          <p:nvPr/>
        </p:nvSpPr>
        <p:spPr>
          <a:xfrm flipH="1">
            <a:off x="6726854" y="4730542"/>
            <a:ext cx="2616464" cy="1105941"/>
          </a:xfrm>
          <a:prstGeom prst="wedgeRectCallout">
            <a:avLst>
              <a:gd name="adj1" fmla="val 34806"/>
              <a:gd name="adj2" fmla="val -8736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Sobald ich merke, dass ich schlechter höre, benutze ich Gehörschutz.</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2"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436838"/>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Hörverlust durch Lärm ist ein schleichender und </a:t>
            </a:r>
            <a:br>
              <a:rPr lang="de-DE" sz="2300" dirty="0">
                <a:solidFill>
                  <a:schemeClr val="tx1">
                    <a:lumMod val="65000"/>
                    <a:lumOff val="35000"/>
                  </a:schemeClr>
                </a:solidFill>
              </a:rPr>
            </a:br>
            <a:r>
              <a:rPr lang="de-DE" sz="2300" dirty="0">
                <a:solidFill>
                  <a:schemeClr val="tx1">
                    <a:lumMod val="65000"/>
                    <a:lumOff val="35000"/>
                  </a:schemeClr>
                </a:solidFill>
              </a:rPr>
              <a:t>anfangs unbemerkter, schmerzfreier Prozess.</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Ab einem bestimmten Schalldruck werden Strukturen im </a:t>
            </a:r>
            <a:br>
              <a:rPr lang="de-DE" sz="2300" dirty="0">
                <a:solidFill>
                  <a:schemeClr val="tx1">
                    <a:lumMod val="65000"/>
                    <a:lumOff val="35000"/>
                  </a:schemeClr>
                </a:solidFill>
              </a:rPr>
            </a:br>
            <a:r>
              <a:rPr lang="de-DE" sz="2300" dirty="0">
                <a:solidFill>
                  <a:schemeClr val="tx1">
                    <a:lumMod val="65000"/>
                    <a:lumOff val="35000"/>
                  </a:schemeClr>
                </a:solidFill>
              </a:rPr>
              <a:t>Innenohr (Haar- und Nervenzellen) irreparabel geschädigt.</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Lärm schmerzt im Allgemeinen nicht.</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Fortschreitender Hörverlust führt zu </a:t>
            </a:r>
            <a:br>
              <a:rPr lang="de-DE" sz="2300" dirty="0">
                <a:solidFill>
                  <a:schemeClr val="tx1">
                    <a:lumMod val="65000"/>
                    <a:lumOff val="35000"/>
                  </a:schemeClr>
                </a:solidFill>
              </a:rPr>
            </a:br>
            <a:r>
              <a:rPr lang="de-DE" sz="2300" dirty="0">
                <a:solidFill>
                  <a:schemeClr val="tx1">
                    <a:lumMod val="65000"/>
                    <a:lumOff val="35000"/>
                  </a:schemeClr>
                </a:solidFill>
              </a:rPr>
              <a:t>Verlust von Lebensqualität.</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Lärmschwerhörigkeit ist nicht heilbar.</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351608" cy="3441968"/>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Tragen Sie auch bei kurzen Aufenthalten in gekennzeichneten Lärmbereichen Gehörschutz.</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Sollten Sie in Lärmbereichen tätig sein, nutzen </a:t>
            </a:r>
            <a:br>
              <a:rPr lang="de-DE" sz="2300" dirty="0">
                <a:solidFill>
                  <a:schemeClr val="tx1">
                    <a:lumMod val="65000"/>
                    <a:lumOff val="35000"/>
                  </a:schemeClr>
                </a:solidFill>
              </a:rPr>
            </a:br>
            <a:r>
              <a:rPr lang="de-DE" sz="2300" dirty="0">
                <a:solidFill>
                  <a:schemeClr val="tx1">
                    <a:lumMod val="65000"/>
                    <a:lumOff val="35000"/>
                  </a:schemeClr>
                </a:solidFill>
              </a:rPr>
              <a:t>Sie regelmäßig die arbeitsmedizinische Vorsorge. </a:t>
            </a:r>
            <a:br>
              <a:rPr lang="de-DE" sz="2300" dirty="0">
                <a:solidFill>
                  <a:schemeClr val="tx1">
                    <a:lumMod val="65000"/>
                    <a:lumOff val="35000"/>
                  </a:schemeClr>
                </a:solidFill>
              </a:rPr>
            </a:br>
            <a:r>
              <a:rPr lang="de-DE" sz="2300" dirty="0">
                <a:solidFill>
                  <a:schemeClr val="tx1">
                    <a:lumMod val="65000"/>
                    <a:lumOff val="35000"/>
                  </a:schemeClr>
                </a:solidFill>
              </a:rPr>
              <a:t>Lassen Sie sich den Befund von der Ärztin bzw. </a:t>
            </a:r>
            <a:br>
              <a:rPr lang="de-DE" sz="2300" dirty="0">
                <a:solidFill>
                  <a:schemeClr val="tx1">
                    <a:lumMod val="65000"/>
                    <a:lumOff val="35000"/>
                  </a:schemeClr>
                </a:solidFill>
              </a:rPr>
            </a:br>
            <a:r>
              <a:rPr lang="de-DE" sz="2300" dirty="0">
                <a:solidFill>
                  <a:schemeClr val="tx1">
                    <a:lumMod val="65000"/>
                    <a:lumOff val="35000"/>
                  </a:schemeClr>
                </a:solidFill>
              </a:rPr>
              <a:t>dem Arzt erklären.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Versuchen Sie gemeinsam mit Ihren Vorgesetzten </a:t>
            </a:r>
            <a:br>
              <a:rPr lang="de-DE" sz="2300" dirty="0">
                <a:solidFill>
                  <a:schemeClr val="tx1">
                    <a:lumMod val="65000"/>
                    <a:lumOff val="35000"/>
                  </a:schemeClr>
                </a:solidFill>
              </a:rPr>
            </a:br>
            <a:r>
              <a:rPr lang="de-DE" sz="2300" dirty="0">
                <a:solidFill>
                  <a:schemeClr val="tx1">
                    <a:lumMod val="65000"/>
                    <a:lumOff val="35000"/>
                  </a:schemeClr>
                </a:solidFill>
              </a:rPr>
              <a:t>durch technische oder organisatorische Maßnahmen </a:t>
            </a:r>
            <a:br>
              <a:rPr lang="de-DE" sz="2300" dirty="0">
                <a:solidFill>
                  <a:schemeClr val="tx1">
                    <a:lumMod val="65000"/>
                    <a:lumOff val="35000"/>
                  </a:schemeClr>
                </a:solidFill>
              </a:rPr>
            </a:br>
            <a:r>
              <a:rPr lang="de-DE" sz="2300" dirty="0">
                <a:solidFill>
                  <a:schemeClr val="tx1">
                    <a:lumMod val="65000"/>
                    <a:lumOff val="35000"/>
                  </a:schemeClr>
                </a:solidFill>
              </a:rPr>
              <a:t>die Lärmbelastung zu reduzieren.</a:t>
            </a:r>
          </a:p>
        </p:txBody>
      </p:sp>
      <p:sp>
        <p:nvSpPr>
          <p:cNvPr id="9" name="Rechteck 8">
            <a:extLst>
              <a:ext uri="{FF2B5EF4-FFF2-40B4-BE49-F238E27FC236}">
                <a16:creationId xmlns:a16="http://schemas.microsoft.com/office/drawing/2014/main" id="{A3A79EFA-6076-6676-18E6-70777985BD0A}"/>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8D8C16DC-A983-6145-8079-AEE8DF93E8F8}"/>
              </a:ext>
            </a:extLst>
          </p:cNvPr>
          <p:cNvSpPr txBox="1"/>
          <p:nvPr/>
        </p:nvSpPr>
        <p:spPr>
          <a:xfrm>
            <a:off x="1080000" y="1123698"/>
            <a:ext cx="2867442"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Unbedingt beachten</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7359275" cy="1318310"/>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KB 013 „Lärm“ der BG RCI</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Merkblatt T 011 „Wissenswertes über Lärm“ der BG RCI</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Praxishandbuch Baustoffindustrie Kapitel A 1.8</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6" name="Grafik 5">
            <a:extLst>
              <a:ext uri="{FF2B5EF4-FFF2-40B4-BE49-F238E27FC236}">
                <a16:creationId xmlns:a16="http://schemas.microsoft.com/office/drawing/2014/main" id="{C2E39F8A-91A9-DB2B-FA9F-922D299BE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839" y="4042627"/>
            <a:ext cx="3931536" cy="1499429"/>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8).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759</Words>
  <PresentationFormat>Breitbild</PresentationFormat>
  <Paragraphs>85</Paragraphs>
  <Slides>8</Slides>
  <Notes>6</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2022-09-13T11:44:49Z</dcterms:modified>
</cp:coreProperties>
</file>