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63" r:id="rId6"/>
    <p:sldId id="27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3"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0963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„Mit Gehörschutz ist das Thema erledigt …“</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bgrci.de/fachwissen-portal/start/laer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DACF553-8EC4-00FE-AB21-B867DFB35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18"/>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9</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838656" y="4928940"/>
            <a:ext cx="5401009" cy="862190"/>
            <a:chOff x="6295856" y="520310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295856" y="520310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7235077" y="520310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410113" y="569596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6295856" y="569596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3" name="Grafik 2">
            <a:extLst>
              <a:ext uri="{FF2B5EF4-FFF2-40B4-BE49-F238E27FC236}">
                <a16:creationId xmlns:a16="http://schemas.microsoft.com/office/drawing/2014/main" id="{86F90FC9-D62C-97BA-7753-E9DA16A45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656" y="1656849"/>
            <a:ext cx="4849378" cy="2426213"/>
          </a:xfrm>
          <a:prstGeom prst="rect">
            <a:avLst/>
          </a:prstGeom>
        </p:spPr>
      </p:pic>
      <p:pic>
        <p:nvPicPr>
          <p:cNvPr id="10" name="Grafik 9">
            <a:extLst>
              <a:ext uri="{FF2B5EF4-FFF2-40B4-BE49-F238E27FC236}">
                <a16:creationId xmlns:a16="http://schemas.microsoft.com/office/drawing/2014/main" id="{2E2123F6-D14A-5389-1420-FD5932AA82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5716">
            <a:off x="8699819" y="4023572"/>
            <a:ext cx="2807372" cy="1724181"/>
          </a:xfrm>
          <a:prstGeom prst="rect">
            <a:avLst/>
          </a:prstGeom>
        </p:spPr>
      </p:pic>
      <p:sp>
        <p:nvSpPr>
          <p:cNvPr id="4" name="Foliennummernplatzhalter 5">
            <a:extLst>
              <a:ext uri="{FF2B5EF4-FFF2-40B4-BE49-F238E27FC236}">
                <a16:creationId xmlns:a16="http://schemas.microsoft.com/office/drawing/2014/main" id="{EE850657-C6DC-8A3E-27DE-D094B26809C8}"/>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5981E942-8031-010A-29D4-5577229EF6C6}"/>
              </a:ext>
            </a:extLst>
          </p:cNvPr>
          <p:cNvSpPr/>
          <p:nvPr/>
        </p:nvSpPr>
        <p:spPr>
          <a:xfrm flipH="1">
            <a:off x="7847408" y="5122855"/>
            <a:ext cx="3485631" cy="1286342"/>
          </a:xfrm>
          <a:prstGeom prst="wedgeRectCallout">
            <a:avLst>
              <a:gd name="adj1" fmla="val 34176"/>
              <a:gd name="adj2" fmla="val -9822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Meine Leute müssen regelmäßig sowieso nur ganz kurz zu Kontrollzwecken an die Kompressoren.</a:t>
            </a:r>
          </a:p>
        </p:txBody>
      </p:sp>
      <p:sp>
        <p:nvSpPr>
          <p:cNvPr id="3" name="Sprechblase: rechteckig 2">
            <a:extLst>
              <a:ext uri="{FF2B5EF4-FFF2-40B4-BE49-F238E27FC236}">
                <a16:creationId xmlns:a16="http://schemas.microsoft.com/office/drawing/2014/main" id="{4FE49AD4-73BE-43A6-4CFF-FE22761BC5E7}"/>
              </a:ext>
            </a:extLst>
          </p:cNvPr>
          <p:cNvSpPr/>
          <p:nvPr/>
        </p:nvSpPr>
        <p:spPr>
          <a:xfrm flipH="1">
            <a:off x="9078163" y="3181409"/>
            <a:ext cx="2870936" cy="1561397"/>
          </a:xfrm>
          <a:prstGeom prst="wedgeRectCallout">
            <a:avLst>
              <a:gd name="adj1" fmla="val 81268"/>
              <a:gd name="adj2" fmla="val -98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Stopp! Lärmschwerhörigkeit ist die häufigste BK in den Unternehmen der BG RCI  und somit auch teuer!</a:t>
            </a:r>
          </a:p>
        </p:txBody>
      </p:sp>
      <p:grpSp>
        <p:nvGrpSpPr>
          <p:cNvPr id="8" name="Gruppieren 7">
            <a:extLst>
              <a:ext uri="{FF2B5EF4-FFF2-40B4-BE49-F238E27FC236}">
                <a16:creationId xmlns:a16="http://schemas.microsoft.com/office/drawing/2014/main" id="{61FB2B9B-C34D-09AB-9917-DCF5E91D3CC7}"/>
              </a:ext>
            </a:extLst>
          </p:cNvPr>
          <p:cNvGrpSpPr/>
          <p:nvPr/>
        </p:nvGrpSpPr>
        <p:grpSpPr>
          <a:xfrm>
            <a:off x="8664277" y="916040"/>
            <a:ext cx="3284822" cy="1385068"/>
            <a:chOff x="8407745" y="850900"/>
            <a:chExt cx="3284822" cy="1838123"/>
          </a:xfrm>
          <a:solidFill>
            <a:schemeClr val="tx1">
              <a:lumMod val="75000"/>
              <a:lumOff val="25000"/>
            </a:schemeClr>
          </a:solidFill>
        </p:grpSpPr>
        <p:sp>
          <p:nvSpPr>
            <p:cNvPr id="10" name="Sprechblase: oval 9">
              <a:extLst>
                <a:ext uri="{FF2B5EF4-FFF2-40B4-BE49-F238E27FC236}">
                  <a16:creationId xmlns:a16="http://schemas.microsoft.com/office/drawing/2014/main" id="{96F69E5C-86D5-2328-B1ED-CDDB95F81C27}"/>
                </a:ext>
              </a:extLst>
            </p:cNvPr>
            <p:cNvSpPr/>
            <p:nvPr/>
          </p:nvSpPr>
          <p:spPr>
            <a:xfrm flipH="1">
              <a:off x="8435300" y="850900"/>
              <a:ext cx="3257267" cy="1838123"/>
            </a:xfrm>
            <a:prstGeom prst="wedgeEllipseCallout">
              <a:avLst>
                <a:gd name="adj1" fmla="val 32016"/>
                <a:gd name="adj2" fmla="val 672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de-DE" sz="2400" b="1" i="1" dirty="0">
                <a:solidFill>
                  <a:schemeClr val="bg1"/>
                </a:solidFill>
              </a:endParaRPr>
            </a:p>
          </p:txBody>
        </p:sp>
        <p:sp>
          <p:nvSpPr>
            <p:cNvPr id="11" name="Textfeld 10">
              <a:extLst>
                <a:ext uri="{FF2B5EF4-FFF2-40B4-BE49-F238E27FC236}">
                  <a16:creationId xmlns:a16="http://schemas.microsoft.com/office/drawing/2014/main" id="{71FA5797-BBC0-2DB7-7D8D-AE85B5200E18}"/>
                </a:ext>
              </a:extLst>
            </p:cNvPr>
            <p:cNvSpPr txBox="1"/>
            <p:nvPr/>
          </p:nvSpPr>
          <p:spPr>
            <a:xfrm flipH="1">
              <a:off x="8407745" y="1313162"/>
              <a:ext cx="3257267" cy="857745"/>
            </a:xfrm>
            <a:prstGeom prst="rect">
              <a:avLst/>
            </a:prstGeom>
            <a:grpFill/>
          </p:spPr>
          <p:txBody>
            <a:bodyPr wrap="square" rtlCol="0">
              <a:spAutoFit/>
            </a:bodyPr>
            <a:lstStyle/>
            <a:p>
              <a:pPr algn="ctr"/>
              <a:r>
                <a:rPr lang="de-DE" i="1" dirty="0">
                  <a:solidFill>
                    <a:schemeClr val="bg1"/>
                  </a:solidFill>
                </a:rPr>
                <a:t>Fazit: Stöpsel rein ist </a:t>
              </a:r>
              <a:br>
                <a:rPr lang="de-DE" i="1" dirty="0">
                  <a:solidFill>
                    <a:schemeClr val="bg1"/>
                  </a:solidFill>
                </a:rPr>
              </a:br>
              <a:r>
                <a:rPr lang="de-DE" i="1" dirty="0">
                  <a:solidFill>
                    <a:schemeClr val="bg1"/>
                  </a:solidFill>
                </a:rPr>
                <a:t>eben nicht „fertig“! </a:t>
              </a:r>
              <a:r>
                <a:rPr lang="de-DE" i="1" dirty="0">
                  <a:solidFill>
                    <a:schemeClr val="bg1"/>
                  </a:solidFill>
                  <a:sym typeface="Wingdings" panose="05000000000000000000" pitchFamily="2" charset="2"/>
                </a:rPr>
                <a:t></a:t>
              </a:r>
              <a:endParaRPr lang="de-DE" i="1" dirty="0">
                <a:solidFill>
                  <a:schemeClr val="bg1"/>
                </a:solidFill>
              </a:endParaRPr>
            </a:p>
          </p:txBody>
        </p:sp>
      </p:grpSp>
      <p:grpSp>
        <p:nvGrpSpPr>
          <p:cNvPr id="13" name="Gruppieren 12">
            <a:extLst>
              <a:ext uri="{FF2B5EF4-FFF2-40B4-BE49-F238E27FC236}">
                <a16:creationId xmlns:a16="http://schemas.microsoft.com/office/drawing/2014/main" id="{42BB749F-FB88-E940-DB27-64500D2BA374}"/>
              </a:ext>
            </a:extLst>
          </p:cNvPr>
          <p:cNvGrpSpPr/>
          <p:nvPr/>
        </p:nvGrpSpPr>
        <p:grpSpPr>
          <a:xfrm>
            <a:off x="631074" y="3074497"/>
            <a:ext cx="3902813" cy="1900919"/>
            <a:chOff x="-141076" y="4095917"/>
            <a:chExt cx="3657911" cy="1750461"/>
          </a:xfrm>
          <a:solidFill>
            <a:srgbClr val="FF0000"/>
          </a:solidFill>
        </p:grpSpPr>
        <p:sp>
          <p:nvSpPr>
            <p:cNvPr id="18" name="Sprechblase: oval 17">
              <a:extLst>
                <a:ext uri="{FF2B5EF4-FFF2-40B4-BE49-F238E27FC236}">
                  <a16:creationId xmlns:a16="http://schemas.microsoft.com/office/drawing/2014/main" id="{BFF96593-2990-9B74-D37A-52262DFC5B73}"/>
                </a:ext>
              </a:extLst>
            </p:cNvPr>
            <p:cNvSpPr/>
            <p:nvPr/>
          </p:nvSpPr>
          <p:spPr>
            <a:xfrm>
              <a:off x="-141076" y="4095917"/>
              <a:ext cx="3657911" cy="1750461"/>
            </a:xfrm>
            <a:prstGeom prst="wedgeEllipseCallout">
              <a:avLst>
                <a:gd name="adj1" fmla="val 55025"/>
                <a:gd name="adj2" fmla="val -410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22" name="Textfeld 21">
              <a:extLst>
                <a:ext uri="{FF2B5EF4-FFF2-40B4-BE49-F238E27FC236}">
                  <a16:creationId xmlns:a16="http://schemas.microsoft.com/office/drawing/2014/main" id="{4FECE75C-51A3-8EB9-98C5-1813075D8EDB}"/>
                </a:ext>
              </a:extLst>
            </p:cNvPr>
            <p:cNvSpPr txBox="1"/>
            <p:nvPr/>
          </p:nvSpPr>
          <p:spPr>
            <a:xfrm>
              <a:off x="-116063" y="4415132"/>
              <a:ext cx="3485633" cy="1360397"/>
            </a:xfrm>
            <a:prstGeom prst="rect">
              <a:avLst/>
            </a:prstGeom>
            <a:noFill/>
          </p:spPr>
          <p:txBody>
            <a:bodyPr wrap="square" rtlCol="0">
              <a:spAutoFit/>
            </a:bodyPr>
            <a:lstStyle/>
            <a:p>
              <a:pPr algn="ctr"/>
              <a:r>
                <a:rPr lang="de-DE" i="1" dirty="0">
                  <a:solidFill>
                    <a:schemeClr val="bg1"/>
                  </a:solidFill>
                </a:rPr>
                <a:t>Genau, bei Überschreiten der </a:t>
              </a:r>
            </a:p>
            <a:p>
              <a:pPr algn="ctr"/>
              <a:r>
                <a:rPr lang="de-DE" i="1" dirty="0">
                  <a:solidFill>
                    <a:schemeClr val="bg1"/>
                  </a:solidFill>
                </a:rPr>
                <a:t>oberen Auslösewerte fordert die </a:t>
              </a:r>
            </a:p>
            <a:p>
              <a:pPr algn="ctr"/>
              <a:r>
                <a:rPr lang="de-DE" i="1" dirty="0" err="1">
                  <a:solidFill>
                    <a:schemeClr val="bg1"/>
                  </a:solidFill>
                </a:rPr>
                <a:t>LärmVibrationsArbSchV</a:t>
              </a:r>
              <a:r>
                <a:rPr lang="de-DE" i="1" dirty="0">
                  <a:solidFill>
                    <a:schemeClr val="bg1"/>
                  </a:solidFill>
                </a:rPr>
                <a:t> </a:t>
              </a:r>
            </a:p>
            <a:p>
              <a:pPr algn="ctr"/>
              <a:r>
                <a:rPr lang="de-DE" i="1" dirty="0">
                  <a:solidFill>
                    <a:schemeClr val="bg1"/>
                  </a:solidFill>
                </a:rPr>
                <a:t>Maßnahmen nach dem</a:t>
              </a:r>
              <a:br>
                <a:rPr lang="de-DE" i="1" dirty="0">
                  <a:solidFill>
                    <a:schemeClr val="bg1"/>
                  </a:solidFill>
                </a:rPr>
              </a:br>
              <a:r>
                <a:rPr lang="de-DE" i="1" dirty="0">
                  <a:solidFill>
                    <a:schemeClr val="bg1"/>
                  </a:solidFill>
                </a:rPr>
                <a:t>STOP- Prinzip! </a:t>
              </a:r>
            </a:p>
          </p:txBody>
        </p:sp>
      </p:grpSp>
      <p:grpSp>
        <p:nvGrpSpPr>
          <p:cNvPr id="23" name="Gruppieren 22">
            <a:extLst>
              <a:ext uri="{FF2B5EF4-FFF2-40B4-BE49-F238E27FC236}">
                <a16:creationId xmlns:a16="http://schemas.microsoft.com/office/drawing/2014/main" id="{6DA32C30-7A0D-953F-4CB7-15F0599ABD5C}"/>
              </a:ext>
            </a:extLst>
          </p:cNvPr>
          <p:cNvGrpSpPr/>
          <p:nvPr/>
        </p:nvGrpSpPr>
        <p:grpSpPr>
          <a:xfrm>
            <a:off x="5867546" y="2207228"/>
            <a:ext cx="3257267" cy="1286342"/>
            <a:chOff x="29934" y="2298837"/>
            <a:chExt cx="4076397" cy="1595951"/>
          </a:xfrm>
          <a:solidFill>
            <a:schemeClr val="bg1">
              <a:lumMod val="50000"/>
            </a:schemeClr>
          </a:solidFill>
        </p:grpSpPr>
        <p:sp>
          <p:nvSpPr>
            <p:cNvPr id="24" name="Sprechblase: oval 23">
              <a:extLst>
                <a:ext uri="{FF2B5EF4-FFF2-40B4-BE49-F238E27FC236}">
                  <a16:creationId xmlns:a16="http://schemas.microsoft.com/office/drawing/2014/main" id="{59D25F99-CF11-BEC6-6093-1A0BBBF0B6B5}"/>
                </a:ext>
              </a:extLst>
            </p:cNvPr>
            <p:cNvSpPr/>
            <p:nvPr/>
          </p:nvSpPr>
          <p:spPr>
            <a:xfrm>
              <a:off x="29934" y="2298837"/>
              <a:ext cx="4076397" cy="1595951"/>
            </a:xfrm>
            <a:prstGeom prst="wedgeEllipseCallout">
              <a:avLst>
                <a:gd name="adj1" fmla="val -52606"/>
                <a:gd name="adj2" fmla="val 427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52000" bIns="72000" rtlCol="0" anchor="ctr"/>
            <a:lstStyle/>
            <a:p>
              <a:pPr algn="ctr"/>
              <a:endParaRPr lang="de-DE" i="1" dirty="0">
                <a:solidFill>
                  <a:schemeClr val="bg1"/>
                </a:solidFill>
              </a:endParaRPr>
            </a:p>
          </p:txBody>
        </p:sp>
        <p:sp>
          <p:nvSpPr>
            <p:cNvPr id="25" name="Textfeld 24">
              <a:extLst>
                <a:ext uri="{FF2B5EF4-FFF2-40B4-BE49-F238E27FC236}">
                  <a16:creationId xmlns:a16="http://schemas.microsoft.com/office/drawing/2014/main" id="{9944F7FC-5656-57EF-A2D0-5F256E67FBA6}"/>
                </a:ext>
              </a:extLst>
            </p:cNvPr>
            <p:cNvSpPr txBox="1"/>
            <p:nvPr/>
          </p:nvSpPr>
          <p:spPr>
            <a:xfrm>
              <a:off x="552896" y="2615751"/>
              <a:ext cx="3135305" cy="830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52000" bIns="72000" rtlCol="0" anchor="ctr"/>
            <a:lstStyle>
              <a:defPPr>
                <a:defRPr lang="de-DE"/>
              </a:defPPr>
              <a:lvl1pPr algn="ctr">
                <a:defRPr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Solche Lärmminderungs-</a:t>
              </a:r>
              <a:r>
                <a:rPr lang="de-DE" dirty="0" err="1"/>
                <a:t>maßnahmen</a:t>
              </a:r>
              <a:r>
                <a:rPr lang="de-DE" dirty="0"/>
                <a:t> sind </a:t>
              </a:r>
              <a:br>
                <a:rPr lang="de-DE" dirty="0"/>
              </a:br>
              <a:r>
                <a:rPr lang="de-DE" dirty="0"/>
                <a:t>viel zu teuer.</a:t>
              </a:r>
            </a:p>
          </p:txBody>
        </p:sp>
      </p:grpSp>
      <p:grpSp>
        <p:nvGrpSpPr>
          <p:cNvPr id="26" name="Gruppieren 25">
            <a:extLst>
              <a:ext uri="{FF2B5EF4-FFF2-40B4-BE49-F238E27FC236}">
                <a16:creationId xmlns:a16="http://schemas.microsoft.com/office/drawing/2014/main" id="{E788F997-B650-32A7-364F-793D2773199D}"/>
              </a:ext>
            </a:extLst>
          </p:cNvPr>
          <p:cNvGrpSpPr/>
          <p:nvPr/>
        </p:nvGrpSpPr>
        <p:grpSpPr>
          <a:xfrm>
            <a:off x="2851428" y="843421"/>
            <a:ext cx="3340488" cy="2069076"/>
            <a:chOff x="4326994" y="830832"/>
            <a:chExt cx="3340488" cy="1548383"/>
          </a:xfrm>
          <a:solidFill>
            <a:schemeClr val="bg1">
              <a:lumMod val="50000"/>
            </a:schemeClr>
          </a:solidFill>
        </p:grpSpPr>
        <p:sp>
          <p:nvSpPr>
            <p:cNvPr id="27" name="Sprechblase: oval 26">
              <a:extLst>
                <a:ext uri="{FF2B5EF4-FFF2-40B4-BE49-F238E27FC236}">
                  <a16:creationId xmlns:a16="http://schemas.microsoft.com/office/drawing/2014/main" id="{32C1A445-B1F5-9628-B66F-9EFAD8C0A149}"/>
                </a:ext>
              </a:extLst>
            </p:cNvPr>
            <p:cNvSpPr/>
            <p:nvPr/>
          </p:nvSpPr>
          <p:spPr>
            <a:xfrm>
              <a:off x="4326994" y="830832"/>
              <a:ext cx="3340488" cy="1548383"/>
            </a:xfrm>
            <a:prstGeom prst="wedgeEllipseCallout">
              <a:avLst>
                <a:gd name="adj1" fmla="val -52459"/>
                <a:gd name="adj2" fmla="val 45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i="1" dirty="0">
                <a:solidFill>
                  <a:schemeClr val="bg1"/>
                </a:solidFill>
              </a:endParaRPr>
            </a:p>
          </p:txBody>
        </p:sp>
        <p:sp>
          <p:nvSpPr>
            <p:cNvPr id="28" name="Textfeld 27">
              <a:extLst>
                <a:ext uri="{FF2B5EF4-FFF2-40B4-BE49-F238E27FC236}">
                  <a16:creationId xmlns:a16="http://schemas.microsoft.com/office/drawing/2014/main" id="{184479B8-32CE-8AAF-3E26-855965B34950}"/>
                </a:ext>
              </a:extLst>
            </p:cNvPr>
            <p:cNvSpPr txBox="1"/>
            <p:nvPr/>
          </p:nvSpPr>
          <p:spPr>
            <a:xfrm>
              <a:off x="4464849" y="1066280"/>
              <a:ext cx="3064738" cy="1105551"/>
            </a:xfrm>
            <a:prstGeom prst="rect">
              <a:avLst/>
            </a:prstGeom>
            <a:noFill/>
          </p:spPr>
          <p:txBody>
            <a:bodyPr wrap="square" rtlCol="0">
              <a:spAutoFit/>
            </a:bodyPr>
            <a:lstStyle/>
            <a:p>
              <a:pPr algn="ctr"/>
              <a:r>
                <a:rPr lang="de-DE" i="1" dirty="0">
                  <a:solidFill>
                    <a:schemeClr val="bg1"/>
                  </a:solidFill>
                </a:rPr>
                <a:t>Und Lärm schädigt nicht </a:t>
              </a:r>
              <a:br>
                <a:rPr lang="de-DE" i="1" dirty="0">
                  <a:solidFill>
                    <a:schemeClr val="bg1"/>
                  </a:solidFill>
                </a:rPr>
              </a:br>
              <a:r>
                <a:rPr lang="de-DE" i="1" dirty="0">
                  <a:solidFill>
                    <a:schemeClr val="bg1"/>
                  </a:solidFill>
                </a:rPr>
                <a:t>nur das Gehör, sondern </a:t>
              </a:r>
              <a:br>
                <a:rPr lang="de-DE" i="1" dirty="0">
                  <a:solidFill>
                    <a:schemeClr val="bg1"/>
                  </a:solidFill>
                </a:rPr>
              </a:br>
              <a:r>
                <a:rPr lang="de-DE" i="1" dirty="0">
                  <a:solidFill>
                    <a:schemeClr val="bg1"/>
                  </a:solidFill>
                </a:rPr>
                <a:t>macht auch andere gesundheitliche Probleme</a:t>
              </a:r>
              <a:br>
                <a:rPr lang="de-DE" i="1" dirty="0">
                  <a:solidFill>
                    <a:schemeClr val="bg1"/>
                  </a:solidFill>
                </a:rPr>
              </a:br>
              <a:r>
                <a:rPr lang="de-DE" i="1" dirty="0">
                  <a:solidFill>
                    <a:schemeClr val="bg1"/>
                  </a:solidFill>
                </a:rPr>
                <a:t> wie Bluthochdruck.</a:t>
              </a:r>
            </a:p>
          </p:txBody>
        </p:sp>
      </p:grpSp>
      <p:sp>
        <p:nvSpPr>
          <p:cNvPr id="29" name="Sprechblase: rechteckig 28">
            <a:extLst>
              <a:ext uri="{FF2B5EF4-FFF2-40B4-BE49-F238E27FC236}">
                <a16:creationId xmlns:a16="http://schemas.microsoft.com/office/drawing/2014/main" id="{C6912D33-D4B2-37F5-4879-4BCC411626F2}"/>
              </a:ext>
            </a:extLst>
          </p:cNvPr>
          <p:cNvSpPr/>
          <p:nvPr/>
        </p:nvSpPr>
        <p:spPr>
          <a:xfrm flipH="1">
            <a:off x="202631" y="931579"/>
            <a:ext cx="2368776" cy="1690929"/>
          </a:xfrm>
          <a:prstGeom prst="wedgeRectCallout">
            <a:avLst>
              <a:gd name="adj1" fmla="val 10584"/>
              <a:gd name="adj2" fmla="val 8817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Nur etwa 1,5 Minuten bei 110 dB(A) sind aber genauso gefährlich </a:t>
            </a:r>
            <a:br>
              <a:rPr lang="de-DE" i="1" dirty="0">
                <a:solidFill>
                  <a:schemeClr val="bg1"/>
                </a:solidFill>
              </a:rPr>
            </a:br>
            <a:r>
              <a:rPr lang="de-DE" i="1" dirty="0">
                <a:solidFill>
                  <a:schemeClr val="bg1"/>
                </a:solidFill>
              </a:rPr>
              <a:t>wie 85 dB(A) über </a:t>
            </a:r>
            <a:br>
              <a:rPr lang="de-DE" i="1" dirty="0">
                <a:solidFill>
                  <a:schemeClr val="bg1"/>
                </a:solidFill>
              </a:rPr>
            </a:br>
            <a:r>
              <a:rPr lang="de-DE" i="1" dirty="0">
                <a:solidFill>
                  <a:schemeClr val="bg1"/>
                </a:solidFill>
              </a:rPr>
              <a:t>8 Stunden!</a:t>
            </a:r>
          </a:p>
        </p:txBody>
      </p:sp>
      <p:sp>
        <p:nvSpPr>
          <p:cNvPr id="30" name="Sprechblase: rechteckig 29">
            <a:extLst>
              <a:ext uri="{FF2B5EF4-FFF2-40B4-BE49-F238E27FC236}">
                <a16:creationId xmlns:a16="http://schemas.microsoft.com/office/drawing/2014/main" id="{D403B2E0-2C6F-FF4C-4095-18129061C22A}"/>
              </a:ext>
            </a:extLst>
          </p:cNvPr>
          <p:cNvSpPr/>
          <p:nvPr/>
        </p:nvSpPr>
        <p:spPr>
          <a:xfrm>
            <a:off x="4797328" y="5290374"/>
            <a:ext cx="2417560" cy="951304"/>
          </a:xfrm>
          <a:prstGeom prst="wedgeRectCallout">
            <a:avLst>
              <a:gd name="adj1" fmla="val -65537"/>
              <a:gd name="adj2" fmla="val -5927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Stimmt! Stöpsel rein </a:t>
            </a:r>
            <a:br>
              <a:rPr lang="de-DE" i="1" dirty="0">
                <a:solidFill>
                  <a:schemeClr val="bg1"/>
                </a:solidFill>
              </a:rPr>
            </a:br>
            <a:r>
              <a:rPr lang="de-DE" i="1" dirty="0">
                <a:solidFill>
                  <a:schemeClr val="bg1"/>
                </a:solidFill>
              </a:rPr>
              <a:t>und fertig ist es!</a:t>
            </a:r>
          </a:p>
        </p:txBody>
      </p:sp>
      <p:sp>
        <p:nvSpPr>
          <p:cNvPr id="31" name="Sprechblase: rechteckig 30">
            <a:extLst>
              <a:ext uri="{FF2B5EF4-FFF2-40B4-BE49-F238E27FC236}">
                <a16:creationId xmlns:a16="http://schemas.microsoft.com/office/drawing/2014/main" id="{33070248-CBB4-4F31-804D-7AF822BCBF11}"/>
              </a:ext>
            </a:extLst>
          </p:cNvPr>
          <p:cNvSpPr/>
          <p:nvPr/>
        </p:nvSpPr>
        <p:spPr>
          <a:xfrm>
            <a:off x="261996" y="5373194"/>
            <a:ext cx="3902812" cy="951304"/>
          </a:xfrm>
          <a:prstGeom prst="wedgeRectCallout">
            <a:avLst>
              <a:gd name="adj1" fmla="val -26825"/>
              <a:gd name="adj2" fmla="val -10704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Sollten nicht persönliche Maßnahmen sowieso das letzte Mittel sein und erstmal andere Maßnahmen kommen?</a:t>
            </a:r>
          </a:p>
        </p:txBody>
      </p:sp>
      <p:sp>
        <p:nvSpPr>
          <p:cNvPr id="32" name="Sprechblase: rechteckig 31">
            <a:extLst>
              <a:ext uri="{FF2B5EF4-FFF2-40B4-BE49-F238E27FC236}">
                <a16:creationId xmlns:a16="http://schemas.microsoft.com/office/drawing/2014/main" id="{84D8F92A-3646-4A6D-AE4F-B62812829DFD}"/>
              </a:ext>
            </a:extLst>
          </p:cNvPr>
          <p:cNvSpPr/>
          <p:nvPr/>
        </p:nvSpPr>
        <p:spPr>
          <a:xfrm>
            <a:off x="4882406" y="3962108"/>
            <a:ext cx="2978872" cy="951304"/>
          </a:xfrm>
          <a:prstGeom prst="wedgeRectCallout">
            <a:avLst>
              <a:gd name="adj1" fmla="val -2521"/>
              <a:gd name="adj2" fmla="val -8809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Bei uns werden die aber </a:t>
            </a:r>
            <a:br>
              <a:rPr lang="de-DE" i="1" dirty="0">
                <a:solidFill>
                  <a:schemeClr val="bg1"/>
                </a:solidFill>
              </a:rPr>
            </a:br>
            <a:r>
              <a:rPr lang="de-DE" i="1" dirty="0">
                <a:solidFill>
                  <a:schemeClr val="bg1"/>
                </a:solidFill>
              </a:rPr>
              <a:t>nicht von allen benutzt.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406061"/>
          </a:xfrm>
          <a:prstGeom prst="rect">
            <a:avLst/>
          </a:prstGeom>
          <a:noFill/>
        </p:spPr>
        <p:txBody>
          <a:bodyPr wrap="square" lIns="0" tIns="0" rIns="0" bIns="0" rtlCol="0">
            <a:spAutoFit/>
          </a:bodyPr>
          <a:lstStyle/>
          <a:p>
            <a:pPr marL="252000" lvl="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Das Zur-Verfügung-Stellen von Gehörschutz kann lediglich </a:t>
            </a:r>
            <a:br>
              <a:rPr lang="de-DE" sz="2300" dirty="0">
                <a:solidFill>
                  <a:schemeClr val="tx1">
                    <a:lumMod val="65000"/>
                    <a:lumOff val="35000"/>
                  </a:schemeClr>
                </a:solidFill>
              </a:rPr>
            </a:br>
            <a:r>
              <a:rPr lang="de-DE" sz="2300" dirty="0">
                <a:solidFill>
                  <a:schemeClr val="tx1">
                    <a:lumMod val="65000"/>
                    <a:lumOff val="35000"/>
                  </a:schemeClr>
                </a:solidFill>
              </a:rPr>
              <a:t>die letzte Maßnahme sein (Arbeitsschutzgesetz und </a:t>
            </a:r>
            <a:br>
              <a:rPr lang="de-DE" sz="2300" dirty="0">
                <a:solidFill>
                  <a:schemeClr val="tx1">
                    <a:lumMod val="65000"/>
                    <a:lumOff val="35000"/>
                  </a:schemeClr>
                </a:solidFill>
              </a:rPr>
            </a:br>
            <a:r>
              <a:rPr lang="de-DE" sz="2300" dirty="0" err="1">
                <a:solidFill>
                  <a:schemeClr val="tx1">
                    <a:lumMod val="65000"/>
                    <a:lumOff val="35000"/>
                  </a:schemeClr>
                </a:solidFill>
              </a:rPr>
              <a:t>LärmVibrationsArbSchV</a:t>
            </a:r>
            <a:r>
              <a:rPr lang="de-DE" sz="2300" dirty="0">
                <a:solidFill>
                  <a:schemeClr val="tx1">
                    <a:lumMod val="65000"/>
                    <a:lumOff val="35000"/>
                  </a:schemeClr>
                </a:solidFill>
              </a:rPr>
              <a:t>).</a:t>
            </a:r>
          </a:p>
          <a:p>
            <a:pPr marL="252000" lvl="1"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Der Unternehmer oder die Unternehmerin ist gefordert, zuvor </a:t>
            </a:r>
            <a:br>
              <a:rPr lang="de-DE" sz="2300" dirty="0">
                <a:solidFill>
                  <a:schemeClr val="tx1">
                    <a:lumMod val="65000"/>
                    <a:lumOff val="35000"/>
                  </a:schemeClr>
                </a:solidFill>
              </a:rPr>
            </a:br>
            <a:r>
              <a:rPr lang="de-DE" sz="2300" dirty="0">
                <a:solidFill>
                  <a:schemeClr val="tx1">
                    <a:lumMod val="65000"/>
                    <a:lumOff val="35000"/>
                  </a:schemeClr>
                </a:solidFill>
              </a:rPr>
              <a:t>im Rahmen eines Lärmminderungsprogramms Maßnahmen nach </a:t>
            </a:r>
            <a:br>
              <a:rPr lang="de-DE" sz="2300" dirty="0">
                <a:solidFill>
                  <a:schemeClr val="tx1">
                    <a:lumMod val="65000"/>
                    <a:lumOff val="35000"/>
                  </a:schemeClr>
                </a:solidFill>
              </a:rPr>
            </a:br>
            <a:r>
              <a:rPr lang="de-DE" sz="2300" dirty="0">
                <a:solidFill>
                  <a:schemeClr val="tx1">
                    <a:lumMod val="65000"/>
                    <a:lumOff val="35000"/>
                  </a:schemeClr>
                </a:solidFill>
              </a:rPr>
              <a:t>dem STOP-Prinzip (Substitution, Technische, Organisatorische </a:t>
            </a:r>
            <a:br>
              <a:rPr lang="de-DE" sz="2300" dirty="0">
                <a:solidFill>
                  <a:schemeClr val="tx1">
                    <a:lumMod val="65000"/>
                    <a:lumOff val="35000"/>
                  </a:schemeClr>
                </a:solidFill>
              </a:rPr>
            </a:br>
            <a:r>
              <a:rPr lang="de-DE" sz="2300" dirty="0">
                <a:solidFill>
                  <a:schemeClr val="tx1">
                    <a:lumMod val="65000"/>
                    <a:lumOff val="35000"/>
                  </a:schemeClr>
                </a:solidFill>
              </a:rPr>
              <a:t>und Personenbezogene Maßnahmen) eine Gefährdung der </a:t>
            </a:r>
            <a:br>
              <a:rPr lang="de-DE" sz="2300" dirty="0">
                <a:solidFill>
                  <a:schemeClr val="tx1">
                    <a:lumMod val="65000"/>
                    <a:lumOff val="35000"/>
                  </a:schemeClr>
                </a:solidFill>
              </a:rPr>
            </a:br>
            <a:r>
              <a:rPr lang="de-DE" sz="2300" dirty="0">
                <a:solidFill>
                  <a:schemeClr val="tx1">
                    <a:lumMod val="65000"/>
                    <a:lumOff val="35000"/>
                  </a:schemeClr>
                </a:solidFill>
              </a:rPr>
              <a:t>Beschäftigten auszuschließen oder so weit wie möglich </a:t>
            </a:r>
            <a:br>
              <a:rPr lang="de-DE" sz="2300" dirty="0">
                <a:solidFill>
                  <a:schemeClr val="tx1">
                    <a:lumMod val="65000"/>
                    <a:lumOff val="35000"/>
                  </a:schemeClr>
                </a:solidFill>
              </a:rPr>
            </a:br>
            <a:r>
              <a:rPr lang="de-DE" sz="2300" dirty="0">
                <a:solidFill>
                  <a:schemeClr val="tx1">
                    <a:lumMod val="65000"/>
                    <a:lumOff val="35000"/>
                  </a:schemeClr>
                </a:solidFill>
              </a:rPr>
              <a:t>zu verringern.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39915"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2831544"/>
          </a:xfrm>
          <a:prstGeom prst="rect">
            <a:avLst/>
          </a:prstGeom>
          <a:noFill/>
        </p:spPr>
        <p:txBody>
          <a:bodyPr wrap="square" lIns="0" tIns="0" rIns="0" bIns="0" rtlCol="0">
            <a:spAutoFit/>
          </a:bodyPr>
          <a:lstStyle/>
          <a:p>
            <a:pPr marL="0" lvl="2"/>
            <a:r>
              <a:rPr lang="de-DE" sz="2300" i="1" u="sng" dirty="0">
                <a:solidFill>
                  <a:schemeClr val="tx1">
                    <a:lumMod val="65000"/>
                    <a:lumOff val="35000"/>
                  </a:schemeClr>
                </a:solidFill>
              </a:rPr>
              <a:t>Substitution</a:t>
            </a:r>
            <a:r>
              <a:rPr lang="de-DE" sz="2300" u="sng" dirty="0">
                <a:solidFill>
                  <a:schemeClr val="tx1">
                    <a:lumMod val="65000"/>
                    <a:lumOff val="35000"/>
                  </a:schemeClr>
                </a:solidFill>
              </a:rPr>
              <a:t>:</a:t>
            </a:r>
            <a:r>
              <a:rPr lang="de-DE" sz="2300" dirty="0">
                <a:solidFill>
                  <a:schemeClr val="tx1">
                    <a:lumMod val="65000"/>
                    <a:lumOff val="35000"/>
                  </a:schemeClr>
                </a:solidFill>
              </a:rPr>
              <a:t>  Ein lärmintensives Verfahren gegen ein lärm-ärmeres austauschen. Auch der Austausch alter und lauter Maschinen bringt meist große Erfolge. Lärmarme Druck-</a:t>
            </a:r>
            <a:r>
              <a:rPr lang="de-DE" sz="2300" dirty="0" err="1">
                <a:solidFill>
                  <a:schemeClr val="tx1">
                    <a:lumMod val="65000"/>
                    <a:lumOff val="35000"/>
                  </a:schemeClr>
                </a:solidFill>
              </a:rPr>
              <a:t>luftdüsen</a:t>
            </a:r>
            <a:r>
              <a:rPr lang="de-DE" sz="2300" dirty="0">
                <a:solidFill>
                  <a:schemeClr val="tx1">
                    <a:lumMod val="65000"/>
                    <a:lumOff val="35000"/>
                  </a:schemeClr>
                </a:solidFill>
              </a:rPr>
              <a:t> bringen bereits beachtenswerte Erfolge.</a:t>
            </a:r>
          </a:p>
          <a:p>
            <a:pPr marL="0" lvl="2"/>
            <a:endParaRPr lang="de-DE" sz="2300" dirty="0">
              <a:solidFill>
                <a:schemeClr val="tx1">
                  <a:lumMod val="65000"/>
                  <a:lumOff val="35000"/>
                </a:schemeClr>
              </a:solidFill>
            </a:endParaRPr>
          </a:p>
          <a:p>
            <a:r>
              <a:rPr lang="de-DE" sz="2300" i="1" u="sng" dirty="0">
                <a:solidFill>
                  <a:schemeClr val="tx1">
                    <a:lumMod val="65000"/>
                    <a:lumOff val="35000"/>
                  </a:schemeClr>
                </a:solidFill>
              </a:rPr>
              <a:t>Technische Lösungen</a:t>
            </a:r>
            <a:r>
              <a:rPr lang="de-DE" sz="2300" u="sng" dirty="0">
                <a:solidFill>
                  <a:schemeClr val="tx1">
                    <a:lumMod val="65000"/>
                    <a:lumOff val="35000"/>
                  </a:schemeClr>
                </a:solidFill>
              </a:rPr>
              <a:t>:</a:t>
            </a:r>
            <a:r>
              <a:rPr lang="de-DE" sz="2300" dirty="0">
                <a:solidFill>
                  <a:schemeClr val="tx1">
                    <a:lumMod val="65000"/>
                    <a:lumOff val="35000"/>
                  </a:schemeClr>
                </a:solidFill>
              </a:rPr>
              <a:t>  Trennwände, Kapselungen </a:t>
            </a:r>
            <a:br>
              <a:rPr lang="de-DE" sz="2300" dirty="0">
                <a:solidFill>
                  <a:schemeClr val="tx1">
                    <a:lumMod val="65000"/>
                    <a:lumOff val="35000"/>
                  </a:schemeClr>
                </a:solidFill>
              </a:rPr>
            </a:br>
            <a:r>
              <a:rPr lang="de-DE" sz="2300" dirty="0">
                <a:solidFill>
                  <a:schemeClr val="tx1">
                    <a:lumMod val="65000"/>
                    <a:lumOff val="35000"/>
                  </a:schemeClr>
                </a:solidFill>
              </a:rPr>
              <a:t>oder andere raumakustische Maßnahmen reduzieren </a:t>
            </a:r>
            <a:br>
              <a:rPr lang="de-DE" sz="2300" dirty="0">
                <a:solidFill>
                  <a:schemeClr val="tx1">
                    <a:lumMod val="65000"/>
                    <a:lumOff val="35000"/>
                  </a:schemeClr>
                </a:solidFill>
              </a:rPr>
            </a:br>
            <a:r>
              <a:rPr lang="de-DE" sz="2300" dirty="0">
                <a:solidFill>
                  <a:schemeClr val="tx1">
                    <a:lumMod val="65000"/>
                    <a:lumOff val="35000"/>
                  </a:schemeClr>
                </a:solidFill>
              </a:rPr>
              <a:t>die Ausbreitung des Schalls.</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39915"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3539430"/>
          </a:xfrm>
          <a:prstGeom prst="rect">
            <a:avLst/>
          </a:prstGeom>
          <a:noFill/>
        </p:spPr>
        <p:txBody>
          <a:bodyPr wrap="square" lIns="0" tIns="0" rIns="0" bIns="0" rtlCol="0">
            <a:spAutoFit/>
          </a:bodyPr>
          <a:lstStyle/>
          <a:p>
            <a:r>
              <a:rPr lang="de-DE" sz="2300" i="1" u="sng" dirty="0">
                <a:solidFill>
                  <a:schemeClr val="tx1">
                    <a:lumMod val="65000"/>
                    <a:lumOff val="35000"/>
                  </a:schemeClr>
                </a:solidFill>
              </a:rPr>
              <a:t>Organisatorische Maßnahmen</a:t>
            </a:r>
            <a:r>
              <a:rPr lang="de-DE" sz="2300" u="sng" dirty="0">
                <a:solidFill>
                  <a:schemeClr val="tx1">
                    <a:lumMod val="65000"/>
                    <a:lumOff val="35000"/>
                  </a:schemeClr>
                </a:solidFill>
              </a:rPr>
              <a:t>:</a:t>
            </a:r>
            <a:r>
              <a:rPr lang="de-DE" sz="2300" dirty="0">
                <a:solidFill>
                  <a:schemeClr val="tx1">
                    <a:lumMod val="65000"/>
                    <a:lumOff val="35000"/>
                  </a:schemeClr>
                </a:solidFill>
              </a:rPr>
              <a:t>  Die Aufenthaltsdauer in Lärmbereichen beschränken. Durch das Verlegen der lärmintensiven Tätigkeiten auf bestimmte Zeiten kann </a:t>
            </a:r>
            <a:br>
              <a:rPr lang="de-DE" sz="2300" dirty="0">
                <a:solidFill>
                  <a:schemeClr val="tx1">
                    <a:lumMod val="65000"/>
                    <a:lumOff val="35000"/>
                  </a:schemeClr>
                </a:solidFill>
              </a:rPr>
            </a:br>
            <a:r>
              <a:rPr lang="de-DE" sz="2300" dirty="0">
                <a:solidFill>
                  <a:schemeClr val="tx1">
                    <a:lumMod val="65000"/>
                    <a:lumOff val="35000"/>
                  </a:schemeClr>
                </a:solidFill>
              </a:rPr>
              <a:t>zudem die Zahl der Betroffenen reduziert werden.</a:t>
            </a:r>
          </a:p>
          <a:p>
            <a:endParaRPr lang="de-DE" sz="2300" dirty="0">
              <a:solidFill>
                <a:schemeClr val="tx1">
                  <a:lumMod val="65000"/>
                  <a:lumOff val="35000"/>
                </a:schemeClr>
              </a:solidFill>
            </a:endParaRPr>
          </a:p>
          <a:p>
            <a:pPr lvl="0"/>
            <a:r>
              <a:rPr lang="de-DE" sz="2300" i="1" u="sng" dirty="0">
                <a:solidFill>
                  <a:schemeClr val="tx1">
                    <a:lumMod val="65000"/>
                    <a:lumOff val="35000"/>
                  </a:schemeClr>
                </a:solidFill>
              </a:rPr>
              <a:t>Personenbezogene Maßnahme</a:t>
            </a:r>
            <a:r>
              <a:rPr lang="de-DE" sz="2300" u="sng" dirty="0">
                <a:solidFill>
                  <a:schemeClr val="tx1">
                    <a:lumMod val="65000"/>
                    <a:lumOff val="35000"/>
                  </a:schemeClr>
                </a:solidFill>
              </a:rPr>
              <a:t> „Gehörschutz“:</a:t>
            </a:r>
            <a:r>
              <a:rPr lang="de-DE" sz="2300" dirty="0">
                <a:solidFill>
                  <a:schemeClr val="tx1">
                    <a:lumMod val="65000"/>
                    <a:lumOff val="35000"/>
                  </a:schemeClr>
                </a:solidFill>
              </a:rPr>
              <a:t> Sie ist </a:t>
            </a:r>
            <a:br>
              <a:rPr lang="de-DE" sz="2300" dirty="0">
                <a:solidFill>
                  <a:schemeClr val="tx1">
                    <a:lumMod val="65000"/>
                    <a:lumOff val="35000"/>
                  </a:schemeClr>
                </a:solidFill>
              </a:rPr>
            </a:br>
            <a:r>
              <a:rPr lang="de-DE" sz="2300" dirty="0">
                <a:solidFill>
                  <a:schemeClr val="tx1">
                    <a:lumMod val="65000"/>
                    <a:lumOff val="35000"/>
                  </a:schemeClr>
                </a:solidFill>
              </a:rPr>
              <a:t>die letzte und damit nachrangige Schutzmaßnahme. </a:t>
            </a:r>
            <a:br>
              <a:rPr lang="de-DE" sz="2300" dirty="0">
                <a:solidFill>
                  <a:schemeClr val="tx1">
                    <a:lumMod val="65000"/>
                    <a:lumOff val="35000"/>
                  </a:schemeClr>
                </a:solidFill>
              </a:rPr>
            </a:br>
            <a:r>
              <a:rPr lang="de-DE" sz="2300" dirty="0">
                <a:solidFill>
                  <a:schemeClr val="tx1">
                    <a:lumMod val="65000"/>
                    <a:lumOff val="35000"/>
                  </a:schemeClr>
                </a:solidFill>
              </a:rPr>
              <a:t>Zum Erreichen einer höheren Akzeptanz sollten die Beschäftigten in die Auswahl eines geeigneten </a:t>
            </a:r>
            <a:br>
              <a:rPr lang="de-DE" sz="2300" dirty="0">
                <a:solidFill>
                  <a:schemeClr val="tx1">
                    <a:lumMod val="65000"/>
                    <a:lumOff val="35000"/>
                  </a:schemeClr>
                </a:solidFill>
              </a:rPr>
            </a:br>
            <a:r>
              <a:rPr lang="de-DE" sz="2300" dirty="0">
                <a:solidFill>
                  <a:schemeClr val="tx1">
                    <a:lumMod val="65000"/>
                    <a:lumOff val="35000"/>
                  </a:schemeClr>
                </a:solidFill>
              </a:rPr>
              <a:t>Produkts einbezogen werden.</a:t>
            </a:r>
          </a:p>
        </p:txBody>
      </p:sp>
    </p:spTree>
    <p:extLst>
      <p:ext uri="{BB962C8B-B14F-4D97-AF65-F5344CB8AC3E}">
        <p14:creationId xmlns:p14="http://schemas.microsoft.com/office/powerpoint/2010/main" val="387104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359275" cy="4082785"/>
          </a:xfrm>
          <a:prstGeom prst="rect">
            <a:avLst/>
          </a:prstGeom>
          <a:noFill/>
        </p:spPr>
        <p:txBody>
          <a:bodyPr wrap="square" lIns="0" tIns="0" rIns="0" bIns="0" rtlCol="0">
            <a:spAutoFit/>
          </a:bodyPr>
          <a:lstStyle/>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Lärm- und Vibrations-Arbeitsschutzverordnung</a:t>
            </a:r>
          </a:p>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Merkblatt T 011 „Wissenswertes über Lärm“</a:t>
            </a:r>
          </a:p>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kurz &amp; bündig „KB 013: Lärm – Grundlagen, Auswirkungen, Maßnahmen“</a:t>
            </a:r>
          </a:p>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BG RCI-Fachwissen-Portal zum Thema „Lärm“ </a:t>
            </a:r>
            <a:br>
              <a:rPr lang="de-DE" sz="2300" dirty="0">
                <a:solidFill>
                  <a:schemeClr val="tx1">
                    <a:lumMod val="65000"/>
                    <a:lumOff val="35000"/>
                  </a:schemeClr>
                </a:solidFill>
              </a:rPr>
            </a:br>
            <a:r>
              <a:rPr lang="de-DE" sz="2300" dirty="0">
                <a:solidFill>
                  <a:schemeClr val="tx1">
                    <a:lumMod val="65000"/>
                    <a:lumOff val="35000"/>
                  </a:schemeClr>
                </a:solidFill>
              </a:rPr>
              <a:t>(</a:t>
            </a:r>
            <a:r>
              <a:rPr lang="de-DE" sz="2300" dirty="0">
                <a:solidFill>
                  <a:schemeClr val="tx1">
                    <a:lumMod val="65000"/>
                    <a:lumOff val="35000"/>
                  </a:schemeClr>
                </a:solidFill>
                <a:hlinkClick r:id="rId4">
                  <a:extLst>
                    <a:ext uri="{A12FA001-AC4F-418D-AE19-62706E023703}">
                      <ahyp:hlinkClr xmlns:ahyp="http://schemas.microsoft.com/office/drawing/2018/hyperlinkcolor" val="tx"/>
                    </a:ext>
                  </a:extLst>
                </a:hlinkClick>
              </a:rPr>
              <a:t>www.bgrci.de/fachwissen-portal/start/laerm</a:t>
            </a:r>
            <a:r>
              <a:rPr lang="de-DE" sz="2300" dirty="0">
                <a:solidFill>
                  <a:schemeClr val="tx1">
                    <a:lumMod val="65000"/>
                    <a:lumOff val="35000"/>
                  </a:schemeClr>
                </a:solidFill>
              </a:rPr>
              <a:t>)</a:t>
            </a:r>
          </a:p>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Seminar „Wissenswertes über Lärm“ </a:t>
            </a:r>
            <a:br>
              <a:rPr lang="de-DE" sz="2300" dirty="0">
                <a:solidFill>
                  <a:schemeClr val="tx1">
                    <a:lumMod val="65000"/>
                    <a:lumOff val="35000"/>
                  </a:schemeClr>
                </a:solidFill>
              </a:rPr>
            </a:br>
            <a:r>
              <a:rPr lang="de-DE" sz="2300" dirty="0">
                <a:solidFill>
                  <a:schemeClr val="tx1">
                    <a:lumMod val="65000"/>
                    <a:lumOff val="35000"/>
                  </a:schemeClr>
                </a:solidFill>
              </a:rPr>
              <a:t>(seminare.bgrci.de - LÄRM 0010)</a:t>
            </a:r>
          </a:p>
          <a:p>
            <a:pPr marL="252000" indent="-252000" fontAlgn="base">
              <a:spcBef>
                <a:spcPct val="0"/>
              </a:spcBef>
              <a:spcAft>
                <a:spcPts val="700"/>
              </a:spcAft>
              <a:buClr>
                <a:srgbClr val="FF0000"/>
              </a:buClr>
              <a:buFont typeface="Arial" panose="020B0604020202020204" pitchFamily="34" charset="0"/>
              <a:buChar char="•"/>
              <a:tabLst>
                <a:tab pos="1149350" algn="l"/>
              </a:tabLst>
            </a:pPr>
            <a:r>
              <a:rPr lang="de-DE" sz="2300" dirty="0">
                <a:solidFill>
                  <a:schemeClr val="tx1">
                    <a:lumMod val="65000"/>
                    <a:lumOff val="35000"/>
                  </a:schemeClr>
                </a:solidFill>
              </a:rPr>
              <a:t>Seminar „Lärm ermitteln und beurteilen“ (seminare.bgrci.de - LÄRM 0011)</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368EB660-93D1-621B-CA1C-F74B0F20D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203" y="5101497"/>
            <a:ext cx="2650172" cy="1204305"/>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9).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932</Words>
  <PresentationFormat>Breitbild</PresentationFormat>
  <Paragraphs>98</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2022-09-13T11:45:31Z</dcterms:modified>
</cp:coreProperties>
</file>