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fällt doch nicht um“</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ACECC48-1320-E7E7-C5DC-4DC51D5B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10</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072120" y="4928940"/>
            <a:ext cx="5401009" cy="862190"/>
            <a:chOff x="6529320" y="520310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529320" y="520310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7468541" y="520310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643577" y="569596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6529320" y="569596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509AB26F-4E2F-764F-355A-5D1052FA6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935" y="2027578"/>
            <a:ext cx="6216383" cy="981769"/>
          </a:xfrm>
          <a:prstGeom prst="rect">
            <a:avLst/>
          </a:prstGeom>
        </p:spPr>
      </p:pic>
      <p:pic>
        <p:nvPicPr>
          <p:cNvPr id="11" name="Grafik 10">
            <a:extLst>
              <a:ext uri="{FF2B5EF4-FFF2-40B4-BE49-F238E27FC236}">
                <a16:creationId xmlns:a16="http://schemas.microsoft.com/office/drawing/2014/main" id="{2CA1F16C-669A-951F-552E-9F28A6F2C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7703">
            <a:off x="7523215" y="3347924"/>
            <a:ext cx="4146148" cy="1513223"/>
          </a:xfrm>
          <a:prstGeom prst="rect">
            <a:avLst/>
          </a:prstGeom>
        </p:spPr>
      </p:pic>
      <p:sp>
        <p:nvSpPr>
          <p:cNvPr id="3" name="Foliennummernplatzhalter 5">
            <a:extLst>
              <a:ext uri="{FF2B5EF4-FFF2-40B4-BE49-F238E27FC236}">
                <a16:creationId xmlns:a16="http://schemas.microsoft.com/office/drawing/2014/main" id="{5B5954F0-7A17-2408-77B3-9248D4D31085}"/>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6E633971-F392-770D-476F-681F2AEB3B90}"/>
              </a:ext>
            </a:extLst>
          </p:cNvPr>
          <p:cNvSpPr/>
          <p:nvPr/>
        </p:nvSpPr>
        <p:spPr>
          <a:xfrm>
            <a:off x="293502" y="949304"/>
            <a:ext cx="3219402" cy="797653"/>
          </a:xfrm>
          <a:prstGeom prst="wedgeRectCallout">
            <a:avLst>
              <a:gd name="adj1" fmla="val -37211"/>
              <a:gd name="adj2" fmla="val 8746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Ich fahre doch immer langsam, da kann gar nichts passieren.</a:t>
            </a:r>
          </a:p>
        </p:txBody>
      </p:sp>
      <p:sp>
        <p:nvSpPr>
          <p:cNvPr id="5" name="Sprechblase: rechteckig 4">
            <a:extLst>
              <a:ext uri="{FF2B5EF4-FFF2-40B4-BE49-F238E27FC236}">
                <a16:creationId xmlns:a16="http://schemas.microsoft.com/office/drawing/2014/main" id="{605A5DFC-430A-4A0F-1FF6-AFFB0E6133E2}"/>
              </a:ext>
            </a:extLst>
          </p:cNvPr>
          <p:cNvSpPr/>
          <p:nvPr/>
        </p:nvSpPr>
        <p:spPr>
          <a:xfrm>
            <a:off x="6371421" y="5027185"/>
            <a:ext cx="2978872" cy="951304"/>
          </a:xfrm>
          <a:prstGeom prst="wedgeRectCallout">
            <a:avLst>
              <a:gd name="adj1" fmla="val -33544"/>
              <a:gd name="adj2" fmla="val -1003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i="1" dirty="0">
                <a:solidFill>
                  <a:schemeClr val="bg1"/>
                </a:solidFill>
              </a:rPr>
              <a:t>Genau, die Last hat ein so hohes Eigengewicht, da verrutscht nichts.</a:t>
            </a:r>
          </a:p>
        </p:txBody>
      </p:sp>
      <p:sp>
        <p:nvSpPr>
          <p:cNvPr id="6" name="Sprechblase: rechteckig 5">
            <a:extLst>
              <a:ext uri="{FF2B5EF4-FFF2-40B4-BE49-F238E27FC236}">
                <a16:creationId xmlns:a16="http://schemas.microsoft.com/office/drawing/2014/main" id="{AE1175B7-BD71-3667-12E2-5E9D97FB2994}"/>
              </a:ext>
            </a:extLst>
          </p:cNvPr>
          <p:cNvSpPr/>
          <p:nvPr/>
        </p:nvSpPr>
        <p:spPr>
          <a:xfrm flipH="1">
            <a:off x="8932484" y="3277077"/>
            <a:ext cx="2964962" cy="1557168"/>
          </a:xfrm>
          <a:prstGeom prst="wedgeRectCallout">
            <a:avLst>
              <a:gd name="adj1" fmla="val 77642"/>
              <a:gd name="adj2" fmla="val 1762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b="1" i="1" dirty="0">
                <a:solidFill>
                  <a:schemeClr val="bg1"/>
                </a:solidFill>
              </a:rPr>
              <a:t>Aber ein plötzlicher Stopp</a:t>
            </a:r>
            <a:br>
              <a:rPr lang="de-DE" b="1" i="1" dirty="0">
                <a:solidFill>
                  <a:schemeClr val="bg1"/>
                </a:solidFill>
              </a:rPr>
            </a:br>
            <a:r>
              <a:rPr lang="de-DE" b="1" i="1" dirty="0">
                <a:solidFill>
                  <a:schemeClr val="bg1"/>
                </a:solidFill>
              </a:rPr>
              <a:t>des Staplers entfesselt die Massenkräfte, die Ladung kann in Bewegung geraten!</a:t>
            </a:r>
          </a:p>
        </p:txBody>
      </p:sp>
      <p:grpSp>
        <p:nvGrpSpPr>
          <p:cNvPr id="7" name="Gruppieren 6">
            <a:extLst>
              <a:ext uri="{FF2B5EF4-FFF2-40B4-BE49-F238E27FC236}">
                <a16:creationId xmlns:a16="http://schemas.microsoft.com/office/drawing/2014/main" id="{138E455F-31F9-4606-D7F5-77F0E803DFE0}"/>
              </a:ext>
            </a:extLst>
          </p:cNvPr>
          <p:cNvGrpSpPr/>
          <p:nvPr/>
        </p:nvGrpSpPr>
        <p:grpSpPr>
          <a:xfrm>
            <a:off x="8589523" y="725112"/>
            <a:ext cx="3602477" cy="1838123"/>
            <a:chOff x="8329721" y="850900"/>
            <a:chExt cx="3512903" cy="1838123"/>
          </a:xfrm>
        </p:grpSpPr>
        <p:sp>
          <p:nvSpPr>
            <p:cNvPr id="9" name="Sprechblase: oval 8">
              <a:extLst>
                <a:ext uri="{FF2B5EF4-FFF2-40B4-BE49-F238E27FC236}">
                  <a16:creationId xmlns:a16="http://schemas.microsoft.com/office/drawing/2014/main" id="{940BEA84-1031-F0FF-8F7E-731682328E4E}"/>
                </a:ext>
              </a:extLst>
            </p:cNvPr>
            <p:cNvSpPr/>
            <p:nvPr/>
          </p:nvSpPr>
          <p:spPr>
            <a:xfrm flipH="1">
              <a:off x="8435300" y="850900"/>
              <a:ext cx="3257267" cy="1838123"/>
            </a:xfrm>
            <a:prstGeom prst="wedgeEllipseCallout">
              <a:avLst>
                <a:gd name="adj1" fmla="val 67789"/>
                <a:gd name="adj2" fmla="val -332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de-DE" sz="2400" b="1" i="1" dirty="0">
                <a:solidFill>
                  <a:schemeClr val="bg1"/>
                </a:solidFill>
              </a:endParaRPr>
            </a:p>
          </p:txBody>
        </p:sp>
        <p:sp>
          <p:nvSpPr>
            <p:cNvPr id="12" name="Textfeld 11">
              <a:extLst>
                <a:ext uri="{FF2B5EF4-FFF2-40B4-BE49-F238E27FC236}">
                  <a16:creationId xmlns:a16="http://schemas.microsoft.com/office/drawing/2014/main" id="{0EA34050-502C-F37A-29D0-0B983B0AD857}"/>
                </a:ext>
              </a:extLst>
            </p:cNvPr>
            <p:cNvSpPr txBox="1"/>
            <p:nvPr/>
          </p:nvSpPr>
          <p:spPr>
            <a:xfrm flipH="1">
              <a:off x="8329721" y="1198078"/>
              <a:ext cx="3512903" cy="1200329"/>
            </a:xfrm>
            <a:prstGeom prst="rect">
              <a:avLst/>
            </a:prstGeom>
            <a:noFill/>
          </p:spPr>
          <p:txBody>
            <a:bodyPr wrap="square" rtlCol="0">
              <a:spAutoFit/>
            </a:bodyPr>
            <a:lstStyle/>
            <a:p>
              <a:pPr algn="ctr"/>
              <a:r>
                <a:rPr lang="de-DE" b="1" i="1" dirty="0">
                  <a:solidFill>
                    <a:schemeClr val="bg1"/>
                  </a:solidFill>
                </a:rPr>
                <a:t>Also:  Last nur gesichert, </a:t>
              </a:r>
              <a:br>
                <a:rPr lang="de-DE" b="1" i="1" dirty="0">
                  <a:solidFill>
                    <a:schemeClr val="bg1"/>
                  </a:solidFill>
                </a:rPr>
              </a:br>
              <a:r>
                <a:rPr lang="de-DE" b="1" i="1" dirty="0">
                  <a:solidFill>
                    <a:schemeClr val="bg1"/>
                  </a:solidFill>
                </a:rPr>
                <a:t>in angemessenem Tempo </a:t>
              </a:r>
              <a:br>
                <a:rPr lang="de-DE" b="1" i="1" dirty="0">
                  <a:solidFill>
                    <a:schemeClr val="bg1"/>
                  </a:solidFill>
                </a:rPr>
              </a:br>
              <a:r>
                <a:rPr lang="de-DE" b="1" i="1" dirty="0">
                  <a:solidFill>
                    <a:schemeClr val="bg1"/>
                  </a:solidFill>
                </a:rPr>
                <a:t>und auf sicheren Verkehrs-</a:t>
              </a:r>
              <a:br>
                <a:rPr lang="de-DE" b="1" i="1" dirty="0">
                  <a:solidFill>
                    <a:schemeClr val="bg1"/>
                  </a:solidFill>
                </a:rPr>
              </a:br>
              <a:r>
                <a:rPr lang="de-DE" b="1" i="1" dirty="0">
                  <a:solidFill>
                    <a:schemeClr val="bg1"/>
                  </a:solidFill>
                </a:rPr>
                <a:t>wegen transportieren!</a:t>
              </a:r>
            </a:p>
          </p:txBody>
        </p:sp>
      </p:grpSp>
      <p:grpSp>
        <p:nvGrpSpPr>
          <p:cNvPr id="14" name="Gruppieren 13">
            <a:extLst>
              <a:ext uri="{FF2B5EF4-FFF2-40B4-BE49-F238E27FC236}">
                <a16:creationId xmlns:a16="http://schemas.microsoft.com/office/drawing/2014/main" id="{EC191FB0-4B2D-1AE9-0424-D6B941793CFE}"/>
              </a:ext>
            </a:extLst>
          </p:cNvPr>
          <p:cNvGrpSpPr/>
          <p:nvPr/>
        </p:nvGrpSpPr>
        <p:grpSpPr>
          <a:xfrm>
            <a:off x="2657495" y="4852075"/>
            <a:ext cx="3163086" cy="1749228"/>
            <a:chOff x="491188" y="4481987"/>
            <a:chExt cx="3485633" cy="1548383"/>
          </a:xfrm>
          <a:solidFill>
            <a:schemeClr val="tx1">
              <a:lumMod val="75000"/>
              <a:lumOff val="25000"/>
            </a:schemeClr>
          </a:solidFill>
        </p:grpSpPr>
        <p:sp>
          <p:nvSpPr>
            <p:cNvPr id="15" name="Sprechblase: oval 14">
              <a:extLst>
                <a:ext uri="{FF2B5EF4-FFF2-40B4-BE49-F238E27FC236}">
                  <a16:creationId xmlns:a16="http://schemas.microsoft.com/office/drawing/2014/main" id="{F5B62E97-511E-5A19-F961-B28AE5F8C659}"/>
                </a:ext>
              </a:extLst>
            </p:cNvPr>
            <p:cNvSpPr/>
            <p:nvPr/>
          </p:nvSpPr>
          <p:spPr>
            <a:xfrm>
              <a:off x="491188" y="4481987"/>
              <a:ext cx="3485633" cy="1548383"/>
            </a:xfrm>
            <a:prstGeom prst="wedgeEllipseCallout">
              <a:avLst>
                <a:gd name="adj1" fmla="val 55025"/>
                <a:gd name="adj2" fmla="val -410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i="1" dirty="0">
                <a:solidFill>
                  <a:schemeClr val="bg1"/>
                </a:solidFill>
              </a:endParaRPr>
            </a:p>
          </p:txBody>
        </p:sp>
        <p:sp>
          <p:nvSpPr>
            <p:cNvPr id="16" name="Textfeld 15">
              <a:extLst>
                <a:ext uri="{FF2B5EF4-FFF2-40B4-BE49-F238E27FC236}">
                  <a16:creationId xmlns:a16="http://schemas.microsoft.com/office/drawing/2014/main" id="{8063698B-79D5-0978-9EDC-CE18964C22F2}"/>
                </a:ext>
              </a:extLst>
            </p:cNvPr>
            <p:cNvSpPr txBox="1"/>
            <p:nvPr/>
          </p:nvSpPr>
          <p:spPr>
            <a:xfrm>
              <a:off x="600778" y="4736376"/>
              <a:ext cx="3287576" cy="1062508"/>
            </a:xfrm>
            <a:prstGeom prst="rect">
              <a:avLst/>
            </a:prstGeom>
            <a:noFill/>
          </p:spPr>
          <p:txBody>
            <a:bodyPr wrap="square" rtlCol="0">
              <a:spAutoFit/>
            </a:bodyPr>
            <a:lstStyle/>
            <a:p>
              <a:pPr algn="ctr"/>
              <a:r>
                <a:rPr lang="de-DE" b="1" i="1" dirty="0">
                  <a:solidFill>
                    <a:schemeClr val="bg1"/>
                  </a:solidFill>
                </a:rPr>
                <a:t>Bodenunebenheiten </a:t>
              </a:r>
              <a:br>
                <a:rPr lang="de-DE" b="1" i="1" dirty="0">
                  <a:solidFill>
                    <a:schemeClr val="bg1"/>
                  </a:solidFill>
                </a:rPr>
              </a:br>
              <a:r>
                <a:rPr lang="de-DE" b="1" i="1" dirty="0">
                  <a:solidFill>
                    <a:schemeClr val="bg1"/>
                  </a:solidFill>
                </a:rPr>
                <a:t>und Gefälle im Fahrweg verringern die Sicherheit </a:t>
              </a:r>
              <a:br>
                <a:rPr lang="de-DE" b="1" i="1" dirty="0">
                  <a:solidFill>
                    <a:schemeClr val="bg1"/>
                  </a:solidFill>
                </a:rPr>
              </a:br>
              <a:r>
                <a:rPr lang="de-DE" b="1" i="1" dirty="0">
                  <a:solidFill>
                    <a:schemeClr val="bg1"/>
                  </a:solidFill>
                </a:rPr>
                <a:t>der Ladung erheblich.</a:t>
              </a:r>
            </a:p>
          </p:txBody>
        </p:sp>
      </p:grpSp>
      <p:grpSp>
        <p:nvGrpSpPr>
          <p:cNvPr id="33" name="Gruppieren 32">
            <a:extLst>
              <a:ext uri="{FF2B5EF4-FFF2-40B4-BE49-F238E27FC236}">
                <a16:creationId xmlns:a16="http://schemas.microsoft.com/office/drawing/2014/main" id="{CA7E7BD9-B956-7062-B9DE-0E11A056FE63}"/>
              </a:ext>
            </a:extLst>
          </p:cNvPr>
          <p:cNvGrpSpPr/>
          <p:nvPr/>
        </p:nvGrpSpPr>
        <p:grpSpPr>
          <a:xfrm>
            <a:off x="5283038" y="2109515"/>
            <a:ext cx="3512903" cy="2139719"/>
            <a:chOff x="-456509" y="2249656"/>
            <a:chExt cx="4076397" cy="1728830"/>
          </a:xfrm>
          <a:solidFill>
            <a:schemeClr val="tx1">
              <a:lumMod val="75000"/>
              <a:lumOff val="25000"/>
            </a:schemeClr>
          </a:solidFill>
        </p:grpSpPr>
        <p:sp>
          <p:nvSpPr>
            <p:cNvPr id="34" name="Sprechblase: oval 33">
              <a:extLst>
                <a:ext uri="{FF2B5EF4-FFF2-40B4-BE49-F238E27FC236}">
                  <a16:creationId xmlns:a16="http://schemas.microsoft.com/office/drawing/2014/main" id="{ACCE20F1-3102-05E4-F67A-90D10BA9D323}"/>
                </a:ext>
              </a:extLst>
            </p:cNvPr>
            <p:cNvSpPr/>
            <p:nvPr/>
          </p:nvSpPr>
          <p:spPr>
            <a:xfrm>
              <a:off x="-456509" y="2249656"/>
              <a:ext cx="4076397" cy="1728830"/>
            </a:xfrm>
            <a:prstGeom prst="wedgeEllipseCallout">
              <a:avLst>
                <a:gd name="adj1" fmla="val -52606"/>
                <a:gd name="adj2" fmla="val 427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i="1" dirty="0">
                <a:solidFill>
                  <a:schemeClr val="bg1"/>
                </a:solidFill>
              </a:endParaRPr>
            </a:p>
          </p:txBody>
        </p:sp>
        <p:sp>
          <p:nvSpPr>
            <p:cNvPr id="35" name="Textfeld 34">
              <a:extLst>
                <a:ext uri="{FF2B5EF4-FFF2-40B4-BE49-F238E27FC236}">
                  <a16:creationId xmlns:a16="http://schemas.microsoft.com/office/drawing/2014/main" id="{0A8C0EB2-8106-BF95-5679-BB50B4DF4A85}"/>
                </a:ext>
              </a:extLst>
            </p:cNvPr>
            <p:cNvSpPr txBox="1"/>
            <p:nvPr/>
          </p:nvSpPr>
          <p:spPr>
            <a:xfrm>
              <a:off x="-349047" y="2615720"/>
              <a:ext cx="3878297" cy="1200329"/>
            </a:xfrm>
            <a:prstGeom prst="rect">
              <a:avLst/>
            </a:prstGeom>
            <a:noFill/>
          </p:spPr>
          <p:txBody>
            <a:bodyPr wrap="square" rtlCol="0">
              <a:spAutoFit/>
            </a:bodyPr>
            <a:lstStyle/>
            <a:p>
              <a:pPr algn="ctr"/>
              <a:r>
                <a:rPr lang="de-DE" b="1" i="1" dirty="0">
                  <a:solidFill>
                    <a:schemeClr val="bg1"/>
                  </a:solidFill>
                </a:rPr>
                <a:t>Meine Arbeit in der Schicht </a:t>
              </a:r>
              <a:br>
                <a:rPr lang="de-DE" b="1" i="1" dirty="0">
                  <a:solidFill>
                    <a:schemeClr val="bg1"/>
                  </a:solidFill>
                </a:rPr>
              </a:br>
              <a:r>
                <a:rPr lang="de-DE" b="1" i="1" dirty="0">
                  <a:solidFill>
                    <a:schemeClr val="bg1"/>
                  </a:solidFill>
                </a:rPr>
                <a:t>schaffe ich nur, wenn ich </a:t>
              </a:r>
              <a:br>
                <a:rPr lang="de-DE" b="1" i="1" dirty="0">
                  <a:solidFill>
                    <a:schemeClr val="bg1"/>
                  </a:solidFill>
                </a:rPr>
              </a:br>
              <a:r>
                <a:rPr lang="de-DE" b="1" i="1" dirty="0">
                  <a:solidFill>
                    <a:schemeClr val="bg1"/>
                  </a:solidFill>
                </a:rPr>
                <a:t>zwei Paletten oder Ballen </a:t>
              </a:r>
              <a:br>
                <a:rPr lang="de-DE" b="1" i="1" dirty="0">
                  <a:solidFill>
                    <a:schemeClr val="bg1"/>
                  </a:solidFill>
                </a:rPr>
              </a:br>
              <a:r>
                <a:rPr lang="de-DE" b="1" i="1" dirty="0">
                  <a:solidFill>
                    <a:schemeClr val="bg1"/>
                  </a:solidFill>
                </a:rPr>
                <a:t>übereinander transportiere.</a:t>
              </a:r>
            </a:p>
          </p:txBody>
        </p:sp>
      </p:grpSp>
      <p:grpSp>
        <p:nvGrpSpPr>
          <p:cNvPr id="36" name="Gruppieren 35">
            <a:extLst>
              <a:ext uri="{FF2B5EF4-FFF2-40B4-BE49-F238E27FC236}">
                <a16:creationId xmlns:a16="http://schemas.microsoft.com/office/drawing/2014/main" id="{F455E2B7-9DC3-3C8D-88B8-9E64B69FCABF}"/>
              </a:ext>
            </a:extLst>
          </p:cNvPr>
          <p:cNvGrpSpPr/>
          <p:nvPr/>
        </p:nvGrpSpPr>
        <p:grpSpPr>
          <a:xfrm>
            <a:off x="103306" y="3506044"/>
            <a:ext cx="3138342" cy="1624196"/>
            <a:chOff x="4839808" y="2697380"/>
            <a:chExt cx="3206158" cy="1812923"/>
          </a:xfrm>
          <a:solidFill>
            <a:schemeClr val="bg1">
              <a:lumMod val="50000"/>
            </a:schemeClr>
          </a:solidFill>
        </p:grpSpPr>
        <p:sp>
          <p:nvSpPr>
            <p:cNvPr id="37" name="Sprechblase: oval 36">
              <a:extLst>
                <a:ext uri="{FF2B5EF4-FFF2-40B4-BE49-F238E27FC236}">
                  <a16:creationId xmlns:a16="http://schemas.microsoft.com/office/drawing/2014/main" id="{967F79E4-AD60-4E89-F1A3-F289E3BE170A}"/>
                </a:ext>
              </a:extLst>
            </p:cNvPr>
            <p:cNvSpPr/>
            <p:nvPr/>
          </p:nvSpPr>
          <p:spPr>
            <a:xfrm>
              <a:off x="4886561" y="2697380"/>
              <a:ext cx="3159405" cy="1812923"/>
            </a:xfrm>
            <a:prstGeom prst="wedgeEllipseCallout">
              <a:avLst>
                <a:gd name="adj1" fmla="val 74696"/>
                <a:gd name="adj2" fmla="val -16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i="1" dirty="0">
                <a:solidFill>
                  <a:schemeClr val="bg1"/>
                </a:solidFill>
              </a:endParaRPr>
            </a:p>
          </p:txBody>
        </p:sp>
        <p:sp>
          <p:nvSpPr>
            <p:cNvPr id="38" name="Textfeld 37">
              <a:extLst>
                <a:ext uri="{FF2B5EF4-FFF2-40B4-BE49-F238E27FC236}">
                  <a16:creationId xmlns:a16="http://schemas.microsoft.com/office/drawing/2014/main" id="{0C2843A8-0AA3-8640-29D3-D366E076F8C2}"/>
                </a:ext>
              </a:extLst>
            </p:cNvPr>
            <p:cNvSpPr txBox="1"/>
            <p:nvPr/>
          </p:nvSpPr>
          <p:spPr>
            <a:xfrm>
              <a:off x="4839808" y="3082875"/>
              <a:ext cx="3159405" cy="861873"/>
            </a:xfrm>
            <a:prstGeom prst="rect">
              <a:avLst/>
            </a:prstGeom>
            <a:noFill/>
          </p:spPr>
          <p:txBody>
            <a:bodyPr wrap="square" rtlCol="0">
              <a:spAutoFit/>
            </a:bodyPr>
            <a:lstStyle/>
            <a:p>
              <a:pPr algn="ctr"/>
              <a:r>
                <a:rPr lang="de-DE" b="1" i="1" dirty="0">
                  <a:solidFill>
                    <a:schemeClr val="bg1"/>
                  </a:solidFill>
                </a:rPr>
                <a:t>Und wenn ich mit zurück geneigtem Hubmast fahre, hält jede Last sicher.</a:t>
              </a:r>
            </a:p>
          </p:txBody>
        </p:sp>
      </p:grpSp>
      <p:sp>
        <p:nvSpPr>
          <p:cNvPr id="39" name="Sprechblase: rechteckig 38">
            <a:extLst>
              <a:ext uri="{FF2B5EF4-FFF2-40B4-BE49-F238E27FC236}">
                <a16:creationId xmlns:a16="http://schemas.microsoft.com/office/drawing/2014/main" id="{7F96A46E-B0A4-B268-2D18-B80A72AEC3C6}"/>
              </a:ext>
            </a:extLst>
          </p:cNvPr>
          <p:cNvSpPr/>
          <p:nvPr/>
        </p:nvSpPr>
        <p:spPr>
          <a:xfrm flipH="1">
            <a:off x="1576030" y="1996348"/>
            <a:ext cx="3485634" cy="1300823"/>
          </a:xfrm>
          <a:prstGeom prst="wedgeRectCallout">
            <a:avLst>
              <a:gd name="adj1" fmla="val -25704"/>
              <a:gd name="adj2" fmla="val 94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b="1" i="1" dirty="0">
                <a:solidFill>
                  <a:schemeClr val="bg1"/>
                </a:solidFill>
              </a:rPr>
              <a:t>Durch das Eigengewicht allein wird die obere Palette aber nicht sicher gehalten – mal abgesehen davon, dass du nichts siehst.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180358"/>
          </a:xfrm>
          <a:prstGeom prst="rect">
            <a:avLst/>
          </a:prstGeom>
          <a:noFill/>
        </p:spPr>
        <p:txBody>
          <a:bodyPr wrap="square" lIns="0" tIns="0" rIns="0" bIns="0" rtlCol="0">
            <a:spAutoFit/>
          </a:bodyPr>
          <a:lstStyle/>
          <a:p>
            <a:pPr marL="252000" lvl="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Beim Anfahren und Abbremsen wirken auf die Last zusätzlich </a:t>
            </a:r>
            <a:br>
              <a:rPr lang="de-DE" sz="2300" dirty="0">
                <a:solidFill>
                  <a:schemeClr val="tx1">
                    <a:lumMod val="65000"/>
                    <a:lumOff val="35000"/>
                  </a:schemeClr>
                </a:solidFill>
              </a:rPr>
            </a:br>
            <a:r>
              <a:rPr lang="de-DE" sz="2300" dirty="0">
                <a:solidFill>
                  <a:schemeClr val="tx1">
                    <a:lumMod val="65000"/>
                    <a:lumOff val="35000"/>
                  </a:schemeClr>
                </a:solidFill>
              </a:rPr>
              <a:t>Trägheitskräfte. Dadurch widersetzt sie sich möglicherweise </a:t>
            </a:r>
            <a:br>
              <a:rPr lang="de-DE" sz="2300" dirty="0">
                <a:solidFill>
                  <a:schemeClr val="tx1">
                    <a:lumMod val="65000"/>
                    <a:lumOff val="35000"/>
                  </a:schemeClr>
                </a:solidFill>
              </a:rPr>
            </a:br>
            <a:r>
              <a:rPr lang="de-DE" sz="2300" dirty="0">
                <a:solidFill>
                  <a:schemeClr val="tx1">
                    <a:lumMod val="65000"/>
                    <a:lumOff val="35000"/>
                  </a:schemeClr>
                </a:solidFill>
              </a:rPr>
              <a:t>der tatsächlichen Beschleunigung und wird gegebenenfalls</a:t>
            </a:r>
            <a:br>
              <a:rPr lang="de-DE" sz="2300" dirty="0">
                <a:solidFill>
                  <a:schemeClr val="tx1">
                    <a:lumMod val="65000"/>
                    <a:lumOff val="35000"/>
                  </a:schemeClr>
                </a:solidFill>
              </a:rPr>
            </a:br>
            <a:r>
              <a:rPr lang="de-DE" sz="2300" dirty="0">
                <a:solidFill>
                  <a:schemeClr val="tx1">
                    <a:lumMod val="65000"/>
                    <a:lumOff val="35000"/>
                  </a:schemeClr>
                </a:solidFill>
              </a:rPr>
              <a:t>ihren Weg auch ohne den Stapler fortsetzen.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Das Lastgewicht spielt keine Rolle. In der Kräftebilanz von </a:t>
            </a:r>
            <a:br>
              <a:rPr lang="de-DE" sz="2300" dirty="0">
                <a:solidFill>
                  <a:schemeClr val="tx1">
                    <a:lumMod val="65000"/>
                    <a:lumOff val="35000"/>
                  </a:schemeClr>
                </a:solidFill>
              </a:rPr>
            </a:br>
            <a:r>
              <a:rPr lang="de-DE" sz="2300" dirty="0">
                <a:solidFill>
                  <a:schemeClr val="tx1">
                    <a:lumMod val="65000"/>
                    <a:lumOff val="35000"/>
                  </a:schemeClr>
                </a:solidFill>
              </a:rPr>
              <a:t>Reibungs- und Trägheitskraft ist die Masse vernachlässigbar.</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Bodenunebenheiten können infolge des Stoßes die </a:t>
            </a:r>
            <a:br>
              <a:rPr lang="de-DE" sz="2300" dirty="0">
                <a:solidFill>
                  <a:schemeClr val="tx1">
                    <a:lumMod val="65000"/>
                    <a:lumOff val="35000"/>
                  </a:schemeClr>
                </a:solidFill>
              </a:rPr>
            </a:br>
            <a:r>
              <a:rPr lang="de-DE" sz="2300" dirty="0">
                <a:solidFill>
                  <a:schemeClr val="tx1">
                    <a:lumMod val="65000"/>
                    <a:lumOff val="35000"/>
                  </a:schemeClr>
                </a:solidFill>
              </a:rPr>
              <a:t>Reibungskräfte verringern oder sogar aufheben.</a:t>
            </a:r>
            <a:endParaRPr lang="de-DE" sz="2300" dirty="0">
              <a:solidFill>
                <a:schemeClr val="tx1">
                  <a:lumMod val="65000"/>
                  <a:lumOff val="35000"/>
                </a:schemeClr>
              </a:solidFill>
              <a:highlight>
                <a:srgbClr val="FFFF00"/>
              </a:highlight>
            </a:endParaRP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6909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57020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Last nur gesichert, abgesenkt und nur auf sicheren Verkehrswegen transportieren!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Fahren Sie nur mit angemessener Geschwindigkeit.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Bei fehlender Sicht nach vorne: rückwärts fahren!</a:t>
            </a:r>
          </a:p>
          <a:p>
            <a:pPr marL="252000" indent="-252000">
              <a:spcAft>
                <a:spcPts val="1800"/>
              </a:spcAft>
              <a:buClr>
                <a:srgbClr val="FF0000"/>
              </a:buClr>
              <a:buFont typeface="Arial" panose="020B0604020202020204" pitchFamily="34" charset="0"/>
              <a:buChar char="•"/>
            </a:pPr>
            <a:r>
              <a:rPr lang="de-DE" sz="2300" dirty="0">
                <a:solidFill>
                  <a:schemeClr val="tx1">
                    <a:lumMod val="65000"/>
                    <a:lumOff val="35000"/>
                  </a:schemeClr>
                </a:solidFill>
              </a:rPr>
              <a:t>Fahren Sie vorausschauend</a:t>
            </a:r>
            <a:br>
              <a:rPr lang="de-DE" sz="2300" dirty="0">
                <a:solidFill>
                  <a:schemeClr val="tx1">
                    <a:lumMod val="65000"/>
                    <a:lumOff val="35000"/>
                  </a:schemeClr>
                </a:solidFill>
              </a:rPr>
            </a:br>
            <a:r>
              <a:rPr lang="de-DE" sz="2300" dirty="0">
                <a:solidFill>
                  <a:schemeClr val="tx1">
                    <a:lumMod val="65000"/>
                    <a:lumOff val="35000"/>
                  </a:schemeClr>
                </a:solidFill>
              </a:rPr>
              <a:t>- reduzieren Sie in Durchfahrten oder vor Gebäude-</a:t>
            </a:r>
            <a:br>
              <a:rPr lang="de-DE" sz="2300" dirty="0">
                <a:solidFill>
                  <a:schemeClr val="tx1">
                    <a:lumMod val="65000"/>
                    <a:lumOff val="35000"/>
                  </a:schemeClr>
                </a:solidFill>
              </a:rPr>
            </a:br>
            <a:r>
              <a:rPr lang="de-DE" sz="2300" dirty="0">
                <a:solidFill>
                  <a:schemeClr val="tx1">
                    <a:lumMod val="65000"/>
                    <a:lumOff val="35000"/>
                  </a:schemeClr>
                </a:solidFill>
              </a:rPr>
              <a:t>  ecken rechtzeitig Ihre Geschwindigkeit,</a:t>
            </a:r>
            <a:br>
              <a:rPr lang="de-DE" sz="2300" dirty="0">
                <a:solidFill>
                  <a:schemeClr val="tx1">
                    <a:lumMod val="65000"/>
                    <a:lumOff val="35000"/>
                  </a:schemeClr>
                </a:solidFill>
              </a:rPr>
            </a:br>
            <a:r>
              <a:rPr lang="de-DE" sz="2300" dirty="0">
                <a:solidFill>
                  <a:schemeClr val="tx1">
                    <a:lumMod val="65000"/>
                    <a:lumOff val="35000"/>
                  </a:schemeClr>
                </a:solidFill>
              </a:rPr>
              <a:t>- nehmen Sie keine plötzlichen Richtungswechsel vor und </a:t>
            </a:r>
            <a:br>
              <a:rPr lang="de-DE" sz="2300" dirty="0">
                <a:solidFill>
                  <a:schemeClr val="tx1">
                    <a:lumMod val="65000"/>
                    <a:lumOff val="35000"/>
                  </a:schemeClr>
                </a:solidFill>
              </a:rPr>
            </a:br>
            <a:r>
              <a:rPr lang="de-DE" sz="2300" dirty="0">
                <a:solidFill>
                  <a:schemeClr val="tx1">
                    <a:lumMod val="65000"/>
                    <a:lumOff val="35000"/>
                  </a:schemeClr>
                </a:solidFill>
              </a:rPr>
              <a:t>- fahren Sie langsam durch Kurven.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614018" cy="2602893"/>
          </a:xfrm>
          <a:prstGeom prst="rect">
            <a:avLst/>
          </a:prstGeom>
          <a:noFill/>
        </p:spPr>
        <p:txBody>
          <a:bodyPr wrap="square" lIns="0" tIns="0" rIns="0" bIns="0" rtlCol="0">
            <a:spAutoFit/>
          </a:bodyPr>
          <a:lstStyle/>
          <a:p>
            <a:pPr marL="252000" lvl="0" indent="-252000" fontAlgn="base">
              <a:spcBef>
                <a:spcPct val="0"/>
              </a:spcBef>
              <a:spcAft>
                <a:spcPts val="1000"/>
              </a:spcAft>
              <a:buClr>
                <a:srgbClr val="FF0000"/>
              </a:buClr>
              <a:buFont typeface="Arial" panose="020B0604020202020204" pitchFamily="34" charset="0"/>
              <a:buChar char="•"/>
              <a:tabLst>
                <a:tab pos="1149350" algn="l"/>
              </a:tabLst>
            </a:pPr>
            <a:r>
              <a:rPr lang="de-DE" altLang="de-DE" sz="2300" dirty="0">
                <a:solidFill>
                  <a:schemeClr val="tx1">
                    <a:lumMod val="65000"/>
                    <a:lumOff val="35000"/>
                  </a:schemeClr>
                </a:solidFill>
              </a:rPr>
              <a:t>DGUV Vorschrift 68: Flurförderzeuge</a:t>
            </a:r>
          </a:p>
          <a:p>
            <a:pPr marL="252000" indent="-252000">
              <a:spcAft>
                <a:spcPts val="1000"/>
              </a:spcAft>
              <a:buClr>
                <a:srgbClr val="FF0000"/>
              </a:buClr>
              <a:buFont typeface="Arial" panose="020B0604020202020204" pitchFamily="34" charset="0"/>
              <a:buChar char="•"/>
            </a:pPr>
            <a:r>
              <a:rPr lang="de-DE" altLang="de-DE" sz="2300" dirty="0">
                <a:solidFill>
                  <a:schemeClr val="tx1">
                    <a:lumMod val="65000"/>
                    <a:lumOff val="35000"/>
                  </a:schemeClr>
                </a:solidFill>
              </a:rPr>
              <a:t>DGUV Information 208-004: Gabelstapler</a:t>
            </a:r>
          </a:p>
          <a:p>
            <a:pPr marL="252000" lvl="0" indent="-252000" fontAlgn="base">
              <a:spcBef>
                <a:spcPct val="0"/>
              </a:spcBef>
              <a:spcAft>
                <a:spcPts val="1000"/>
              </a:spcAft>
              <a:buClr>
                <a:srgbClr val="FF0000"/>
              </a:buClr>
              <a:buFont typeface="Arial" panose="020B0604020202020204" pitchFamily="34" charset="0"/>
              <a:buChar char="•"/>
              <a:tabLst>
                <a:tab pos="1149350" algn="l"/>
              </a:tabLst>
            </a:pPr>
            <a:r>
              <a:rPr lang="de-DE" altLang="de-DE" sz="2300" dirty="0">
                <a:solidFill>
                  <a:schemeClr val="tx1">
                    <a:lumMod val="65000"/>
                    <a:lumOff val="35000"/>
                  </a:schemeClr>
                </a:solidFill>
              </a:rPr>
              <a:t>BG RCI-Praxishilfeordner: Aus Arbeitsunfällen lernen, Unfallbeispiel Nr. 7</a:t>
            </a:r>
          </a:p>
          <a:p>
            <a:pPr marL="252000" lvl="0" indent="-252000" fontAlgn="base">
              <a:spcBef>
                <a:spcPct val="0"/>
              </a:spcBef>
              <a:spcAft>
                <a:spcPts val="1000"/>
              </a:spcAft>
              <a:buClr>
                <a:srgbClr val="FF0000"/>
              </a:buClr>
              <a:buFont typeface="Arial" panose="020B0604020202020204" pitchFamily="34" charset="0"/>
              <a:buChar char="•"/>
              <a:tabLst>
                <a:tab pos="1149350" algn="l"/>
              </a:tabLst>
            </a:pPr>
            <a:r>
              <a:rPr lang="de-DE" altLang="de-DE" sz="2300" dirty="0">
                <a:solidFill>
                  <a:schemeClr val="tx1">
                    <a:lumMod val="65000"/>
                    <a:lumOff val="35000"/>
                  </a:schemeClr>
                </a:solidFill>
              </a:rPr>
              <a:t>Praxishandbuch Arbeitssicherheit und Gesundheitsschutz </a:t>
            </a:r>
            <a:br>
              <a:rPr lang="de-DE" altLang="de-DE" sz="2300" dirty="0">
                <a:solidFill>
                  <a:schemeClr val="tx1">
                    <a:lumMod val="65000"/>
                    <a:lumOff val="35000"/>
                  </a:schemeClr>
                </a:solidFill>
              </a:rPr>
            </a:br>
            <a:r>
              <a:rPr lang="de-DE" altLang="de-DE" sz="2300" dirty="0">
                <a:solidFill>
                  <a:schemeClr val="tx1">
                    <a:lumMod val="65000"/>
                    <a:lumOff val="35000"/>
                  </a:schemeClr>
                </a:solidFill>
              </a:rPr>
              <a:t>in der Baustoffindustrie, Kapitel A 2.2 „Gabelstapler“</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8" name="Grafik 7">
            <a:extLst>
              <a:ext uri="{FF2B5EF4-FFF2-40B4-BE49-F238E27FC236}">
                <a16:creationId xmlns:a16="http://schemas.microsoft.com/office/drawing/2014/main" id="{2770E310-A7BB-F3C8-3DD1-51AE2E3CB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781" y="4520501"/>
            <a:ext cx="4550499" cy="1526652"/>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10).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821</Words>
  <PresentationFormat>Breitbild</PresentationFormat>
  <Paragraphs>85</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2022-09-13T11:45:23Z</dcterms:modified>
</cp:coreProperties>
</file>