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62" r:id="rId2"/>
    <p:sldId id="257" r:id="rId3"/>
    <p:sldId id="258" r:id="rId4"/>
    <p:sldId id="259" r:id="rId5"/>
    <p:sldId id="263" r:id="rId6"/>
    <p:sldId id="268" r:id="rId7"/>
    <p:sldId id="271" r:id="rId8"/>
    <p:sldId id="272" r:id="rId9"/>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2" clrIdx="0">
    <p:extLst>
      <p:ext uri="{19B8F6BF-5375-455C-9EA6-DF929625EA0E}">
        <p15:presenceInfo xmlns:p15="http://schemas.microsoft.com/office/powerpoint/2012/main" userId="S::Imke.Birkenstock@bgrci.de::919eed87-5d9d-4082-beec-0addc325ea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85497" autoAdjust="0"/>
  </p:normalViewPr>
  <p:slideViewPr>
    <p:cSldViewPr snapToGrid="0">
      <p:cViewPr varScale="1">
        <p:scale>
          <a:sx n="98" d="100"/>
          <a:sy n="98" d="100"/>
        </p:scale>
        <p:origin x="834" y="84"/>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13.09.2022</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13.09.2022</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 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pPr>
              <a:spcAft>
                <a:spcPts val="1000"/>
              </a:spcAft>
            </a:pPr>
            <a:endParaRPr lang="de-DE" sz="1200" dirty="0"/>
          </a:p>
          <a:p>
            <a:pPr>
              <a:spcAft>
                <a:spcPts val="1000"/>
              </a:spcAft>
            </a:pPr>
            <a:endParaRPr lang="de-DE" sz="1200" dirty="0"/>
          </a:p>
          <a:p>
            <a:endParaRPr lang="de-DE" dirty="0"/>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115998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4</a:t>
            </a:fld>
            <a:endParaRPr lang="de-DE"/>
          </a:p>
        </p:txBody>
      </p:sp>
    </p:spTree>
    <p:extLst>
      <p:ext uri="{BB962C8B-B14F-4D97-AF65-F5344CB8AC3E}">
        <p14:creationId xmlns:p14="http://schemas.microsoft.com/office/powerpoint/2010/main" val="159190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5</a:t>
            </a:fld>
            <a:endParaRPr lang="de-DE"/>
          </a:p>
        </p:txBody>
      </p:sp>
    </p:spTree>
    <p:extLst>
      <p:ext uri="{BB962C8B-B14F-4D97-AF65-F5344CB8AC3E}">
        <p14:creationId xmlns:p14="http://schemas.microsoft.com/office/powerpoint/2010/main" val="3419649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1925650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69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01.08.2022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91B5BDDB-4B73-8DD4-DA51-8B99FB09AC1A}"/>
              </a:ext>
            </a:extLst>
          </p:cNvPr>
          <p:cNvSpPr txBox="1"/>
          <p:nvPr userDrawn="1"/>
        </p:nvSpPr>
        <p:spPr>
          <a:xfrm>
            <a:off x="956050" y="95543"/>
            <a:ext cx="9216649"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„Für Hubarbeitsbühnen braucht man einen Führerschein“</a:t>
            </a:r>
          </a:p>
        </p:txBody>
      </p:sp>
    </p:spTree>
    <p:extLst>
      <p:ext uri="{BB962C8B-B14F-4D97-AF65-F5344CB8AC3E}">
        <p14:creationId xmlns:p14="http://schemas.microsoft.com/office/powerpoint/2010/main" val="1438756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918106249"/>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6861D38-7CBB-8737-7480-40FCA62EF4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66892"/>
            <a:ext cx="12192000" cy="4747085"/>
          </a:xfrm>
          <a:prstGeom prst="rect">
            <a:avLst/>
          </a:prstGeom>
        </p:spPr>
      </p:pic>
      <p:sp>
        <p:nvSpPr>
          <p:cNvPr id="14" name="Textfeld 13">
            <a:extLst>
              <a:ext uri="{FF2B5EF4-FFF2-40B4-BE49-F238E27FC236}">
                <a16:creationId xmlns:a16="http://schemas.microsoft.com/office/drawing/2014/main" id="{A07C1C88-C8E9-4FEE-B874-61A02EB829CA}"/>
              </a:ext>
            </a:extLst>
          </p:cNvPr>
          <p:cNvSpPr txBox="1"/>
          <p:nvPr/>
        </p:nvSpPr>
        <p:spPr>
          <a:xfrm>
            <a:off x="982663" y="122959"/>
            <a:ext cx="3059948"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11</a:t>
            </a:r>
          </a:p>
        </p:txBody>
      </p:sp>
      <p:grpSp>
        <p:nvGrpSpPr>
          <p:cNvPr id="26" name="Gruppieren 25">
            <a:extLst>
              <a:ext uri="{FF2B5EF4-FFF2-40B4-BE49-F238E27FC236}">
                <a16:creationId xmlns:a16="http://schemas.microsoft.com/office/drawing/2014/main" id="{C5D75B70-CD50-DBA0-8110-1CAF68355EB1}"/>
              </a:ext>
            </a:extLst>
          </p:cNvPr>
          <p:cNvGrpSpPr/>
          <p:nvPr/>
        </p:nvGrpSpPr>
        <p:grpSpPr>
          <a:xfrm>
            <a:off x="4129496" y="4851500"/>
            <a:ext cx="5401009" cy="862190"/>
            <a:chOff x="3954398" y="5125664"/>
            <a:chExt cx="5401009" cy="862190"/>
          </a:xfrm>
        </p:grpSpPr>
        <p:sp>
          <p:nvSpPr>
            <p:cNvPr id="6" name="Rechteck 5">
              <a:extLst>
                <a:ext uri="{FF2B5EF4-FFF2-40B4-BE49-F238E27FC236}">
                  <a16:creationId xmlns:a16="http://schemas.microsoft.com/office/drawing/2014/main" id="{EADAB986-A455-5AFB-BEB8-D2D133AB7B37}"/>
                </a:ext>
              </a:extLst>
            </p:cNvPr>
            <p:cNvSpPr/>
            <p:nvPr/>
          </p:nvSpPr>
          <p:spPr>
            <a:xfrm>
              <a:off x="3954398" y="5125664"/>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7" name="Datumsplatzhalter 2">
              <a:extLst>
                <a:ext uri="{FF2B5EF4-FFF2-40B4-BE49-F238E27FC236}">
                  <a16:creationId xmlns:a16="http://schemas.microsoft.com/office/drawing/2014/main" id="{FC3D453C-3B9C-E658-46CC-2A69BD503CC4}"/>
                </a:ext>
              </a:extLst>
            </p:cNvPr>
            <p:cNvSpPr txBox="1">
              <a:spLocks/>
            </p:cNvSpPr>
            <p:nvPr/>
          </p:nvSpPr>
          <p:spPr>
            <a:xfrm>
              <a:off x="4893619" y="5125664"/>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t>01.08.2022</a:t>
              </a:r>
              <a:endParaRPr lang="de-DE" sz="1800" b="1" dirty="0"/>
            </a:p>
          </p:txBody>
        </p:sp>
        <p:sp>
          <p:nvSpPr>
            <p:cNvPr id="21" name="Fußzeilenplatzhalter 3">
              <a:extLst>
                <a:ext uri="{FF2B5EF4-FFF2-40B4-BE49-F238E27FC236}">
                  <a16:creationId xmlns:a16="http://schemas.microsoft.com/office/drawing/2014/main" id="{9C4D18A8-3683-79C5-E1E9-15A449ABD7F4}"/>
                </a:ext>
              </a:extLst>
            </p:cNvPr>
            <p:cNvSpPr txBox="1">
              <a:spLocks/>
            </p:cNvSpPr>
            <p:nvPr/>
          </p:nvSpPr>
          <p:spPr>
            <a:xfrm>
              <a:off x="6068655" y="5618522"/>
              <a:ext cx="3286752"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800" b="1"/>
                <a:t>Manfred Mustermann</a:t>
              </a:r>
              <a:endParaRPr lang="de-DE" sz="1800" b="1" dirty="0"/>
            </a:p>
          </p:txBody>
        </p:sp>
        <p:sp>
          <p:nvSpPr>
            <p:cNvPr id="23" name="Rechteck 22">
              <a:extLst>
                <a:ext uri="{FF2B5EF4-FFF2-40B4-BE49-F238E27FC236}">
                  <a16:creationId xmlns:a16="http://schemas.microsoft.com/office/drawing/2014/main" id="{8417617B-3FE9-4A62-ACD2-5CBD38D6B101}"/>
                </a:ext>
              </a:extLst>
            </p:cNvPr>
            <p:cNvSpPr/>
            <p:nvPr/>
          </p:nvSpPr>
          <p:spPr>
            <a:xfrm>
              <a:off x="3954398" y="5618522"/>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grpSp>
      <p:pic>
        <p:nvPicPr>
          <p:cNvPr id="7" name="Grafik 6">
            <a:extLst>
              <a:ext uri="{FF2B5EF4-FFF2-40B4-BE49-F238E27FC236}">
                <a16:creationId xmlns:a16="http://schemas.microsoft.com/office/drawing/2014/main" id="{7C02DE03-8EA5-3894-0E34-B51CE16DB3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7198" y="1844619"/>
            <a:ext cx="6695664" cy="2606595"/>
          </a:xfrm>
          <a:prstGeom prst="rect">
            <a:avLst/>
          </a:prstGeom>
        </p:spPr>
      </p:pic>
      <p:pic>
        <p:nvPicPr>
          <p:cNvPr id="10" name="Grafik 9">
            <a:extLst>
              <a:ext uri="{FF2B5EF4-FFF2-40B4-BE49-F238E27FC236}">
                <a16:creationId xmlns:a16="http://schemas.microsoft.com/office/drawing/2014/main" id="{B2F3A8E6-6359-A07A-5DD2-366A34427E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296254">
            <a:off x="7961343" y="3871962"/>
            <a:ext cx="3712872" cy="1959076"/>
          </a:xfrm>
          <a:prstGeom prst="rect">
            <a:avLst/>
          </a:prstGeom>
        </p:spPr>
      </p:pic>
      <p:sp>
        <p:nvSpPr>
          <p:cNvPr id="4" name="Foliennummernplatzhalter 5">
            <a:extLst>
              <a:ext uri="{FF2B5EF4-FFF2-40B4-BE49-F238E27FC236}">
                <a16:creationId xmlns:a16="http://schemas.microsoft.com/office/drawing/2014/main" id="{27FDD980-F228-4001-506A-ABDE3460B507}"/>
              </a:ext>
            </a:extLst>
          </p:cNvPr>
          <p:cNvSpPr txBox="1">
            <a:spLocks/>
          </p:cNvSpPr>
          <p:nvPr/>
        </p:nvSpPr>
        <p:spPr>
          <a:xfrm>
            <a:off x="9124293" y="6492875"/>
            <a:ext cx="27432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800" dirty="0">
                <a:solidFill>
                  <a:schemeClr val="tx1">
                    <a:lumMod val="65000"/>
                    <a:lumOff val="35000"/>
                  </a:schemeClr>
                </a:solidFill>
              </a:rPr>
              <a:t>1</a:t>
            </a:r>
          </a:p>
        </p:txBody>
      </p:sp>
    </p:spTree>
    <p:extLst>
      <p:ext uri="{BB962C8B-B14F-4D97-AF65-F5344CB8AC3E}">
        <p14:creationId xmlns:p14="http://schemas.microsoft.com/office/powerpoint/2010/main" val="4278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A54C7ACB-B787-4B8E-99AE-1A10F62E6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19"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sp>
        <p:nvSpPr>
          <p:cNvPr id="2" name="Sprechblase: rechteckig 1">
            <a:extLst>
              <a:ext uri="{FF2B5EF4-FFF2-40B4-BE49-F238E27FC236}">
                <a16:creationId xmlns:a16="http://schemas.microsoft.com/office/drawing/2014/main" id="{3C6D79F2-D212-F9F2-9DA2-1457459E29A8}"/>
              </a:ext>
            </a:extLst>
          </p:cNvPr>
          <p:cNvSpPr/>
          <p:nvPr/>
        </p:nvSpPr>
        <p:spPr>
          <a:xfrm>
            <a:off x="1283458" y="1552773"/>
            <a:ext cx="3098618" cy="1119443"/>
          </a:xfrm>
          <a:prstGeom prst="wedgeRectCallout">
            <a:avLst>
              <a:gd name="adj1" fmla="val -72284"/>
              <a:gd name="adj2" fmla="val -2225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de-DE" i="1" dirty="0">
                <a:solidFill>
                  <a:schemeClr val="bg1"/>
                </a:solidFill>
              </a:rPr>
              <a:t>Klar, in Deutschland braucht </a:t>
            </a:r>
            <a:br>
              <a:rPr lang="de-DE" i="1" dirty="0">
                <a:solidFill>
                  <a:schemeClr val="bg1"/>
                </a:solidFill>
              </a:rPr>
            </a:br>
            <a:r>
              <a:rPr lang="de-DE" i="1" dirty="0">
                <a:solidFill>
                  <a:schemeClr val="bg1"/>
                </a:solidFill>
              </a:rPr>
              <a:t>es für alles, wirklich alles, </a:t>
            </a:r>
            <a:br>
              <a:rPr lang="de-DE" i="1" dirty="0">
                <a:solidFill>
                  <a:schemeClr val="bg1"/>
                </a:solidFill>
              </a:rPr>
            </a:br>
            <a:r>
              <a:rPr lang="de-DE" i="1" dirty="0">
                <a:solidFill>
                  <a:schemeClr val="bg1"/>
                </a:solidFill>
              </a:rPr>
              <a:t>eine Erlaubnis.</a:t>
            </a:r>
          </a:p>
        </p:txBody>
      </p:sp>
      <p:sp>
        <p:nvSpPr>
          <p:cNvPr id="3" name="Sprechblase: rechteckig 2">
            <a:extLst>
              <a:ext uri="{FF2B5EF4-FFF2-40B4-BE49-F238E27FC236}">
                <a16:creationId xmlns:a16="http://schemas.microsoft.com/office/drawing/2014/main" id="{5EF17D1D-C818-E534-644D-9E61B882CD0B}"/>
              </a:ext>
            </a:extLst>
          </p:cNvPr>
          <p:cNvSpPr/>
          <p:nvPr/>
        </p:nvSpPr>
        <p:spPr>
          <a:xfrm>
            <a:off x="357178" y="2812337"/>
            <a:ext cx="2327471" cy="1233326"/>
          </a:xfrm>
          <a:prstGeom prst="wedgeRectCallout">
            <a:avLst>
              <a:gd name="adj1" fmla="val -38438"/>
              <a:gd name="adj2" fmla="val 9405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Ein Glück! Da würde </a:t>
            </a:r>
            <a:br>
              <a:rPr lang="de-DE" i="1" dirty="0">
                <a:solidFill>
                  <a:schemeClr val="bg1"/>
                </a:solidFill>
              </a:rPr>
            </a:br>
            <a:r>
              <a:rPr lang="de-DE" i="1" dirty="0">
                <a:solidFill>
                  <a:schemeClr val="bg1"/>
                </a:solidFill>
              </a:rPr>
              <a:t>ich bestimmt </a:t>
            </a:r>
            <a:br>
              <a:rPr lang="de-DE" i="1" dirty="0">
                <a:solidFill>
                  <a:schemeClr val="bg1"/>
                </a:solidFill>
              </a:rPr>
            </a:br>
            <a:r>
              <a:rPr lang="de-DE" i="1" dirty="0">
                <a:solidFill>
                  <a:schemeClr val="bg1"/>
                </a:solidFill>
              </a:rPr>
              <a:t>durchfallen ;-))…</a:t>
            </a:r>
          </a:p>
        </p:txBody>
      </p:sp>
      <p:sp>
        <p:nvSpPr>
          <p:cNvPr id="8" name="Sprechblase: oval 7">
            <a:extLst>
              <a:ext uri="{FF2B5EF4-FFF2-40B4-BE49-F238E27FC236}">
                <a16:creationId xmlns:a16="http://schemas.microsoft.com/office/drawing/2014/main" id="{4EDEA0E5-26B2-C557-0667-6B295A19F2D2}"/>
              </a:ext>
            </a:extLst>
          </p:cNvPr>
          <p:cNvSpPr/>
          <p:nvPr/>
        </p:nvSpPr>
        <p:spPr>
          <a:xfrm>
            <a:off x="3154362" y="3130844"/>
            <a:ext cx="3908257" cy="1413174"/>
          </a:xfrm>
          <a:prstGeom prst="wedgeEllipseCallout">
            <a:avLst>
              <a:gd name="adj1" fmla="val 7386"/>
              <a:gd name="adj2" fmla="val 8003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r>
              <a:rPr lang="de-DE" i="1" dirty="0">
                <a:solidFill>
                  <a:schemeClr val="bg1"/>
                </a:solidFill>
              </a:rPr>
              <a:t>Der ist übrigens freiwillig, für Kinder gedacht und keine richtige Fahrerlaubnis.</a:t>
            </a:r>
          </a:p>
        </p:txBody>
      </p:sp>
      <p:sp>
        <p:nvSpPr>
          <p:cNvPr id="10" name="Sprechblase: oval 9">
            <a:extLst>
              <a:ext uri="{FF2B5EF4-FFF2-40B4-BE49-F238E27FC236}">
                <a16:creationId xmlns:a16="http://schemas.microsoft.com/office/drawing/2014/main" id="{813CD5EC-F2D8-636A-6871-7C7EC3F464DB}"/>
              </a:ext>
            </a:extLst>
          </p:cNvPr>
          <p:cNvSpPr/>
          <p:nvPr/>
        </p:nvSpPr>
        <p:spPr>
          <a:xfrm>
            <a:off x="523978" y="4903042"/>
            <a:ext cx="4114799" cy="1413174"/>
          </a:xfrm>
          <a:prstGeom prst="wedgeEllipseCallout">
            <a:avLst>
              <a:gd name="adj1" fmla="val 14985"/>
              <a:gd name="adj2" fmla="val -8274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Jetzt aber mal Spaß beiseite: Für Hubarbeitsbühnen </a:t>
            </a:r>
            <a:br>
              <a:rPr lang="de-DE" i="1" dirty="0">
                <a:solidFill>
                  <a:schemeClr val="bg1"/>
                </a:solidFill>
              </a:rPr>
            </a:br>
            <a:r>
              <a:rPr lang="de-DE" i="1" dirty="0">
                <a:solidFill>
                  <a:schemeClr val="bg1"/>
                </a:solidFill>
              </a:rPr>
              <a:t>gibt es keinen Führerschein!</a:t>
            </a:r>
          </a:p>
        </p:txBody>
      </p:sp>
      <p:sp>
        <p:nvSpPr>
          <p:cNvPr id="11" name="Sprechblase: rechteckig 10">
            <a:extLst>
              <a:ext uri="{FF2B5EF4-FFF2-40B4-BE49-F238E27FC236}">
                <a16:creationId xmlns:a16="http://schemas.microsoft.com/office/drawing/2014/main" id="{AC16FF8E-06C5-67C4-0021-EE139B02F1E5}"/>
              </a:ext>
            </a:extLst>
          </p:cNvPr>
          <p:cNvSpPr/>
          <p:nvPr/>
        </p:nvSpPr>
        <p:spPr>
          <a:xfrm flipH="1">
            <a:off x="5753100" y="4985839"/>
            <a:ext cx="3658871" cy="1021261"/>
          </a:xfrm>
          <a:prstGeom prst="wedgeRectCallout">
            <a:avLst>
              <a:gd name="adj1" fmla="val 3595"/>
              <a:gd name="adj2" fmla="val -10268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Ach so, also der bekannte </a:t>
            </a:r>
            <a:br>
              <a:rPr lang="de-DE" i="1" dirty="0">
                <a:solidFill>
                  <a:schemeClr val="bg1"/>
                </a:solidFill>
              </a:rPr>
            </a:br>
            <a:r>
              <a:rPr lang="de-DE" i="1" dirty="0">
                <a:solidFill>
                  <a:schemeClr val="bg1"/>
                </a:solidFill>
              </a:rPr>
              <a:t>„Dreisatz des </a:t>
            </a:r>
            <a:r>
              <a:rPr lang="de-DE" i="1" dirty="0" err="1">
                <a:solidFill>
                  <a:schemeClr val="bg1"/>
                </a:solidFill>
              </a:rPr>
              <a:t>Arbeitschutzes</a:t>
            </a:r>
            <a:r>
              <a:rPr lang="de-DE" i="1" dirty="0">
                <a:solidFill>
                  <a:schemeClr val="bg1"/>
                </a:solidFill>
              </a:rPr>
              <a:t>“, </a:t>
            </a:r>
            <a:br>
              <a:rPr lang="de-DE" i="1" dirty="0">
                <a:solidFill>
                  <a:schemeClr val="bg1"/>
                </a:solidFill>
              </a:rPr>
            </a:br>
            <a:r>
              <a:rPr lang="de-DE" i="1" dirty="0">
                <a:solidFill>
                  <a:schemeClr val="bg1"/>
                </a:solidFill>
              </a:rPr>
              <a:t>der auch sonst üblich ist</a:t>
            </a:r>
            <a:r>
              <a:rPr lang="de-DE" i="1" dirty="0">
                <a:solidFill>
                  <a:schemeClr val="bg1"/>
                </a:solidFill>
                <a:sym typeface="Wingdings" panose="05000000000000000000" pitchFamily="2" charset="2"/>
              </a:rPr>
              <a:t>.</a:t>
            </a:r>
            <a:endParaRPr lang="de-DE" i="1" dirty="0">
              <a:solidFill>
                <a:schemeClr val="bg1"/>
              </a:solidFill>
            </a:endParaRPr>
          </a:p>
        </p:txBody>
      </p:sp>
      <p:sp>
        <p:nvSpPr>
          <p:cNvPr id="13" name="Sprechblase: oval 12">
            <a:extLst>
              <a:ext uri="{FF2B5EF4-FFF2-40B4-BE49-F238E27FC236}">
                <a16:creationId xmlns:a16="http://schemas.microsoft.com/office/drawing/2014/main" id="{AE26AED2-3853-0411-D1A6-1868140DD0D8}"/>
              </a:ext>
            </a:extLst>
          </p:cNvPr>
          <p:cNvSpPr/>
          <p:nvPr/>
        </p:nvSpPr>
        <p:spPr>
          <a:xfrm flipH="1">
            <a:off x="8210939" y="850900"/>
            <a:ext cx="3481628" cy="1838123"/>
          </a:xfrm>
          <a:prstGeom prst="wedgeEllipseCallout">
            <a:avLst>
              <a:gd name="adj1" fmla="val 47231"/>
              <a:gd name="adj2" fmla="val 4987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de-DE" i="1" dirty="0">
                <a:solidFill>
                  <a:schemeClr val="bg1"/>
                </a:solidFill>
              </a:rPr>
              <a:t>Aber gibt es nicht jede Menge Anbieter von Führerscheinkursen für Hubarbeitsbühnen? </a:t>
            </a:r>
          </a:p>
        </p:txBody>
      </p:sp>
      <p:sp>
        <p:nvSpPr>
          <p:cNvPr id="18" name="Sprechblase: rechteckig 17">
            <a:extLst>
              <a:ext uri="{FF2B5EF4-FFF2-40B4-BE49-F238E27FC236}">
                <a16:creationId xmlns:a16="http://schemas.microsoft.com/office/drawing/2014/main" id="{31D2C2AF-E924-5514-8F71-391BE7FB34D0}"/>
              </a:ext>
            </a:extLst>
          </p:cNvPr>
          <p:cNvSpPr/>
          <p:nvPr/>
        </p:nvSpPr>
        <p:spPr>
          <a:xfrm flipH="1">
            <a:off x="8647661" y="3053883"/>
            <a:ext cx="3001150" cy="1772995"/>
          </a:xfrm>
          <a:prstGeom prst="wedgeRectCallout">
            <a:avLst>
              <a:gd name="adj1" fmla="val -32950"/>
              <a:gd name="adj2" fmla="val 9487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de-DE" i="1" dirty="0">
                <a:solidFill>
                  <a:schemeClr val="bg1"/>
                </a:solidFill>
              </a:rPr>
              <a:t>Richtig! Aber vorgeschrieben sind nur die Erstellung einer Gefährdungsbeurteilung, die  Unterweisung und eine Lernerfolgskontrolle.</a:t>
            </a:r>
          </a:p>
        </p:txBody>
      </p:sp>
      <p:sp>
        <p:nvSpPr>
          <p:cNvPr id="22" name="Sprechblase: oval 21">
            <a:extLst>
              <a:ext uri="{FF2B5EF4-FFF2-40B4-BE49-F238E27FC236}">
                <a16:creationId xmlns:a16="http://schemas.microsoft.com/office/drawing/2014/main" id="{AC191D57-A298-7503-B170-FB90659AC794}"/>
              </a:ext>
            </a:extLst>
          </p:cNvPr>
          <p:cNvSpPr/>
          <p:nvPr/>
        </p:nvSpPr>
        <p:spPr>
          <a:xfrm>
            <a:off x="4788948" y="1529469"/>
            <a:ext cx="3261975" cy="1413174"/>
          </a:xfrm>
          <a:prstGeom prst="wedgeEllipseCallout">
            <a:avLst>
              <a:gd name="adj1" fmla="val 31983"/>
              <a:gd name="adj2" fmla="val 9370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Selbst den Fahrradführerschein gibt es.</a:t>
            </a: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10" grpId="0" animBg="1"/>
      <p:bldP spid="11" grpId="0" animBg="1"/>
      <p:bldP spid="13" grpId="0" animBg="1"/>
      <p:bldP spid="18"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BCCA32C6-2817-4469-818A-D9F1D2A8AC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Tree>
    <p:extLst>
      <p:ext uri="{BB962C8B-B14F-4D97-AF65-F5344CB8AC3E}">
        <p14:creationId xmlns:p14="http://schemas.microsoft.com/office/powerpoint/2010/main" val="364654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9649385" cy="3441968"/>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Einen Führerschein für Hebebühnen/Hubarbeitsbühnen gibt es nicht! </a:t>
            </a:r>
            <a:br>
              <a:rPr lang="de-DE" sz="2300" dirty="0">
                <a:solidFill>
                  <a:schemeClr val="tx1">
                    <a:lumMod val="65000"/>
                    <a:lumOff val="35000"/>
                  </a:schemeClr>
                </a:solidFill>
              </a:rPr>
            </a:br>
            <a:r>
              <a:rPr lang="de-DE" sz="2300" dirty="0">
                <a:solidFill>
                  <a:schemeClr val="tx1">
                    <a:lumMod val="65000"/>
                    <a:lumOff val="35000"/>
                  </a:schemeClr>
                </a:solidFill>
              </a:rPr>
              <a:t>Es gibt keinerlei rechtliche Forderung im Sinne eines Gesetzes, </a:t>
            </a:r>
            <a:br>
              <a:rPr lang="de-DE" sz="2300" dirty="0">
                <a:solidFill>
                  <a:schemeClr val="tx1">
                    <a:lumMod val="65000"/>
                    <a:lumOff val="35000"/>
                  </a:schemeClr>
                </a:solidFill>
              </a:rPr>
            </a:br>
            <a:r>
              <a:rPr lang="de-DE" sz="2300" dirty="0">
                <a:solidFill>
                  <a:schemeClr val="tx1">
                    <a:lumMod val="65000"/>
                    <a:lumOff val="35000"/>
                  </a:schemeClr>
                </a:solidFill>
              </a:rPr>
              <a:t>einer Verordnung oder einer Unfallverhütungsvorschrift. </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Personen, die eine Hubarbeitsbühne bedienen, müssen jedoch </a:t>
            </a:r>
            <a:br>
              <a:rPr lang="de-DE" sz="2300" dirty="0">
                <a:solidFill>
                  <a:schemeClr val="tx1">
                    <a:lumMod val="65000"/>
                    <a:lumOff val="35000"/>
                  </a:schemeClr>
                </a:solidFill>
              </a:rPr>
            </a:br>
            <a:r>
              <a:rPr lang="de-DE" sz="2300" dirty="0">
                <a:solidFill>
                  <a:schemeClr val="tx1">
                    <a:lumMod val="65000"/>
                    <a:lumOff val="35000"/>
                  </a:schemeClr>
                </a:solidFill>
              </a:rPr>
              <a:t>bestimmte Voraussetzungen erfüllen (Mindestalter von 18 Jahren, </a:t>
            </a:r>
            <a:br>
              <a:rPr lang="de-DE" sz="2300" dirty="0">
                <a:solidFill>
                  <a:schemeClr val="tx1">
                    <a:lumMod val="65000"/>
                    <a:lumOff val="35000"/>
                  </a:schemeClr>
                </a:solidFill>
              </a:rPr>
            </a:br>
            <a:r>
              <a:rPr lang="de-DE" sz="2300" dirty="0">
                <a:solidFill>
                  <a:schemeClr val="tx1">
                    <a:lumMod val="65000"/>
                    <a:lumOff val="35000"/>
                  </a:schemeClr>
                </a:solidFill>
              </a:rPr>
              <a:t>in der Bedienung der Hubarbeitsbühne unterwiesen und Nachweis </a:t>
            </a:r>
            <a:br>
              <a:rPr lang="de-DE" sz="2300" dirty="0">
                <a:solidFill>
                  <a:schemeClr val="tx1">
                    <a:lumMod val="65000"/>
                    <a:lumOff val="35000"/>
                  </a:schemeClr>
                </a:solidFill>
              </a:rPr>
            </a:br>
            <a:r>
              <a:rPr lang="de-DE" sz="2300" dirty="0">
                <a:solidFill>
                  <a:schemeClr val="tx1">
                    <a:lumMod val="65000"/>
                    <a:lumOff val="35000"/>
                  </a:schemeClr>
                </a:solidFill>
              </a:rPr>
              <a:t>ihrer Befähigung gegenüber dem Unternehmer). </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Erst dann können Sie von ihm mit diesen Arbeiten beauftragt </a:t>
            </a:r>
            <a:br>
              <a:rPr lang="de-DE" sz="2300" dirty="0">
                <a:solidFill>
                  <a:schemeClr val="tx1">
                    <a:lumMod val="65000"/>
                    <a:lumOff val="35000"/>
                  </a:schemeClr>
                </a:solidFill>
              </a:rPr>
            </a:br>
            <a:r>
              <a:rPr lang="de-DE" sz="2300" dirty="0">
                <a:solidFill>
                  <a:schemeClr val="tx1">
                    <a:lumMod val="65000"/>
                    <a:lumOff val="35000"/>
                  </a:schemeClr>
                </a:solidFill>
              </a:rPr>
              <a:t>werden. Dies hat schriftlich zu erfolgen. </a:t>
            </a:r>
          </a:p>
        </p:txBody>
      </p:sp>
    </p:spTree>
    <p:extLst>
      <p:ext uri="{BB962C8B-B14F-4D97-AF65-F5344CB8AC3E}">
        <p14:creationId xmlns:p14="http://schemas.microsoft.com/office/powerpoint/2010/main" val="202176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7396881-4DDB-41C5-A939-55C2501F8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287921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Unbedingt beachten</a:t>
            </a:r>
          </a:p>
        </p:txBody>
      </p:sp>
      <p:sp>
        <p:nvSpPr>
          <p:cNvPr id="11"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dirty="0">
                <a:solidFill>
                  <a:schemeClr val="tx1">
                    <a:lumMod val="65000"/>
                    <a:lumOff val="35000"/>
                  </a:schemeClr>
                </a:solidFill>
              </a:rPr>
              <a:t>Manfred Mustermann</a:t>
            </a: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4" name="Textfeld 3">
            <a:extLst>
              <a:ext uri="{FF2B5EF4-FFF2-40B4-BE49-F238E27FC236}">
                <a16:creationId xmlns:a16="http://schemas.microsoft.com/office/drawing/2014/main" id="{19B9E5FD-0CE0-31FC-1660-34F7610AAF29}"/>
              </a:ext>
            </a:extLst>
          </p:cNvPr>
          <p:cNvSpPr txBox="1"/>
          <p:nvPr/>
        </p:nvSpPr>
        <p:spPr>
          <a:xfrm>
            <a:off x="1080000" y="1944000"/>
            <a:ext cx="7188722" cy="3847207"/>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Für die Bedienung von Hebebühnen/Hubarbeitsbühnen muss es eine Gefährdungsbeurteilung und eine Betriebsanweisung geben, die einzuhalten sind. </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Die Bediener müssen unterweisen sein und benötigen einen Befähigungsnachweis, z. B. durch bestandene Lernerfolgskontrolle (Fragebogen, qualifiziertes Abschlussgespräch). </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Bediener müssen schriftlich beauftragt werden (z. B. schriftliche Liste,  welche Personen welche Hebe-bühne/Hubarbeitsbühne bedienen dürfen). </a:t>
            </a:r>
          </a:p>
        </p:txBody>
      </p:sp>
    </p:spTree>
    <p:extLst>
      <p:ext uri="{BB962C8B-B14F-4D97-AF65-F5344CB8AC3E}">
        <p14:creationId xmlns:p14="http://schemas.microsoft.com/office/powerpoint/2010/main" val="789227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2799817A-60B6-4A44-ABC4-4AFBD1D2C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6</a:t>
            </a:fld>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1080000" y="1944000"/>
            <a:ext cx="8612931" cy="3387723"/>
          </a:xfrm>
          <a:prstGeom prst="rect">
            <a:avLst/>
          </a:prstGeom>
          <a:noFill/>
        </p:spPr>
        <p:txBody>
          <a:bodyPr wrap="square" lIns="0" tIns="0" rIns="0" bIns="0" rtlCol="0">
            <a:spAutoFit/>
          </a:bodyPr>
          <a:lstStyle/>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DGUV Grundsatz 308-008: Ausbildung und Beauftragung </a:t>
            </a:r>
            <a:br>
              <a:rPr lang="de-DE" sz="2300" dirty="0">
                <a:solidFill>
                  <a:schemeClr val="tx1">
                    <a:lumMod val="65000"/>
                    <a:lumOff val="35000"/>
                  </a:schemeClr>
                </a:solidFill>
              </a:rPr>
            </a:br>
            <a:r>
              <a:rPr lang="de-DE" sz="2300" dirty="0">
                <a:solidFill>
                  <a:schemeClr val="tx1">
                    <a:lumMod val="65000"/>
                    <a:lumOff val="35000"/>
                  </a:schemeClr>
                </a:solidFill>
              </a:rPr>
              <a:t>der Bediener von Hubarbeitsbühnen </a:t>
            </a:r>
          </a:p>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DGUV Information 208-019: Sicherer Umgang </a:t>
            </a:r>
            <a:br>
              <a:rPr lang="de-DE" sz="2300" dirty="0">
                <a:solidFill>
                  <a:schemeClr val="tx1">
                    <a:lumMod val="65000"/>
                    <a:lumOff val="35000"/>
                  </a:schemeClr>
                </a:solidFill>
              </a:rPr>
            </a:br>
            <a:r>
              <a:rPr lang="de-DE" sz="2300" dirty="0">
                <a:solidFill>
                  <a:schemeClr val="tx1">
                    <a:lumMod val="65000"/>
                    <a:lumOff val="35000"/>
                  </a:schemeClr>
                </a:solidFill>
              </a:rPr>
              <a:t>mit fahrbaren Hubarbeitsbühnen </a:t>
            </a:r>
          </a:p>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DGUV Regel 100-500: Betreiben von Arbeitsmitteln, ins-</a:t>
            </a:r>
            <a:br>
              <a:rPr lang="de-DE" sz="2300" dirty="0">
                <a:solidFill>
                  <a:schemeClr val="tx1">
                    <a:lumMod val="65000"/>
                    <a:lumOff val="35000"/>
                  </a:schemeClr>
                </a:solidFill>
              </a:rPr>
            </a:br>
            <a:r>
              <a:rPr lang="de-DE" sz="2300" dirty="0">
                <a:solidFill>
                  <a:schemeClr val="tx1">
                    <a:lumMod val="65000"/>
                    <a:lumOff val="35000"/>
                  </a:schemeClr>
                </a:solidFill>
              </a:rPr>
              <a:t>besondere Abschnitt 2.10 „Betreiben von Hebebühnen“ </a:t>
            </a:r>
          </a:p>
          <a:p>
            <a:pPr marL="252000" indent="-252000">
              <a:spcAft>
                <a:spcPts val="1200"/>
              </a:spcAft>
              <a:buClr>
                <a:srgbClr val="FF0000"/>
              </a:buClr>
              <a:buFont typeface="Arial" panose="020B0604020202020204" pitchFamily="34" charset="0"/>
              <a:buChar char="•"/>
            </a:pPr>
            <a:r>
              <a:rPr lang="de-DE" sz="2300" dirty="0" err="1">
                <a:solidFill>
                  <a:schemeClr val="tx1">
                    <a:lumMod val="65000"/>
                    <a:lumOff val="35000"/>
                  </a:schemeClr>
                </a:solidFill>
              </a:rPr>
              <a:t>KomNet</a:t>
            </a:r>
            <a:r>
              <a:rPr lang="de-DE" sz="2300" dirty="0">
                <a:solidFill>
                  <a:schemeClr val="tx1">
                    <a:lumMod val="65000"/>
                    <a:lumOff val="35000"/>
                  </a:schemeClr>
                </a:solidFill>
              </a:rPr>
              <a:t> – Informationsportal des NRW-Landesinstitut für Arbeitsgestaltung (www.komnet.nrw.de/_sitetools/dialog/13783)</a:t>
            </a:r>
          </a:p>
        </p:txBody>
      </p:sp>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pic>
        <p:nvPicPr>
          <p:cNvPr id="4" name="Grafik 3">
            <a:extLst>
              <a:ext uri="{FF2B5EF4-FFF2-40B4-BE49-F238E27FC236}">
                <a16:creationId xmlns:a16="http://schemas.microsoft.com/office/drawing/2014/main" id="{9A09C57E-4643-8F1E-7B4B-0A2DEF0D4C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2730" y="5501198"/>
            <a:ext cx="3567993" cy="1123343"/>
          </a:xfrm>
          <a:prstGeom prst="rect">
            <a:avLst/>
          </a:prstGeom>
        </p:spPr>
      </p:pic>
    </p:spTree>
    <p:extLst>
      <p:ext uri="{BB962C8B-B14F-4D97-AF65-F5344CB8AC3E}">
        <p14:creationId xmlns:p14="http://schemas.microsoft.com/office/powerpoint/2010/main" val="1460289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7</a:t>
            </a:fld>
            <a:endParaRPr lang="de-DE" sz="800" dirty="0">
              <a:solidFill>
                <a:schemeClr val="tx1">
                  <a:lumMod val="65000"/>
                  <a:lumOff val="35000"/>
                </a:schemeClr>
              </a:solidFill>
            </a:endParaRPr>
          </a:p>
        </p:txBody>
      </p:sp>
      <p:pic>
        <p:nvPicPr>
          <p:cNvPr id="11" name="Grafik 10">
            <a:extLst>
              <a:ext uri="{FF2B5EF4-FFF2-40B4-BE49-F238E27FC236}">
                <a16:creationId xmlns:a16="http://schemas.microsoft.com/office/drawing/2014/main" id="{1DF4148E-9FA2-447A-8566-DD2C7AB6E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C3B592AB-6E5D-4B1E-A833-391733984E67}"/>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E35E7FEA-C778-4813-BC4B-350C2929E43B}"/>
              </a:ext>
            </a:extLst>
          </p:cNvPr>
          <p:cNvSpPr txBox="1"/>
          <p:nvPr/>
        </p:nvSpPr>
        <p:spPr>
          <a:xfrm>
            <a:off x="982664" y="1928906"/>
            <a:ext cx="723839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11).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19" name="Textfeld 18">
            <a:extLst>
              <a:ext uri="{FF2B5EF4-FFF2-40B4-BE49-F238E27FC236}">
                <a16:creationId xmlns:a16="http://schemas.microsoft.com/office/drawing/2014/main" id="{D897DFAF-9255-4FC9-93A3-FB0ADDF2C27E}"/>
              </a:ext>
            </a:extLst>
          </p:cNvPr>
          <p:cNvSpPr txBox="1"/>
          <p:nvPr/>
        </p:nvSpPr>
        <p:spPr>
          <a:xfrm>
            <a:off x="1080000"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3961850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pic>
        <p:nvPicPr>
          <p:cNvPr id="20" name="Grafik 19">
            <a:extLst>
              <a:ext uri="{FF2B5EF4-FFF2-40B4-BE49-F238E27FC236}">
                <a16:creationId xmlns:a16="http://schemas.microsoft.com/office/drawing/2014/main" id="{A0BD529D-4C07-4377-BCED-445B1F2CE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21" name="Rechteck 20">
            <a:extLst>
              <a:ext uri="{FF2B5EF4-FFF2-40B4-BE49-F238E27FC236}">
                <a16:creationId xmlns:a16="http://schemas.microsoft.com/office/drawing/2014/main" id="{56E21A08-1347-4E2E-AD14-C5C46C9379ED}"/>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CABE30EE-30CA-4B5D-8DBD-963E84B468E3}"/>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23" name="Textfeld 22">
            <a:extLst>
              <a:ext uri="{FF2B5EF4-FFF2-40B4-BE49-F238E27FC236}">
                <a16:creationId xmlns:a16="http://schemas.microsoft.com/office/drawing/2014/main" id="{F7E797CE-6073-4C89-87A2-DFB367DFADCF}"/>
              </a:ext>
            </a:extLst>
          </p:cNvPr>
          <p:cNvSpPr txBox="1"/>
          <p:nvPr/>
        </p:nvSpPr>
        <p:spPr>
          <a:xfrm>
            <a:off x="1080000"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842</Words>
  <PresentationFormat>Breitbild</PresentationFormat>
  <Paragraphs>84</Paragraphs>
  <Slides>8</Slides>
  <Notes>7</Notes>
  <HiddenSlides>2</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BG RCI</dc:creator>
  <cp:lastPrinted>2020-07-18T17:34:38Z</cp:lastPrinted>
  <dcterms:created xsi:type="dcterms:W3CDTF">2014-09-30T14:31:52Z</dcterms:created>
  <dcterms:modified xsi:type="dcterms:W3CDTF">2022-09-13T11:46:24Z</dcterms:modified>
</cp:coreProperties>
</file>