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„Vorschrift missachtet, Versicherungsschutz weg“</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B240CE3-0AB3-D7DB-1498-5F1DB590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12</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173862" y="5037162"/>
            <a:ext cx="5401009" cy="862190"/>
            <a:chOff x="5998764" y="531132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998764" y="531132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937985" y="531132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113021" y="580418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5998764" y="580418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F264D528-65BF-E39B-5052-D1B65AB8E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445" y="1793145"/>
            <a:ext cx="7055349" cy="1896599"/>
          </a:xfrm>
          <a:prstGeom prst="rect">
            <a:avLst/>
          </a:prstGeom>
        </p:spPr>
      </p:pic>
      <p:pic>
        <p:nvPicPr>
          <p:cNvPr id="11" name="Grafik 10">
            <a:extLst>
              <a:ext uri="{FF2B5EF4-FFF2-40B4-BE49-F238E27FC236}">
                <a16:creationId xmlns:a16="http://schemas.microsoft.com/office/drawing/2014/main" id="{BABAEDC9-12A1-9376-E482-42CF9B67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55883">
            <a:off x="7679694" y="3824115"/>
            <a:ext cx="4146148" cy="1513223"/>
          </a:xfrm>
          <a:prstGeom prst="rect">
            <a:avLst/>
          </a:prstGeom>
        </p:spPr>
      </p:pic>
      <p:sp>
        <p:nvSpPr>
          <p:cNvPr id="3" name="Foliennummernplatzhalter 5">
            <a:extLst>
              <a:ext uri="{FF2B5EF4-FFF2-40B4-BE49-F238E27FC236}">
                <a16:creationId xmlns:a16="http://schemas.microsoft.com/office/drawing/2014/main" id="{57C2E0A2-936F-4C11-1D8F-ECE78126781F}"/>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533925DC-6FFD-2938-5F9F-BF42949C556C}"/>
              </a:ext>
            </a:extLst>
          </p:cNvPr>
          <p:cNvSpPr/>
          <p:nvPr/>
        </p:nvSpPr>
        <p:spPr>
          <a:xfrm>
            <a:off x="174003" y="2411892"/>
            <a:ext cx="3216980" cy="1017108"/>
          </a:xfrm>
          <a:prstGeom prst="wedgeRectCallout">
            <a:avLst>
              <a:gd name="adj1" fmla="val -42132"/>
              <a:gd name="adj2" fmla="val 973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u="sng" dirty="0">
                <a:solidFill>
                  <a:schemeClr val="bg1"/>
                </a:solidFill>
              </a:rPr>
              <a:t>Die</a:t>
            </a:r>
            <a:r>
              <a:rPr lang="de-DE" i="1" dirty="0">
                <a:solidFill>
                  <a:schemeClr val="bg1"/>
                </a:solidFill>
              </a:rPr>
              <a:t> geben im Jahr immerhin über 200 Mio. Euro für die medizinische Rehabilitation aus.</a:t>
            </a:r>
          </a:p>
        </p:txBody>
      </p:sp>
      <p:sp>
        <p:nvSpPr>
          <p:cNvPr id="5" name="Sprechblase: oval 4">
            <a:extLst>
              <a:ext uri="{FF2B5EF4-FFF2-40B4-BE49-F238E27FC236}">
                <a16:creationId xmlns:a16="http://schemas.microsoft.com/office/drawing/2014/main" id="{0CCDEFAA-CA42-DEA2-4640-BA29F53ACDEF}"/>
              </a:ext>
            </a:extLst>
          </p:cNvPr>
          <p:cNvSpPr/>
          <p:nvPr/>
        </p:nvSpPr>
        <p:spPr>
          <a:xfrm>
            <a:off x="4684722" y="3549248"/>
            <a:ext cx="3926253" cy="1466828"/>
          </a:xfrm>
          <a:prstGeom prst="wedgeEllipseCallout">
            <a:avLst>
              <a:gd name="adj1" fmla="val -21421"/>
              <a:gd name="adj2" fmla="val -882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Bei einem Unfall auf der Arbeit sollte man genau überlegen, was man sagt, wie es passiert ist!</a:t>
            </a:r>
          </a:p>
        </p:txBody>
      </p:sp>
      <p:sp>
        <p:nvSpPr>
          <p:cNvPr id="6" name="Sprechblase: oval 5">
            <a:extLst>
              <a:ext uri="{FF2B5EF4-FFF2-40B4-BE49-F238E27FC236}">
                <a16:creationId xmlns:a16="http://schemas.microsoft.com/office/drawing/2014/main" id="{5C8B04E9-F0E9-A246-5A4F-BD8012595D18}"/>
              </a:ext>
            </a:extLst>
          </p:cNvPr>
          <p:cNvSpPr/>
          <p:nvPr/>
        </p:nvSpPr>
        <p:spPr>
          <a:xfrm>
            <a:off x="837103" y="5016076"/>
            <a:ext cx="4201475" cy="1617036"/>
          </a:xfrm>
          <a:prstGeom prst="wedgeEllipseCallout">
            <a:avLst>
              <a:gd name="adj1" fmla="val 46438"/>
              <a:gd name="adj2" fmla="val -5299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Hat es schon Probleme mit der BG gegeben, wenn du bei einem Unfall nicht nach Vorschrift gearbeitet hast?</a:t>
            </a:r>
          </a:p>
        </p:txBody>
      </p:sp>
      <p:sp>
        <p:nvSpPr>
          <p:cNvPr id="7" name="Sprechblase: rechteckig 6">
            <a:extLst>
              <a:ext uri="{FF2B5EF4-FFF2-40B4-BE49-F238E27FC236}">
                <a16:creationId xmlns:a16="http://schemas.microsoft.com/office/drawing/2014/main" id="{5F5F6C1D-3A0C-BBD2-9E92-4381A88BEA35}"/>
              </a:ext>
            </a:extLst>
          </p:cNvPr>
          <p:cNvSpPr/>
          <p:nvPr/>
        </p:nvSpPr>
        <p:spPr>
          <a:xfrm flipH="1">
            <a:off x="6087373" y="5419887"/>
            <a:ext cx="2846056" cy="917698"/>
          </a:xfrm>
          <a:prstGeom prst="wedgeRectCallout">
            <a:avLst>
              <a:gd name="adj1" fmla="val -33250"/>
              <a:gd name="adj2" fmla="val -10475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Vielleicht können andere daraus lernen?</a:t>
            </a:r>
          </a:p>
        </p:txBody>
      </p:sp>
      <p:sp>
        <p:nvSpPr>
          <p:cNvPr id="9" name="Sprechblase: oval 8">
            <a:extLst>
              <a:ext uri="{FF2B5EF4-FFF2-40B4-BE49-F238E27FC236}">
                <a16:creationId xmlns:a16="http://schemas.microsoft.com/office/drawing/2014/main" id="{55A54B20-5095-E239-AD21-2294B49693BE}"/>
              </a:ext>
            </a:extLst>
          </p:cNvPr>
          <p:cNvSpPr/>
          <p:nvPr/>
        </p:nvSpPr>
        <p:spPr>
          <a:xfrm flipH="1">
            <a:off x="7509753" y="811620"/>
            <a:ext cx="4508245" cy="2081143"/>
          </a:xfrm>
          <a:prstGeom prst="wedgeEllipseCallout">
            <a:avLst>
              <a:gd name="adj1" fmla="val 44877"/>
              <a:gd name="adj2" fmla="val 508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Auf der Arbeit ist es aber anders! Auch wenn du nicht nach Vorschrift arbeitest, besteht der Versicherungsschutz durch die BG, außer du verletzt dich absichtlich selber.</a:t>
            </a:r>
          </a:p>
        </p:txBody>
      </p:sp>
      <p:sp>
        <p:nvSpPr>
          <p:cNvPr id="12" name="Sprechblase: rechteckig 11">
            <a:extLst>
              <a:ext uri="{FF2B5EF4-FFF2-40B4-BE49-F238E27FC236}">
                <a16:creationId xmlns:a16="http://schemas.microsoft.com/office/drawing/2014/main" id="{AA678067-8558-5142-1565-5F63584D4716}"/>
              </a:ext>
            </a:extLst>
          </p:cNvPr>
          <p:cNvSpPr/>
          <p:nvPr/>
        </p:nvSpPr>
        <p:spPr>
          <a:xfrm flipH="1">
            <a:off x="8801019" y="3372302"/>
            <a:ext cx="2735309" cy="1355815"/>
          </a:xfrm>
          <a:prstGeom prst="wedgeRectCallout">
            <a:avLst>
              <a:gd name="adj1" fmla="val 38366"/>
              <a:gd name="adj2" fmla="val 8222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Das nicht, aber ich bin ja auch nicht so blöd und gebe zu, dass ich einen Fehler gemacht habe. </a:t>
            </a:r>
          </a:p>
        </p:txBody>
      </p:sp>
      <p:sp>
        <p:nvSpPr>
          <p:cNvPr id="14" name="Sprechblase: oval 13">
            <a:extLst>
              <a:ext uri="{FF2B5EF4-FFF2-40B4-BE49-F238E27FC236}">
                <a16:creationId xmlns:a16="http://schemas.microsoft.com/office/drawing/2014/main" id="{A1D2FE95-1EB3-97DF-D618-844A1545F6C2}"/>
              </a:ext>
            </a:extLst>
          </p:cNvPr>
          <p:cNvSpPr/>
          <p:nvPr/>
        </p:nvSpPr>
        <p:spPr>
          <a:xfrm>
            <a:off x="2537776" y="954582"/>
            <a:ext cx="4668085" cy="1571294"/>
          </a:xfrm>
          <a:prstGeom prst="wedgeEllipseCallout">
            <a:avLst>
              <a:gd name="adj1" fmla="val 49386"/>
              <a:gd name="adj2" fmla="val 6709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Mache ich beim Autofahren einen Fehler und verursache einen Unfall, bleibe ich doch auch auf meinem Schaden sitzen.</a:t>
            </a:r>
          </a:p>
        </p:txBody>
      </p:sp>
      <p:sp>
        <p:nvSpPr>
          <p:cNvPr id="15" name="Sprechblase: rechteckig 14">
            <a:extLst>
              <a:ext uri="{FF2B5EF4-FFF2-40B4-BE49-F238E27FC236}">
                <a16:creationId xmlns:a16="http://schemas.microsoft.com/office/drawing/2014/main" id="{A391847F-B851-6A02-E87B-93F5F33AACDD}"/>
              </a:ext>
            </a:extLst>
          </p:cNvPr>
          <p:cNvSpPr/>
          <p:nvPr/>
        </p:nvSpPr>
        <p:spPr>
          <a:xfrm>
            <a:off x="1544670" y="3670001"/>
            <a:ext cx="3011566" cy="1231643"/>
          </a:xfrm>
          <a:prstGeom prst="wedgeRectCallout">
            <a:avLst>
              <a:gd name="adj1" fmla="val 38897"/>
              <a:gd name="adj2" fmla="val -9218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Ach, die von der BG suchen doch nur nach Gründen, </a:t>
            </a:r>
            <a:br>
              <a:rPr lang="de-DE" i="1" dirty="0">
                <a:solidFill>
                  <a:schemeClr val="bg1"/>
                </a:solidFill>
              </a:rPr>
            </a:br>
            <a:r>
              <a:rPr lang="de-DE" i="1" dirty="0">
                <a:solidFill>
                  <a:schemeClr val="bg1"/>
                </a:solidFill>
              </a:rPr>
              <a:t>nicht zahlen zu müssen!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88824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Verbotswidriges Handeln schließt den Versicherungsschutz nicht aus.</a:t>
            </a:r>
            <a:endParaRPr lang="de-DE" sz="2300" dirty="0">
              <a:solidFill>
                <a:srgbClr val="000000"/>
              </a:solidFill>
              <a:latin typeface="DGUV Meta-Normal"/>
            </a:endParaRP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Ein Leistungsausschluss besteht hingegen dann, wenn ein Gesundheits-schaden absichtlich herbeigeführt wird (z. B. Suizidversuch, Selbst-verstümmelung). Das kommt nur in sehr seltenen Fällen vor. Gleiches </a:t>
            </a:r>
            <a:br>
              <a:rPr lang="de-DE" sz="2300" dirty="0">
                <a:solidFill>
                  <a:schemeClr val="tx1">
                    <a:lumMod val="65000"/>
                    <a:lumOff val="35000"/>
                  </a:schemeClr>
                </a:solidFill>
              </a:rPr>
            </a:br>
            <a:r>
              <a:rPr lang="de-DE" sz="2300" dirty="0">
                <a:solidFill>
                  <a:schemeClr val="tx1">
                    <a:lumMod val="65000"/>
                    <a:lumOff val="35000"/>
                  </a:schemeClr>
                </a:solidFill>
              </a:rPr>
              <a:t>gilt auch für Tätigkeiten privater Art (z. B. Besorgungen in der Pause), </a:t>
            </a:r>
            <a:br>
              <a:rPr lang="de-DE" sz="2300" dirty="0">
                <a:solidFill>
                  <a:schemeClr val="tx1">
                    <a:lumMod val="65000"/>
                    <a:lumOff val="35000"/>
                  </a:schemeClr>
                </a:solidFill>
              </a:rPr>
            </a:br>
            <a:r>
              <a:rPr lang="de-DE" sz="2300" dirty="0">
                <a:solidFill>
                  <a:schemeClr val="tx1">
                    <a:lumMod val="65000"/>
                    <a:lumOff val="35000"/>
                  </a:schemeClr>
                </a:solidFill>
              </a:rPr>
              <a:t>die nicht unter dem Versicherungsschutz der gesetzlichen </a:t>
            </a:r>
            <a:br>
              <a:rPr lang="de-DE" sz="2300" dirty="0">
                <a:solidFill>
                  <a:schemeClr val="tx1">
                    <a:lumMod val="65000"/>
                    <a:lumOff val="35000"/>
                  </a:schemeClr>
                </a:solidFill>
              </a:rPr>
            </a:br>
            <a:r>
              <a:rPr lang="de-DE" sz="2300" dirty="0">
                <a:solidFill>
                  <a:schemeClr val="tx1">
                    <a:lumMod val="65000"/>
                    <a:lumOff val="35000"/>
                  </a:schemeClr>
                </a:solidFill>
              </a:rPr>
              <a:t>Unfallversicherung stehen.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Solange es sich aber bei der unfallverursachenden Tätigkeit um </a:t>
            </a:r>
            <a:br>
              <a:rPr lang="de-DE" sz="2300" dirty="0">
                <a:solidFill>
                  <a:schemeClr val="tx1">
                    <a:lumMod val="65000"/>
                    <a:lumOff val="35000"/>
                  </a:schemeClr>
                </a:solidFill>
              </a:rPr>
            </a:br>
            <a:r>
              <a:rPr lang="de-DE" sz="2300" dirty="0">
                <a:solidFill>
                  <a:schemeClr val="tx1">
                    <a:lumMod val="65000"/>
                    <a:lumOff val="35000"/>
                  </a:schemeClr>
                </a:solidFill>
              </a:rPr>
              <a:t>eine im Rahmen des Arbeitsverhältnisses geschuldete Tätigkeit </a:t>
            </a:r>
            <a:br>
              <a:rPr lang="de-DE" sz="2300" dirty="0">
                <a:solidFill>
                  <a:schemeClr val="tx1">
                    <a:lumMod val="65000"/>
                    <a:lumOff val="35000"/>
                  </a:schemeClr>
                </a:solidFill>
              </a:rPr>
            </a:br>
            <a:r>
              <a:rPr lang="de-DE" sz="2300" dirty="0">
                <a:solidFill>
                  <a:schemeClr val="tx1">
                    <a:lumMod val="65000"/>
                    <a:lumOff val="35000"/>
                  </a:schemeClr>
                </a:solidFill>
              </a:rPr>
              <a:t>handelt, steht diese grundsätzlich unter Versicherungsschutz.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63149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Verhalten Sie sich stets sicherheits- und vorschriften-gerecht und folgen Sie den Weisungen von Vorgesetzten. </a:t>
            </a:r>
            <a:endParaRPr lang="de-DE" sz="2300" dirty="0">
              <a:solidFill>
                <a:srgbClr val="000000"/>
              </a:solidFill>
              <a:latin typeface="DGUV Meta-Normal"/>
            </a:endParaRP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Geschieht ein Unfall, weil Sie sich nicht sicherheits-gerecht verhalten haben, schildern Sie den Unfall-</a:t>
            </a:r>
            <a:br>
              <a:rPr lang="de-DE" sz="2300" dirty="0">
                <a:solidFill>
                  <a:schemeClr val="tx1">
                    <a:lumMod val="65000"/>
                    <a:lumOff val="35000"/>
                  </a:schemeClr>
                </a:solidFill>
              </a:rPr>
            </a:br>
            <a:r>
              <a:rPr lang="de-DE" sz="2300" dirty="0" err="1">
                <a:solidFill>
                  <a:schemeClr val="tx1">
                    <a:lumMod val="65000"/>
                    <a:lumOff val="35000"/>
                  </a:schemeClr>
                </a:solidFill>
              </a:rPr>
              <a:t>hergang</a:t>
            </a:r>
            <a:r>
              <a:rPr lang="de-DE" sz="2300" dirty="0">
                <a:solidFill>
                  <a:schemeClr val="tx1">
                    <a:lumMod val="65000"/>
                    <a:lumOff val="35000"/>
                  </a:schemeClr>
                </a:solidFill>
              </a:rPr>
              <a:t> wahrheitsgemäß. Dies unterstützt die Berufs-genossenschaft bei der Unfallanalyse und hat keine negativen Folgen für Ihren Versicherungsschutz! </a:t>
            </a:r>
          </a:p>
        </p:txBody>
      </p:sp>
      <p:sp>
        <p:nvSpPr>
          <p:cNvPr id="3" name="Rechteck 2">
            <a:extLst>
              <a:ext uri="{FF2B5EF4-FFF2-40B4-BE49-F238E27FC236}">
                <a16:creationId xmlns:a16="http://schemas.microsoft.com/office/drawing/2014/main" id="{65FF5C64-05A1-E41B-3414-5BDFB6F2101B}"/>
              </a:ext>
            </a:extLst>
          </p:cNvPr>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930788B-543C-266D-734D-F9C1BA3F034F}"/>
              </a:ext>
            </a:extLst>
          </p:cNvPr>
          <p:cNvSpPr txBox="1"/>
          <p:nvPr/>
        </p:nvSpPr>
        <p:spPr>
          <a:xfrm>
            <a:off x="1080000" y="1123698"/>
            <a:ext cx="2139916"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525949"/>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Sozialgesetzbuch Siebtes Buch – Gesetzliche </a:t>
            </a:r>
            <a:br>
              <a:rPr lang="de-DE" sz="2300" dirty="0">
                <a:solidFill>
                  <a:schemeClr val="tx1">
                    <a:lumMod val="65000"/>
                    <a:lumOff val="35000"/>
                  </a:schemeClr>
                </a:solidFill>
              </a:rPr>
            </a:br>
            <a:r>
              <a:rPr lang="de-DE" sz="2300" dirty="0">
                <a:solidFill>
                  <a:schemeClr val="tx1">
                    <a:lumMod val="65000"/>
                    <a:lumOff val="35000"/>
                  </a:schemeClr>
                </a:solidFill>
              </a:rPr>
              <a:t>Unfallversicherung (SGB VII), insbesondere § 7 Abs. 2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Merkblatt A 007-1: Die BG RCI – Aufgaben, </a:t>
            </a:r>
            <a:br>
              <a:rPr lang="de-DE" sz="2300" dirty="0">
                <a:solidFill>
                  <a:schemeClr val="tx1">
                    <a:lumMod val="65000"/>
                    <a:lumOff val="35000"/>
                  </a:schemeClr>
                </a:solidFill>
              </a:rPr>
            </a:br>
            <a:r>
              <a:rPr lang="de-DE" sz="2300" dirty="0">
                <a:solidFill>
                  <a:schemeClr val="tx1">
                    <a:lumMod val="65000"/>
                    <a:lumOff val="35000"/>
                  </a:schemeClr>
                </a:solidFill>
              </a:rPr>
              <a:t>Organisation und Leistungen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Merkblatt A 007-3: Die BG RCI – Versicherungsschutz, </a:t>
            </a:r>
            <a:br>
              <a:rPr lang="de-DE" sz="2300" dirty="0">
                <a:solidFill>
                  <a:schemeClr val="tx1">
                    <a:lumMod val="65000"/>
                    <a:lumOff val="35000"/>
                  </a:schemeClr>
                </a:solidFill>
              </a:rPr>
            </a:br>
            <a:r>
              <a:rPr lang="de-DE" sz="2300" dirty="0">
                <a:solidFill>
                  <a:schemeClr val="tx1">
                    <a:lumMod val="65000"/>
                    <a:lumOff val="35000"/>
                  </a:schemeClr>
                </a:solidFill>
              </a:rPr>
              <a:t>Rehabilitation &amp; Leistungen </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E753546E-61FA-E112-F272-EA6245224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917" y="4740596"/>
            <a:ext cx="3976165" cy="1093334"/>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12).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864</Words>
  <PresentationFormat>Breitbild</PresentationFormat>
  <Paragraphs>82</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2022-09-13T11:46:39Z</dcterms:modified>
</cp:coreProperties>
</file>