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416282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bringt nichts“</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818E46E-144D-2131-7561-83C4102D90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13</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173862" y="5037162"/>
            <a:ext cx="5401009" cy="862190"/>
            <a:chOff x="5998764" y="531132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998764" y="531132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937985" y="531132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113021" y="580418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5998764" y="580418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9ADDE3DE-2124-D0E3-6A62-4D1FE2002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232" y="2176079"/>
            <a:ext cx="7181639" cy="1025948"/>
          </a:xfrm>
          <a:prstGeom prst="rect">
            <a:avLst/>
          </a:prstGeom>
        </p:spPr>
      </p:pic>
      <p:pic>
        <p:nvPicPr>
          <p:cNvPr id="10" name="Grafik 9">
            <a:extLst>
              <a:ext uri="{FF2B5EF4-FFF2-40B4-BE49-F238E27FC236}">
                <a16:creationId xmlns:a16="http://schemas.microsoft.com/office/drawing/2014/main" id="{850222CC-D30C-66AF-CCC6-20CA1D0F9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68773">
            <a:off x="8741955" y="3277636"/>
            <a:ext cx="3058901" cy="2389512"/>
          </a:xfrm>
          <a:prstGeom prst="rect">
            <a:avLst/>
          </a:prstGeom>
        </p:spPr>
      </p:pic>
      <p:sp>
        <p:nvSpPr>
          <p:cNvPr id="4" name="Foliennummernplatzhalter 5">
            <a:extLst>
              <a:ext uri="{FF2B5EF4-FFF2-40B4-BE49-F238E27FC236}">
                <a16:creationId xmlns:a16="http://schemas.microsoft.com/office/drawing/2014/main" id="{428445C1-53C0-C1CE-CF5F-CB4B75FB562D}"/>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0D152391-1CE7-46CB-5F7D-B633BECAFE6A}"/>
              </a:ext>
            </a:extLst>
          </p:cNvPr>
          <p:cNvSpPr/>
          <p:nvPr/>
        </p:nvSpPr>
        <p:spPr>
          <a:xfrm>
            <a:off x="964627" y="1067682"/>
            <a:ext cx="3009701" cy="1017108"/>
          </a:xfrm>
          <a:prstGeom prst="wedgeRectCallout">
            <a:avLst>
              <a:gd name="adj1" fmla="val 33209"/>
              <a:gd name="adj2" fmla="val 98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Stimmt, Arbeitsschutz </a:t>
            </a:r>
            <a:br>
              <a:rPr lang="de-DE" i="1" dirty="0">
                <a:solidFill>
                  <a:schemeClr val="bg1"/>
                </a:solidFill>
              </a:rPr>
            </a:br>
            <a:r>
              <a:rPr lang="de-DE" i="1" dirty="0">
                <a:solidFill>
                  <a:schemeClr val="bg1"/>
                </a:solidFill>
              </a:rPr>
              <a:t>kostet nur Zeit und Geld.</a:t>
            </a:r>
          </a:p>
        </p:txBody>
      </p:sp>
      <p:sp>
        <p:nvSpPr>
          <p:cNvPr id="3" name="Sprechblase: rechteckig 2">
            <a:extLst>
              <a:ext uri="{FF2B5EF4-FFF2-40B4-BE49-F238E27FC236}">
                <a16:creationId xmlns:a16="http://schemas.microsoft.com/office/drawing/2014/main" id="{BBE7BD5D-7140-CE9F-04B1-3E923FEB97E9}"/>
              </a:ext>
            </a:extLst>
          </p:cNvPr>
          <p:cNvSpPr/>
          <p:nvPr/>
        </p:nvSpPr>
        <p:spPr>
          <a:xfrm>
            <a:off x="280600" y="2472163"/>
            <a:ext cx="2758459" cy="1487661"/>
          </a:xfrm>
          <a:prstGeom prst="wedgeRectCallout">
            <a:avLst>
              <a:gd name="adj1" fmla="val -33174"/>
              <a:gd name="adj2" fmla="val 838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Naja, wenn wir wenig Unfälle haben, sparen wir doch BG-Beitrag und uns fällt niemand aus, oder? </a:t>
            </a:r>
          </a:p>
        </p:txBody>
      </p:sp>
      <p:sp>
        <p:nvSpPr>
          <p:cNvPr id="8" name="Sprechblase: oval 7">
            <a:extLst>
              <a:ext uri="{FF2B5EF4-FFF2-40B4-BE49-F238E27FC236}">
                <a16:creationId xmlns:a16="http://schemas.microsoft.com/office/drawing/2014/main" id="{DB8AECB6-CBF2-641E-0C51-75EFFA51CEE3}"/>
              </a:ext>
            </a:extLst>
          </p:cNvPr>
          <p:cNvSpPr/>
          <p:nvPr/>
        </p:nvSpPr>
        <p:spPr>
          <a:xfrm>
            <a:off x="3531141" y="3056065"/>
            <a:ext cx="3658094" cy="1487661"/>
          </a:xfrm>
          <a:prstGeom prst="wedgeEllipseCallout">
            <a:avLst>
              <a:gd name="adj1" fmla="val 24133"/>
              <a:gd name="adj2" fmla="val 827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sind bisher auch ohne „Arbeitsschutzgedöns“ ausgekommen!</a:t>
            </a:r>
          </a:p>
        </p:txBody>
      </p:sp>
      <p:sp>
        <p:nvSpPr>
          <p:cNvPr id="10" name="Sprechblase: oval 9">
            <a:extLst>
              <a:ext uri="{FF2B5EF4-FFF2-40B4-BE49-F238E27FC236}">
                <a16:creationId xmlns:a16="http://schemas.microsoft.com/office/drawing/2014/main" id="{668122C1-6045-7BE2-E65C-0B46D4EB1355}"/>
              </a:ext>
            </a:extLst>
          </p:cNvPr>
          <p:cNvSpPr/>
          <p:nvPr/>
        </p:nvSpPr>
        <p:spPr>
          <a:xfrm>
            <a:off x="419052" y="4361190"/>
            <a:ext cx="3658094" cy="1595710"/>
          </a:xfrm>
          <a:prstGeom prst="wedgeEllipseCallout">
            <a:avLst>
              <a:gd name="adj1" fmla="val 25392"/>
              <a:gd name="adj2" fmla="val -7259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und wir sind inzwischen personell so knapp bemessen, da darf keiner lange ausfallen.</a:t>
            </a:r>
          </a:p>
        </p:txBody>
      </p:sp>
      <p:sp>
        <p:nvSpPr>
          <p:cNvPr id="11" name="Sprechblase: rechteckig 10">
            <a:extLst>
              <a:ext uri="{FF2B5EF4-FFF2-40B4-BE49-F238E27FC236}">
                <a16:creationId xmlns:a16="http://schemas.microsoft.com/office/drawing/2014/main" id="{647D6E18-7912-222F-45F4-254B6EDCA638}"/>
              </a:ext>
            </a:extLst>
          </p:cNvPr>
          <p:cNvSpPr/>
          <p:nvPr/>
        </p:nvSpPr>
        <p:spPr>
          <a:xfrm flipH="1">
            <a:off x="6493001" y="4692143"/>
            <a:ext cx="3282429" cy="1260222"/>
          </a:xfrm>
          <a:prstGeom prst="wedgeRectCallout">
            <a:avLst>
              <a:gd name="adj1" fmla="val 12006"/>
              <a:gd name="adj2" fmla="val -10833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Es macht doch auch Spaß, als Team unsere Arbeit sicherer und besser zu machen.</a:t>
            </a:r>
          </a:p>
        </p:txBody>
      </p:sp>
      <p:sp>
        <p:nvSpPr>
          <p:cNvPr id="13" name="Sprechblase: oval 12">
            <a:extLst>
              <a:ext uri="{FF2B5EF4-FFF2-40B4-BE49-F238E27FC236}">
                <a16:creationId xmlns:a16="http://schemas.microsoft.com/office/drawing/2014/main" id="{374EAAA2-3A2C-AB67-8FDD-C4D945C6B452}"/>
              </a:ext>
            </a:extLst>
          </p:cNvPr>
          <p:cNvSpPr/>
          <p:nvPr/>
        </p:nvSpPr>
        <p:spPr>
          <a:xfrm flipH="1">
            <a:off x="7708342" y="967790"/>
            <a:ext cx="4134176" cy="1721233"/>
          </a:xfrm>
          <a:prstGeom prst="wedgeEllipseCallout">
            <a:avLst>
              <a:gd name="adj1" fmla="val 43355"/>
              <a:gd name="adj2" fmla="val 634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de-DE" i="1" dirty="0">
                <a:solidFill>
                  <a:schemeClr val="bg1"/>
                </a:solidFill>
              </a:rPr>
              <a:t>Und sichere Arbeits-bedingungen werden doch immer mehr der Standard. </a:t>
            </a:r>
            <a:br>
              <a:rPr lang="de-DE" i="1" dirty="0">
                <a:solidFill>
                  <a:schemeClr val="bg1"/>
                </a:solidFill>
              </a:rPr>
            </a:br>
            <a:r>
              <a:rPr lang="de-DE" i="1" dirty="0">
                <a:solidFill>
                  <a:schemeClr val="bg1"/>
                </a:solidFill>
              </a:rPr>
              <a:t>Ein Glück übrigens!</a:t>
            </a:r>
          </a:p>
        </p:txBody>
      </p:sp>
      <p:sp>
        <p:nvSpPr>
          <p:cNvPr id="16" name="Sprechblase: rechteckig 15">
            <a:extLst>
              <a:ext uri="{FF2B5EF4-FFF2-40B4-BE49-F238E27FC236}">
                <a16:creationId xmlns:a16="http://schemas.microsoft.com/office/drawing/2014/main" id="{02679D71-207C-9247-2415-F0331ACCC3DF}"/>
              </a:ext>
            </a:extLst>
          </p:cNvPr>
          <p:cNvSpPr/>
          <p:nvPr/>
        </p:nvSpPr>
        <p:spPr>
          <a:xfrm flipH="1">
            <a:off x="8657365" y="3100968"/>
            <a:ext cx="2616464" cy="1260222"/>
          </a:xfrm>
          <a:prstGeom prst="wedgeRectCallout">
            <a:avLst>
              <a:gd name="adj1" fmla="val -9156"/>
              <a:gd name="adj2" fmla="val 10188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Stimmt, ich bin froh, </a:t>
            </a:r>
            <a:br>
              <a:rPr lang="de-DE" i="1" dirty="0">
                <a:solidFill>
                  <a:schemeClr val="bg1"/>
                </a:solidFill>
              </a:rPr>
            </a:br>
            <a:r>
              <a:rPr lang="de-DE" i="1" dirty="0">
                <a:solidFill>
                  <a:schemeClr val="bg1"/>
                </a:solidFill>
              </a:rPr>
              <a:t>dass unser Betrieb da immer besser wird.</a:t>
            </a:r>
          </a:p>
        </p:txBody>
      </p:sp>
      <p:sp>
        <p:nvSpPr>
          <p:cNvPr id="18" name="Sprechblase: oval 17">
            <a:extLst>
              <a:ext uri="{FF2B5EF4-FFF2-40B4-BE49-F238E27FC236}">
                <a16:creationId xmlns:a16="http://schemas.microsoft.com/office/drawing/2014/main" id="{5AEE1EB3-C494-9F5B-BFC9-B0F6FDA16EAE}"/>
              </a:ext>
            </a:extLst>
          </p:cNvPr>
          <p:cNvSpPr/>
          <p:nvPr/>
        </p:nvSpPr>
        <p:spPr>
          <a:xfrm>
            <a:off x="4470926" y="1521255"/>
            <a:ext cx="2955274" cy="1161020"/>
          </a:xfrm>
          <a:prstGeom prst="wedgeEllipseCallout">
            <a:avLst>
              <a:gd name="adj1" fmla="val 36920"/>
              <a:gd name="adj2" fmla="val 794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macht die Arbeit umständlich!</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2277547"/>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Untersuchungen zeigen, dass Investitionen in den Arbeitsschutz </a:t>
            </a:r>
            <a:br>
              <a:rPr lang="de-DE" sz="2300" dirty="0">
                <a:solidFill>
                  <a:schemeClr val="tx1">
                    <a:lumMod val="65000"/>
                    <a:lumOff val="35000"/>
                  </a:schemeClr>
                </a:solidFill>
              </a:rPr>
            </a:br>
            <a:r>
              <a:rPr lang="de-DE" sz="2300" dirty="0">
                <a:solidFill>
                  <a:schemeClr val="tx1">
                    <a:lumMod val="65000"/>
                    <a:lumOff val="35000"/>
                  </a:schemeClr>
                </a:solidFill>
              </a:rPr>
              <a:t>für das Unternehmen lukrativ sind. Am Markt erfolgreiche </a:t>
            </a:r>
            <a:br>
              <a:rPr lang="de-DE" sz="2300" dirty="0">
                <a:solidFill>
                  <a:schemeClr val="tx1">
                    <a:lumMod val="65000"/>
                    <a:lumOff val="35000"/>
                  </a:schemeClr>
                </a:solidFill>
              </a:rPr>
            </a:br>
            <a:r>
              <a:rPr lang="de-DE" sz="2300" dirty="0">
                <a:solidFill>
                  <a:schemeClr val="tx1">
                    <a:lumMod val="65000"/>
                    <a:lumOff val="35000"/>
                  </a:schemeClr>
                </a:solidFill>
              </a:rPr>
              <a:t>Betriebe sind typischerweise auch im Arbeitsschutz vorbildlich.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Viele Unfälle können mit Hilfe geeigneter Maßnahmen </a:t>
            </a:r>
            <a:br>
              <a:rPr lang="de-DE" sz="2300" dirty="0">
                <a:solidFill>
                  <a:schemeClr val="tx1">
                    <a:lumMod val="65000"/>
                    <a:lumOff val="35000"/>
                  </a:schemeClr>
                </a:solidFill>
              </a:rPr>
            </a:br>
            <a:r>
              <a:rPr lang="de-DE" sz="2300" dirty="0">
                <a:solidFill>
                  <a:schemeClr val="tx1">
                    <a:lumMod val="65000"/>
                    <a:lumOff val="35000"/>
                  </a:schemeClr>
                </a:solidFill>
              </a:rPr>
              <a:t>verhindert werden. Damit werden Fehlzeiten und die </a:t>
            </a:r>
            <a:br>
              <a:rPr lang="de-DE" sz="2300" dirty="0">
                <a:solidFill>
                  <a:schemeClr val="tx1">
                    <a:lumMod val="65000"/>
                    <a:lumOff val="35000"/>
                  </a:schemeClr>
                </a:solidFill>
              </a:rPr>
            </a:br>
            <a:r>
              <a:rPr lang="de-DE" sz="2300" dirty="0">
                <a:solidFill>
                  <a:schemeClr val="tx1">
                    <a:lumMod val="65000"/>
                    <a:lumOff val="35000"/>
                  </a:schemeClr>
                </a:solidFill>
              </a:rPr>
              <a:t>damit verbundenen Kosten verringert.</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2277547"/>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Präventionsmaßnahmen haben häufig auch positive Aus-</a:t>
            </a:r>
            <a:br>
              <a:rPr lang="de-DE" sz="2300" dirty="0">
                <a:solidFill>
                  <a:schemeClr val="tx1">
                    <a:lumMod val="65000"/>
                    <a:lumOff val="35000"/>
                  </a:schemeClr>
                </a:solidFill>
              </a:rPr>
            </a:br>
            <a:r>
              <a:rPr lang="de-DE" sz="2300" dirty="0" err="1">
                <a:solidFill>
                  <a:schemeClr val="tx1">
                    <a:lumMod val="65000"/>
                    <a:lumOff val="35000"/>
                  </a:schemeClr>
                </a:solidFill>
              </a:rPr>
              <a:t>wirkungen</a:t>
            </a:r>
            <a:r>
              <a:rPr lang="de-DE" sz="2300" dirty="0">
                <a:solidFill>
                  <a:schemeClr val="tx1">
                    <a:lumMod val="65000"/>
                    <a:lumOff val="35000"/>
                  </a:schemeClr>
                </a:solidFill>
              </a:rPr>
              <a:t> auf Betriebskultur, Qualität und Termintreue.</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Erfolgreiche Prävention kann oft schon mit relativ geringem </a:t>
            </a:r>
            <a:br>
              <a:rPr lang="de-DE" sz="2300" dirty="0">
                <a:solidFill>
                  <a:schemeClr val="tx1">
                    <a:lumMod val="65000"/>
                    <a:lumOff val="35000"/>
                  </a:schemeClr>
                </a:solidFill>
              </a:rPr>
            </a:br>
            <a:r>
              <a:rPr lang="de-DE" sz="2300" dirty="0">
                <a:solidFill>
                  <a:schemeClr val="tx1">
                    <a:lumMod val="65000"/>
                    <a:lumOff val="35000"/>
                  </a:schemeClr>
                </a:solidFill>
              </a:rPr>
              <a:t>(finanziellen) Aufwand betrieben werden. Denn geschieht </a:t>
            </a:r>
            <a:br>
              <a:rPr lang="de-DE" sz="2300" dirty="0">
                <a:solidFill>
                  <a:schemeClr val="tx1">
                    <a:lumMod val="65000"/>
                    <a:lumOff val="35000"/>
                  </a:schemeClr>
                </a:solidFill>
              </a:rPr>
            </a:br>
            <a:r>
              <a:rPr lang="de-DE" sz="2300" dirty="0">
                <a:solidFill>
                  <a:schemeClr val="tx1">
                    <a:lumMod val="65000"/>
                    <a:lumOff val="35000"/>
                  </a:schemeClr>
                </a:solidFill>
              </a:rPr>
              <a:t>ein Unfall durch grobe Fahrlässigkeit, kann dies zu Regress-</a:t>
            </a:r>
            <a:br>
              <a:rPr lang="de-DE" sz="2300" dirty="0">
                <a:solidFill>
                  <a:schemeClr val="tx1">
                    <a:lumMod val="65000"/>
                    <a:lumOff val="35000"/>
                  </a:schemeClr>
                </a:solidFill>
              </a:rPr>
            </a:br>
            <a:r>
              <a:rPr lang="de-DE" sz="2300" dirty="0" err="1">
                <a:solidFill>
                  <a:schemeClr val="tx1">
                    <a:lumMod val="65000"/>
                    <a:lumOff val="35000"/>
                  </a:schemeClr>
                </a:solidFill>
              </a:rPr>
              <a:t>ansprüchen</a:t>
            </a:r>
            <a:r>
              <a:rPr lang="de-DE" sz="2300" dirty="0">
                <a:solidFill>
                  <a:schemeClr val="tx1">
                    <a:lumMod val="65000"/>
                    <a:lumOff val="35000"/>
                  </a:schemeClr>
                </a:solidFill>
              </a:rPr>
              <a:t> führen. </a:t>
            </a:r>
          </a:p>
        </p:txBody>
      </p:sp>
    </p:spTree>
    <p:extLst>
      <p:ext uri="{BB962C8B-B14F-4D97-AF65-F5344CB8AC3E}">
        <p14:creationId xmlns:p14="http://schemas.microsoft.com/office/powerpoint/2010/main" val="200141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493264"/>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Arbeitsschutz gehört zu den Führungsaufgaben </a:t>
            </a:r>
            <a:br>
              <a:rPr lang="de-DE" sz="2300" dirty="0">
                <a:solidFill>
                  <a:schemeClr val="tx1">
                    <a:lumMod val="65000"/>
                    <a:lumOff val="35000"/>
                  </a:schemeClr>
                </a:solidFill>
              </a:rPr>
            </a:br>
            <a:r>
              <a:rPr lang="de-DE" sz="2300" dirty="0">
                <a:solidFill>
                  <a:schemeClr val="tx1">
                    <a:lumMod val="65000"/>
                    <a:lumOff val="35000"/>
                  </a:schemeClr>
                </a:solidFill>
              </a:rPr>
              <a:t>im Unternehmen. Sehen Sie auch hierfür ein angemessenes Budget vor.</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Investitionen lohnen sich vielfach: Sie tragen dazu </a:t>
            </a:r>
            <a:br>
              <a:rPr lang="de-DE" sz="2300" dirty="0">
                <a:solidFill>
                  <a:schemeClr val="tx1">
                    <a:lumMod val="65000"/>
                    <a:lumOff val="35000"/>
                  </a:schemeClr>
                </a:solidFill>
              </a:rPr>
            </a:br>
            <a:r>
              <a:rPr lang="de-DE" sz="2300" dirty="0">
                <a:solidFill>
                  <a:schemeClr val="tx1">
                    <a:lumMod val="65000"/>
                    <a:lumOff val="35000"/>
                  </a:schemeClr>
                </a:solidFill>
              </a:rPr>
              <a:t>bei, dass unnötiges Leid vermieden wird. „Nebenbei“ schützen Sie sich und Ihr Unternehmen vor </a:t>
            </a:r>
            <a:r>
              <a:rPr lang="de-DE" sz="2300" dirty="0" err="1">
                <a:solidFill>
                  <a:schemeClr val="tx1">
                    <a:lumMod val="65000"/>
                    <a:lumOff val="35000"/>
                  </a:schemeClr>
                </a:solidFill>
              </a:rPr>
              <a:t>wirtschaft-lichen</a:t>
            </a:r>
            <a:r>
              <a:rPr lang="de-DE" sz="2300" dirty="0">
                <a:solidFill>
                  <a:schemeClr val="tx1">
                    <a:lumMod val="65000"/>
                    <a:lumOff val="35000"/>
                  </a:schemeClr>
                </a:solidFill>
              </a:rPr>
              <a:t> Nachteilen, juristischen Folgen und schlechter Publicity.</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Besser kann man kaum investieren! </a:t>
            </a:r>
          </a:p>
        </p:txBody>
      </p:sp>
      <p:sp>
        <p:nvSpPr>
          <p:cNvPr id="3" name="Rechteck 2">
            <a:extLst>
              <a:ext uri="{FF2B5EF4-FFF2-40B4-BE49-F238E27FC236}">
                <a16:creationId xmlns:a16="http://schemas.microsoft.com/office/drawing/2014/main" id="{65FF5C64-05A1-E41B-3414-5BDFB6F2101B}"/>
              </a:ext>
            </a:extLst>
          </p:cNvPr>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930788B-543C-266D-734D-F9C1BA3F034F}"/>
              </a:ext>
            </a:extLst>
          </p:cNvPr>
          <p:cNvSpPr txBox="1"/>
          <p:nvPr/>
        </p:nvSpPr>
        <p:spPr>
          <a:xfrm>
            <a:off x="1080000" y="1123698"/>
            <a:ext cx="2159371"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492606"/>
          </a:xfrm>
          <a:prstGeom prst="rect">
            <a:avLst/>
          </a:prstGeom>
          <a:noFill/>
        </p:spPr>
        <p:txBody>
          <a:bodyPr wrap="square" lIns="0" tIns="0" rIns="0" bIns="0" rtlCol="0">
            <a:spAutoFit/>
          </a:bodyPr>
          <a:lstStyle/>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Report 1/2013: Berechnung des internationalen </a:t>
            </a:r>
            <a:br>
              <a:rPr lang="de-DE" sz="2300" dirty="0">
                <a:solidFill>
                  <a:schemeClr val="tx1">
                    <a:lumMod val="65000"/>
                    <a:lumOff val="35000"/>
                  </a:schemeClr>
                </a:solidFill>
              </a:rPr>
            </a:br>
            <a:r>
              <a:rPr lang="de-DE" sz="2300" dirty="0">
                <a:solidFill>
                  <a:schemeClr val="tx1">
                    <a:lumMod val="65000"/>
                    <a:lumOff val="35000"/>
                  </a:schemeClr>
                </a:solidFill>
              </a:rPr>
              <a:t>Return on </a:t>
            </a:r>
            <a:r>
              <a:rPr lang="de-DE" sz="2300" dirty="0" err="1">
                <a:solidFill>
                  <a:schemeClr val="tx1">
                    <a:lumMod val="65000"/>
                    <a:lumOff val="35000"/>
                  </a:schemeClr>
                </a:solidFill>
              </a:rPr>
              <a:t>Prevention</a:t>
            </a:r>
            <a:r>
              <a:rPr lang="de-DE" sz="2300" dirty="0">
                <a:solidFill>
                  <a:schemeClr val="tx1">
                    <a:lumMod val="65000"/>
                    <a:lumOff val="35000"/>
                  </a:schemeClr>
                </a:solidFill>
              </a:rPr>
              <a:t> für Unternehmen: Kosten und </a:t>
            </a:r>
            <a:br>
              <a:rPr lang="de-DE" sz="2300" dirty="0">
                <a:solidFill>
                  <a:schemeClr val="tx1">
                    <a:lumMod val="65000"/>
                    <a:lumOff val="35000"/>
                  </a:schemeClr>
                </a:solidFill>
              </a:rPr>
            </a:br>
            <a:r>
              <a:rPr lang="de-DE" sz="2300" dirty="0">
                <a:solidFill>
                  <a:schemeClr val="tx1">
                    <a:lumMod val="65000"/>
                    <a:lumOff val="35000"/>
                  </a:schemeClr>
                </a:solidFill>
              </a:rPr>
              <a:t>Nutzen von Investitionen in den betrieblichen Arbeits- </a:t>
            </a:r>
            <a:br>
              <a:rPr lang="de-DE" sz="2300" dirty="0">
                <a:solidFill>
                  <a:schemeClr val="tx1">
                    <a:lumMod val="65000"/>
                    <a:lumOff val="35000"/>
                  </a:schemeClr>
                </a:solidFill>
              </a:rPr>
            </a:br>
            <a:r>
              <a:rPr lang="de-DE" sz="2300" dirty="0">
                <a:solidFill>
                  <a:schemeClr val="tx1">
                    <a:lumMod val="65000"/>
                    <a:lumOff val="35000"/>
                  </a:schemeClr>
                </a:solidFill>
              </a:rPr>
              <a:t>und Gesundheitsschutz</a:t>
            </a:r>
          </a:p>
          <a:p>
            <a:pPr marL="252000" indent="-252000">
              <a:lnSpc>
                <a:spcPts val="2500"/>
              </a:lnSpc>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VBG-Fachwissen: Return on </a:t>
            </a:r>
            <a:r>
              <a:rPr lang="de-DE" sz="2300" dirty="0" err="1">
                <a:solidFill>
                  <a:schemeClr val="tx1">
                    <a:lumMod val="65000"/>
                    <a:lumOff val="35000"/>
                  </a:schemeClr>
                </a:solidFill>
              </a:rPr>
              <a:t>Prevention</a:t>
            </a:r>
            <a:r>
              <a:rPr lang="de-DE" sz="2300" dirty="0">
                <a:solidFill>
                  <a:schemeClr val="tx1">
                    <a:lumMod val="65000"/>
                    <a:lumOff val="35000"/>
                  </a:schemeClr>
                </a:solidFill>
              </a:rPr>
              <a:t> 2.0 – Kosten </a:t>
            </a:r>
            <a:br>
              <a:rPr lang="de-DE" sz="2300" dirty="0">
                <a:solidFill>
                  <a:schemeClr val="tx1">
                    <a:lumMod val="65000"/>
                    <a:lumOff val="35000"/>
                  </a:schemeClr>
                </a:solidFill>
              </a:rPr>
            </a:br>
            <a:r>
              <a:rPr lang="de-DE" sz="2300" dirty="0">
                <a:solidFill>
                  <a:schemeClr val="tx1">
                    <a:lumMod val="65000"/>
                    <a:lumOff val="35000"/>
                  </a:schemeClr>
                </a:solidFill>
              </a:rPr>
              <a:t>und Nutzen von Arbeitsschutzmanagementsystemen </a:t>
            </a:r>
            <a:br>
              <a:rPr lang="de-DE" sz="2300" dirty="0">
                <a:solidFill>
                  <a:schemeClr val="tx1">
                    <a:lumMod val="65000"/>
                    <a:lumOff val="35000"/>
                  </a:schemeClr>
                </a:solidFill>
              </a:rPr>
            </a:br>
            <a:r>
              <a:rPr lang="de-DE" sz="2300" dirty="0">
                <a:solidFill>
                  <a:schemeClr val="tx1">
                    <a:lumMod val="65000"/>
                    <a:lumOff val="35000"/>
                  </a:schemeClr>
                </a:solidFill>
              </a:rPr>
              <a:t>für Unternehmen (Ergebnisbericht)</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49A4DCBA-3F68-7705-6908-C1B6A1DE6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818" y="4616749"/>
            <a:ext cx="3642363" cy="1197758"/>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13).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845</Words>
  <PresentationFormat>Breitbild</PresentationFormat>
  <Paragraphs>88</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2022-09-13T11:47:30Z</dcterms:modified>
</cp:coreProperties>
</file>