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80649" autoAdjust="0"/>
  </p:normalViewPr>
  <p:slideViewPr>
    <p:cSldViewPr snapToGrid="0">
      <p:cViewPr varScale="1">
        <p:scale>
          <a:sx n="90" d="100"/>
          <a:sy n="90" d="100"/>
        </p:scale>
        <p:origin x="216" y="96"/>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261248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10053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25.06.2021</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21418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922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35627141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4542196-4C0E-4C26-8156-4644991649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57884"/>
            <a:ext cx="12192000" cy="4751832"/>
          </a:xfrm>
          <a:prstGeom prst="rect">
            <a:avLst/>
          </a:prstGeom>
        </p:spPr>
      </p:pic>
      <p:pic>
        <p:nvPicPr>
          <p:cNvPr id="10" name="Grafik 9">
            <a:extLst>
              <a:ext uri="{FF2B5EF4-FFF2-40B4-BE49-F238E27FC236}">
                <a16:creationId xmlns:a16="http://schemas.microsoft.com/office/drawing/2014/main" id="{900B3EEC-587C-4FB5-B030-5811072140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1658" y="1703647"/>
            <a:ext cx="6775835" cy="949823"/>
          </a:xfrm>
          <a:prstGeom prst="rect">
            <a:avLst/>
          </a:prstGeom>
        </p:spPr>
      </p:pic>
      <p:sp>
        <p:nvSpPr>
          <p:cNvPr id="16" name="Rechteck 15">
            <a:extLst>
              <a:ext uri="{FF2B5EF4-FFF2-40B4-BE49-F238E27FC236}">
                <a16:creationId xmlns:a16="http://schemas.microsoft.com/office/drawing/2014/main" id="{9AC080E2-A443-4A40-89C3-BAA2815ED646}"/>
              </a:ext>
            </a:extLst>
          </p:cNvPr>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20" name="Datumsplatzhalter 2">
            <a:extLst>
              <a:ext uri="{FF2B5EF4-FFF2-40B4-BE49-F238E27FC236}">
                <a16:creationId xmlns:a16="http://schemas.microsoft.com/office/drawing/2014/main" id="{D6851CE2-4DDA-4A6C-8FD1-1F38D9014581}"/>
              </a:ext>
            </a:extLst>
          </p:cNvPr>
          <p:cNvSpPr>
            <a:spLocks noGrp="1"/>
          </p:cNvSpPr>
          <p:nvPr>
            <p:ph type="dt" sz="half" idx="2"/>
          </p:nvPr>
        </p:nvSpPr>
        <p:spPr>
          <a:xfrm>
            <a:off x="6982542" y="4292163"/>
            <a:ext cx="2743200" cy="365125"/>
          </a:xfrm>
        </p:spPr>
        <p:txBody>
          <a:bodyPr/>
          <a:lstStyle/>
          <a:p>
            <a:r>
              <a:rPr lang="en-US" sz="1800" b="1"/>
              <a:t>23.06.2021</a:t>
            </a:r>
            <a:endParaRPr lang="de-DE" sz="1800" b="1" dirty="0"/>
          </a:p>
        </p:txBody>
      </p:sp>
      <p:sp>
        <p:nvSpPr>
          <p:cNvPr id="21" name="Fußzeilenplatzhalter 3">
            <a:extLst>
              <a:ext uri="{FF2B5EF4-FFF2-40B4-BE49-F238E27FC236}">
                <a16:creationId xmlns:a16="http://schemas.microsoft.com/office/drawing/2014/main" id="{0CDC34CF-AFCE-4A39-8B3C-DFA8F43FF758}"/>
              </a:ext>
            </a:extLst>
          </p:cNvPr>
          <p:cNvSpPr>
            <a:spLocks noGrp="1"/>
          </p:cNvSpPr>
          <p:nvPr>
            <p:ph type="ftr" sz="quarter" idx="3"/>
          </p:nvPr>
        </p:nvSpPr>
        <p:spPr>
          <a:xfrm>
            <a:off x="8157578" y="4789228"/>
            <a:ext cx="3286752" cy="365125"/>
          </a:xfrm>
        </p:spPr>
        <p:txBody>
          <a:bodyPr/>
          <a:lstStyle/>
          <a:p>
            <a:pPr algn="l"/>
            <a:r>
              <a:rPr lang="de-DE" sz="1800" b="1" dirty="0"/>
              <a:t>Manfred Mustermann</a:t>
            </a:r>
          </a:p>
        </p:txBody>
      </p:sp>
      <p:sp>
        <p:nvSpPr>
          <p:cNvPr id="22" name="Rechteck 21">
            <a:extLst>
              <a:ext uri="{FF2B5EF4-FFF2-40B4-BE49-F238E27FC236}">
                <a16:creationId xmlns:a16="http://schemas.microsoft.com/office/drawing/2014/main" id="{3561A8B7-B573-43FA-B3DA-9476BBD5341D}"/>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5" name="Foliennummernplatzhalter 4">
            <a:extLst>
              <a:ext uri="{FF2B5EF4-FFF2-40B4-BE49-F238E27FC236}">
                <a16:creationId xmlns:a16="http://schemas.microsoft.com/office/drawing/2014/main" id="{22B4208C-AD0D-43BA-B50E-326D2737E51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Textfeld 8">
            <a:extLst>
              <a:ext uri="{FF2B5EF4-FFF2-40B4-BE49-F238E27FC236}">
                <a16:creationId xmlns:a16="http://schemas.microsoft.com/office/drawing/2014/main" id="{9BD90A6A-556E-4598-BD2C-E6373222587C}"/>
              </a:ext>
            </a:extLst>
          </p:cNvPr>
          <p:cNvSpPr txBox="1"/>
          <p:nvPr/>
        </p:nvSpPr>
        <p:spPr>
          <a:xfrm>
            <a:off x="982662" y="122959"/>
            <a:ext cx="3062395"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14</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5DA58C3C-CD65-44E5-AD6A-58A0DB7BB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3183493" y="2739195"/>
            <a:ext cx="2605462" cy="777259"/>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de-DE" i="1" dirty="0">
                <a:solidFill>
                  <a:schemeClr val="bg1"/>
                </a:solidFill>
              </a:rPr>
              <a:t>Gibt es gar nicht.</a:t>
            </a:r>
          </a:p>
          <a:p>
            <a:pPr algn="ctr"/>
            <a:endParaRPr lang="de-DE" i="1" dirty="0">
              <a:solidFill>
                <a:schemeClr val="bg1"/>
              </a:solidFill>
            </a:endParaRP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143622" y="2784093"/>
            <a:ext cx="2428748" cy="1165830"/>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de-DE" i="1" dirty="0">
                <a:solidFill>
                  <a:schemeClr val="bg1"/>
                </a:solidFill>
              </a:rPr>
              <a:t>Muss vom Unternehmer beauftragt werden.</a:t>
            </a:r>
          </a:p>
          <a:p>
            <a:pPr algn="ctr"/>
            <a:endParaRPr lang="de-DE" i="1" dirty="0">
              <a:solidFill>
                <a:schemeClr val="bg1"/>
              </a:solidFill>
            </a:endParaRPr>
          </a:p>
        </p:txBody>
      </p:sp>
      <p:sp>
        <p:nvSpPr>
          <p:cNvPr id="3" name="Sprechblase: oval 2">
            <a:extLst>
              <a:ext uri="{FF2B5EF4-FFF2-40B4-BE49-F238E27FC236}">
                <a16:creationId xmlns:a16="http://schemas.microsoft.com/office/drawing/2014/main" id="{A4DC40D5-59C5-4330-83F5-4C1DAC7FB993}"/>
              </a:ext>
            </a:extLst>
          </p:cNvPr>
          <p:cNvSpPr/>
          <p:nvPr/>
        </p:nvSpPr>
        <p:spPr>
          <a:xfrm>
            <a:off x="4835471" y="1420697"/>
            <a:ext cx="2952840" cy="1252829"/>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Zur Ausbildung gibt es spezielle Seminare.</a:t>
            </a:r>
          </a:p>
        </p:txBody>
      </p:sp>
      <p:sp>
        <p:nvSpPr>
          <p:cNvPr id="9" name="Sprechblase: oval 8">
            <a:extLst>
              <a:ext uri="{FF2B5EF4-FFF2-40B4-BE49-F238E27FC236}">
                <a16:creationId xmlns:a16="http://schemas.microsoft.com/office/drawing/2014/main" id="{5FEB110A-C985-40D4-8BC8-DA69FD8F3E5F}"/>
              </a:ext>
            </a:extLst>
          </p:cNvPr>
          <p:cNvSpPr/>
          <p:nvPr/>
        </p:nvSpPr>
        <p:spPr>
          <a:xfrm>
            <a:off x="3834931" y="3966995"/>
            <a:ext cx="3409769" cy="1329514"/>
          </a:xfrm>
          <a:prstGeom prst="wedgeEllipseCallout">
            <a:avLst>
              <a:gd name="adj1" fmla="val 32111"/>
              <a:gd name="adj2" fmla="val 104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de-DE" i="1" dirty="0">
                <a:solidFill>
                  <a:schemeClr val="bg1"/>
                </a:solidFill>
              </a:rPr>
              <a:t>Solche Beauftragten gibt es doch für alle möglichen Themen.</a:t>
            </a:r>
          </a:p>
          <a:p>
            <a:pPr algn="ctr"/>
            <a:endParaRPr lang="de-DE" i="1" dirty="0">
              <a:solidFill>
                <a:schemeClr val="bg1"/>
              </a:solidFill>
            </a:endParaRPr>
          </a:p>
        </p:txBody>
      </p:sp>
      <p:sp>
        <p:nvSpPr>
          <p:cNvPr id="10" name="Sprechblase: oval 9">
            <a:extLst>
              <a:ext uri="{FF2B5EF4-FFF2-40B4-BE49-F238E27FC236}">
                <a16:creationId xmlns:a16="http://schemas.microsoft.com/office/drawing/2014/main" id="{D9AF74F6-4865-4FFB-AAF2-B8DA1B34043D}"/>
              </a:ext>
            </a:extLst>
          </p:cNvPr>
          <p:cNvSpPr/>
          <p:nvPr/>
        </p:nvSpPr>
        <p:spPr>
          <a:xfrm>
            <a:off x="143622" y="4584075"/>
            <a:ext cx="3848743" cy="1597912"/>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de-DE" i="1" dirty="0">
                <a:solidFill>
                  <a:schemeClr val="bg1"/>
                </a:solidFill>
              </a:rPr>
              <a:t>Der Gefahrstoffbeauftragte benötigt Fachkunde und Berufserfahrung.</a:t>
            </a:r>
          </a:p>
          <a:p>
            <a:pPr algn="ctr"/>
            <a:endParaRPr lang="de-DE" i="1" dirty="0">
              <a:solidFill>
                <a:schemeClr val="bg1"/>
              </a:solidFill>
            </a:endParaRP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012270" y="5260040"/>
            <a:ext cx="3195439" cy="1071018"/>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Ist doch klar, dass man für ein gefährliches Thema einen Experten benötigt.</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059118" y="860886"/>
            <a:ext cx="3633449" cy="1993263"/>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Braucht man erst, wenn im Unternehmen mehr als eine bestimmte Menge Gefahrstoffe gelagert wird.</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9016780" y="3724081"/>
            <a:ext cx="2381857" cy="1252829"/>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de-DE" i="1" dirty="0">
                <a:solidFill>
                  <a:schemeClr val="bg1"/>
                </a:solidFill>
              </a:rPr>
              <a:t>Für den Umgang mit Gefahrgut gibt es den Gefahrgutbeauftragten</a:t>
            </a:r>
          </a:p>
          <a:p>
            <a:pPr algn="ctr"/>
            <a:endParaRPr lang="de-DE" i="1" dirty="0">
              <a:solidFill>
                <a:schemeClr val="bg1"/>
              </a:solidFill>
            </a:endParaRPr>
          </a:p>
        </p:txBody>
      </p:sp>
      <p:sp>
        <p:nvSpPr>
          <p:cNvPr id="18" name="Sprechblase: rechteckig 17">
            <a:extLst>
              <a:ext uri="{FF2B5EF4-FFF2-40B4-BE49-F238E27FC236}">
                <a16:creationId xmlns:a16="http://schemas.microsoft.com/office/drawing/2014/main" id="{AADF7FDB-3095-40C2-84A6-09CC0A049F33}"/>
              </a:ext>
            </a:extLst>
          </p:cNvPr>
          <p:cNvSpPr/>
          <p:nvPr/>
        </p:nvSpPr>
        <p:spPr>
          <a:xfrm>
            <a:off x="1628684" y="838632"/>
            <a:ext cx="2667018" cy="1311309"/>
          </a:xfrm>
          <a:prstGeom prst="wedgeRectCallout">
            <a:avLst>
              <a:gd name="adj1" fmla="val -33332"/>
              <a:gd name="adj2" fmla="val 89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90800" rtlCol="0" anchor="ctr"/>
          <a:lstStyle/>
          <a:p>
            <a:pPr algn="ctr"/>
            <a:r>
              <a:rPr lang="de-DE" i="1" dirty="0">
                <a:solidFill>
                  <a:schemeClr val="bg1"/>
                </a:solidFill>
              </a:rPr>
              <a:t>Braucht jedes Unternehmen, das mit Gefahrstoffen arbeitet.</a:t>
            </a:r>
          </a:p>
          <a:p>
            <a:pPr algn="ctr"/>
            <a:endParaRPr lang="de-DE" i="1" dirty="0">
              <a:solidFill>
                <a:schemeClr val="bg1"/>
              </a:solidFill>
            </a:endParaRP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err="1">
                <a:solidFill>
                  <a:schemeClr val="bg2">
                    <a:lumMod val="25000"/>
                  </a:schemeClr>
                </a:solidFill>
              </a:rPr>
              <a:t>Wanted</a:t>
            </a:r>
            <a:r>
              <a:rPr lang="de-DE" sz="2800" b="1" i="1" dirty="0">
                <a:solidFill>
                  <a:schemeClr val="bg2">
                    <a:lumMod val="25000"/>
                  </a:schemeClr>
                </a:solidFill>
              </a:rPr>
              <a:t>: Gefahrstoffbeauftragter</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9" grpId="0" animBg="1"/>
      <p:bldP spid="10" grpId="0" animBg="1"/>
      <p:bldP spid="11" grpId="0" animBg="1"/>
      <p:bldP spid="1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F6B807A1-4223-4953-8B00-C53857AFD9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Textfeld 13">
            <a:extLst>
              <a:ext uri="{FF2B5EF4-FFF2-40B4-BE49-F238E27FC236}">
                <a16:creationId xmlns:a16="http://schemas.microsoft.com/office/drawing/2014/main" id="{1DEE13F7-BAA9-4105-A0E6-272181F6DF46}"/>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err="1">
                <a:solidFill>
                  <a:schemeClr val="bg2">
                    <a:lumMod val="25000"/>
                  </a:schemeClr>
                </a:solidFill>
              </a:rPr>
              <a:t>Wanted</a:t>
            </a:r>
            <a:r>
              <a:rPr lang="de-DE" sz="2800" b="1" i="1" dirty="0">
                <a:solidFill>
                  <a:schemeClr val="bg2">
                    <a:lumMod val="25000"/>
                  </a:schemeClr>
                </a:solidFill>
              </a:rPr>
              <a:t>: Gefahrstoffbeauftragter</a:t>
            </a: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7D13FDFD-04FC-482B-A1AF-90DEDDD3E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4" y="1761185"/>
            <a:ext cx="6953426" cy="387869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Tätigkeiten mit Gefahrstoffen können zu akuten und chronischen Erkrankungen führen.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Es ist wichtig, eine fachkundige Person im Unternehmen zu haben, die sich mit den Gefährdungen durch Gefahrstoffe und den notwendigen Schutzmaßnahmen auskennt.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Den Begriff des „Gefahrstoffbeauftragten“ gibt es jedoch nicht. Was es gibt, ist die Fachkunde nach GefStoffV (in Verbindung mit dem DGUV Grundsatz 313-003), die Voraussetzung für die Durchführung von Gefährdungsbeurteilungen für Gefahrstoffe ist.</a:t>
            </a:r>
          </a:p>
        </p:txBody>
      </p:sp>
      <p:sp>
        <p:nvSpPr>
          <p:cNvPr id="19" name="Textfeld 18">
            <a:extLst>
              <a:ext uri="{FF2B5EF4-FFF2-40B4-BE49-F238E27FC236}">
                <a16:creationId xmlns:a16="http://schemas.microsoft.com/office/drawing/2014/main" id="{21250740-EA65-4BEA-BF1C-BEC6B2728359}"/>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err="1">
                <a:solidFill>
                  <a:schemeClr val="bg2">
                    <a:lumMod val="25000"/>
                  </a:schemeClr>
                </a:solidFill>
              </a:rPr>
              <a:t>Wanted</a:t>
            </a:r>
            <a:r>
              <a:rPr lang="de-DE" sz="2800" b="1" i="1" dirty="0">
                <a:solidFill>
                  <a:schemeClr val="bg2">
                    <a:lumMod val="25000"/>
                  </a:schemeClr>
                </a:solidFill>
              </a:rPr>
              <a:t>: Gefahrstoffbeauftragter</a:t>
            </a:r>
          </a:p>
        </p:txBody>
      </p:sp>
      <p:sp>
        <p:nvSpPr>
          <p:cNvPr id="20" name="Textfeld 19">
            <a:extLst>
              <a:ext uri="{FF2B5EF4-FFF2-40B4-BE49-F238E27FC236}">
                <a16:creationId xmlns:a16="http://schemas.microsoft.com/office/drawing/2014/main" id="{51229B48-879D-4F98-B779-5026829A0D1F}"/>
              </a:ext>
            </a:extLst>
          </p:cNvPr>
          <p:cNvSpPr txBox="1"/>
          <p:nvPr/>
        </p:nvSpPr>
        <p:spPr>
          <a:xfrm>
            <a:off x="608939" y="7082025"/>
            <a:ext cx="9774984" cy="984885"/>
          </a:xfrm>
          <a:prstGeom prst="rect">
            <a:avLst/>
          </a:prstGeom>
          <a:noFill/>
        </p:spPr>
        <p:txBody>
          <a:bodyPr wrap="square" rtlCol="0">
            <a:spAutoFit/>
          </a:bodyPr>
          <a:lstStyle/>
          <a:p>
            <a:pPr marL="342900" indent="-342900">
              <a:spcAft>
                <a:spcPts val="1200"/>
              </a:spcAft>
              <a:buFont typeface="Arial" panose="020B0604020202020204" pitchFamily="34" charset="0"/>
              <a:buChar char="•"/>
            </a:pPr>
            <a:endParaRPr lang="de-DE" sz="2400" dirty="0"/>
          </a:p>
          <a:p>
            <a:pPr marL="342900" indent="-342900">
              <a:buFont typeface="Arial" panose="020B0604020202020204" pitchFamily="34" charset="0"/>
              <a:buChar char="•"/>
            </a:pPr>
            <a:endParaRPr lang="de-DE" sz="2400" b="1" dirty="0"/>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0753DE1B-0544-4A68-BA1A-77020A9E6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77401"/>
            <a:ext cx="6309959" cy="3098345"/>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Erster Ansprechpartner zu Fragen in Sachen Gefahrstoffe ist typischerweise die Fachkraft </a:t>
            </a:r>
            <a:br>
              <a:rPr lang="de-DE" sz="2400" dirty="0">
                <a:solidFill>
                  <a:schemeClr val="tx1">
                    <a:lumMod val="65000"/>
                    <a:lumOff val="35000"/>
                  </a:schemeClr>
                </a:solidFill>
              </a:rPr>
            </a:br>
            <a:r>
              <a:rPr lang="de-DE" sz="2400" dirty="0">
                <a:solidFill>
                  <a:schemeClr val="tx1">
                    <a:lumMod val="65000"/>
                    <a:lumOff val="35000"/>
                  </a:schemeClr>
                </a:solidFill>
              </a:rPr>
              <a:t>für Arbeitssicherheit (</a:t>
            </a:r>
            <a:r>
              <a:rPr lang="de-DE" sz="2400" dirty="0" err="1">
                <a:solidFill>
                  <a:schemeClr val="tx1">
                    <a:lumMod val="65000"/>
                    <a:lumOff val="35000"/>
                  </a:schemeClr>
                </a:solidFill>
              </a:rPr>
              <a:t>SiFa</a:t>
            </a:r>
            <a:r>
              <a:rPr lang="de-DE" sz="2400" dirty="0">
                <a:solidFill>
                  <a:schemeClr val="tx1">
                    <a:lumMod val="65000"/>
                    <a:lumOff val="35000"/>
                  </a:schemeClr>
                </a:solidFill>
              </a:rPr>
              <a: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Der Irrtum, es gäbe einen Gefahrstoff-beauftragten, resultiert vermutlich aus dem Gefahrgutrecht (Transport von Gefahrgütern) außerhalb des Betriebsgeländes. Je nach Mengen kann es erforderlich sein, einen Gefahrgutbeauftragten zu bestellen.</a:t>
            </a:r>
          </a:p>
        </p:txBody>
      </p:sp>
      <p:sp>
        <p:nvSpPr>
          <p:cNvPr id="16" name="Textfeld 15">
            <a:extLst>
              <a:ext uri="{FF2B5EF4-FFF2-40B4-BE49-F238E27FC236}">
                <a16:creationId xmlns:a16="http://schemas.microsoft.com/office/drawing/2014/main" id="{71520AF8-D906-4E6A-BEB1-16C140A4948B}"/>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err="1">
                <a:solidFill>
                  <a:schemeClr val="bg2">
                    <a:lumMod val="25000"/>
                  </a:schemeClr>
                </a:solidFill>
              </a:rPr>
              <a:t>Wanted</a:t>
            </a:r>
            <a:r>
              <a:rPr lang="de-DE" sz="2800" b="1" i="1" dirty="0">
                <a:solidFill>
                  <a:schemeClr val="bg2">
                    <a:lumMod val="25000"/>
                  </a:schemeClr>
                </a:solidFill>
              </a:rPr>
              <a:t>: Gefahrstoffbeauftragter</a:t>
            </a: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E27812AF-8D6A-4522-B74C-36834C9EA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77401"/>
            <a:ext cx="5698692" cy="3226585"/>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Gefahrstoffverordnung (GefStoffV), insbesondere § 2 Abs. 16 und 17</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DGUV Grundsatz 313-003: Grundanforderungen an spezifische Fortbildungsmaßnahmen als Bestandteil der Fachkunde zur Durchführung der Gefährdungsbeurteilung bei Tätigkeiten mit Gefahrstoffen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Merkblatt A 002: Gefahrgutbeauftragte</a:t>
            </a:r>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17" name="Textfeld 16">
            <a:extLst>
              <a:ext uri="{FF2B5EF4-FFF2-40B4-BE49-F238E27FC236}">
                <a16:creationId xmlns:a16="http://schemas.microsoft.com/office/drawing/2014/main" id="{3BA8D510-6B63-4326-8FB2-04686ED29959}"/>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err="1">
                <a:solidFill>
                  <a:schemeClr val="bg2">
                    <a:lumMod val="25000"/>
                  </a:schemeClr>
                </a:solidFill>
              </a:rPr>
              <a:t>Wanted</a:t>
            </a:r>
            <a:r>
              <a:rPr lang="de-DE" sz="2800" b="1" i="1" dirty="0">
                <a:solidFill>
                  <a:schemeClr val="bg2">
                    <a:lumMod val="25000"/>
                  </a:schemeClr>
                </a:solidFill>
              </a:rPr>
              <a:t>: Gefahrstoffbeauftragter</a:t>
            </a:r>
          </a:p>
        </p:txBody>
      </p:sp>
      <p:pic>
        <p:nvPicPr>
          <p:cNvPr id="18" name="Grafik 17">
            <a:extLst>
              <a:ext uri="{FF2B5EF4-FFF2-40B4-BE49-F238E27FC236}">
                <a16:creationId xmlns:a16="http://schemas.microsoft.com/office/drawing/2014/main" id="{D765031D-AA07-4704-8BEB-F3C86FD2B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199" y="5313761"/>
            <a:ext cx="4114800" cy="1340470"/>
          </a:xfrm>
          <a:prstGeom prst="rect">
            <a:avLst/>
          </a:prstGeom>
        </p:spPr>
      </p:pic>
    </p:spTree>
    <p:extLst>
      <p:ext uri="{BB962C8B-B14F-4D97-AF65-F5344CB8AC3E}">
        <p14:creationId xmlns:p14="http://schemas.microsoft.com/office/powerpoint/2010/main" val="14602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41C698AA-54EF-4355-B147-0D24911F7AED}"/>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err="1">
                <a:solidFill>
                  <a:schemeClr val="bg2">
                    <a:lumMod val="25000"/>
                  </a:schemeClr>
                </a:solidFill>
              </a:rPr>
              <a:t>Wanted</a:t>
            </a:r>
            <a:r>
              <a:rPr lang="de-DE" sz="2800" b="1" i="1" dirty="0">
                <a:solidFill>
                  <a:schemeClr val="bg2">
                    <a:lumMod val="25000"/>
                  </a:schemeClr>
                </a:solidFill>
              </a:rPr>
              <a:t>: Gefahrstoffbeauftragter</a:t>
            </a:r>
          </a:p>
        </p:txBody>
      </p:sp>
      <p:pic>
        <p:nvPicPr>
          <p:cNvPr id="11" name="Grafik 10">
            <a:extLst>
              <a:ext uri="{FF2B5EF4-FFF2-40B4-BE49-F238E27FC236}">
                <a16:creationId xmlns:a16="http://schemas.microsoft.com/office/drawing/2014/main" id="{6DB9305C-C4B1-4247-88DD-9AC216D99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511BB9F4-CC1F-4540-A306-D9A86D803F81}"/>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805C042E-169A-4019-AB35-D6E5665C036F}"/>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14).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99BE64C3-61BE-4C5F-80AA-13F5045A87DC}"/>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7218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070BF416-EAFE-4DDF-B2B9-04C0CC1EAFFE}"/>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err="1">
                <a:solidFill>
                  <a:schemeClr val="bg2">
                    <a:lumMod val="25000"/>
                  </a:schemeClr>
                </a:solidFill>
              </a:rPr>
              <a:t>Wanted</a:t>
            </a:r>
            <a:r>
              <a:rPr lang="de-DE" sz="2800" b="1" i="1" dirty="0">
                <a:solidFill>
                  <a:schemeClr val="bg2">
                    <a:lumMod val="25000"/>
                  </a:schemeClr>
                </a:solidFill>
              </a:rPr>
              <a:t>: Gefahrstoffbeauftragter</a:t>
            </a:r>
          </a:p>
        </p:txBody>
      </p:sp>
      <p:pic>
        <p:nvPicPr>
          <p:cNvPr id="11" name="Grafik 10">
            <a:extLst>
              <a:ext uri="{FF2B5EF4-FFF2-40B4-BE49-F238E27FC236}">
                <a16:creationId xmlns:a16="http://schemas.microsoft.com/office/drawing/2014/main" id="{80216A1C-0A53-4465-8ED6-FE480B541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Textfeld 16">
            <a:extLst>
              <a:ext uri="{FF2B5EF4-FFF2-40B4-BE49-F238E27FC236}">
                <a16:creationId xmlns:a16="http://schemas.microsoft.com/office/drawing/2014/main" id="{1DC0663E-EBEF-4395-9080-C384EA796E7E}"/>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18" name="Textfeld 17">
            <a:extLst>
              <a:ext uri="{FF2B5EF4-FFF2-40B4-BE49-F238E27FC236}">
                <a16:creationId xmlns:a16="http://schemas.microsoft.com/office/drawing/2014/main" id="{0CC47ABA-0896-4153-8209-5FC243446DCA}"/>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790</Words>
  <PresentationFormat>Breitbild</PresentationFormat>
  <Paragraphs>91</Paragraphs>
  <Slides>8</Slides>
  <Notes>6</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2020-07-18T17:34:38Z</cp:lastPrinted>
  <dcterms:created xsi:type="dcterms:W3CDTF">2014-09-30T14:31:52Z</dcterms:created>
  <dcterms:modified xsi:type="dcterms:W3CDTF">2021-06-25T00:01:20Z</dcterms:modified>
</cp:coreProperties>
</file>