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1"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95543"/>
            <a:ext cx="921664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„Präsenz ist Pflicht“</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6C83D8-F234-E80A-7906-DDE3D857D6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6891"/>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15</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6173862" y="5037162"/>
            <a:ext cx="5401009" cy="862190"/>
            <a:chOff x="5998764" y="5311326"/>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5998764" y="5311326"/>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6937985" y="5311326"/>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8113021" y="5804184"/>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a:t>Manfred Mustermann</a:t>
              </a:r>
              <a:endParaRPr lang="de-DE" sz="1800" b="1" dirty="0"/>
            </a:p>
          </p:txBody>
        </p:sp>
        <p:sp>
          <p:nvSpPr>
            <p:cNvPr id="23" name="Rechteck 22">
              <a:extLst>
                <a:ext uri="{FF2B5EF4-FFF2-40B4-BE49-F238E27FC236}">
                  <a16:creationId xmlns:a16="http://schemas.microsoft.com/office/drawing/2014/main" id="{8417617B-3FE9-4A62-ACD2-5CBD38D6B101}"/>
                </a:ext>
              </a:extLst>
            </p:cNvPr>
            <p:cNvSpPr/>
            <p:nvPr/>
          </p:nvSpPr>
          <p:spPr>
            <a:xfrm>
              <a:off x="5998764" y="5804184"/>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8" name="Grafik 7">
            <a:extLst>
              <a:ext uri="{FF2B5EF4-FFF2-40B4-BE49-F238E27FC236}">
                <a16:creationId xmlns:a16="http://schemas.microsoft.com/office/drawing/2014/main" id="{06694E97-13FB-B1C0-3A95-1B02F24C6D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319" y="1872175"/>
            <a:ext cx="6640327" cy="1329852"/>
          </a:xfrm>
          <a:prstGeom prst="rect">
            <a:avLst/>
          </a:prstGeom>
        </p:spPr>
      </p:pic>
      <p:pic>
        <p:nvPicPr>
          <p:cNvPr id="11" name="Grafik 10">
            <a:extLst>
              <a:ext uri="{FF2B5EF4-FFF2-40B4-BE49-F238E27FC236}">
                <a16:creationId xmlns:a16="http://schemas.microsoft.com/office/drawing/2014/main" id="{41F442D2-F034-B70A-878B-B799A95546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32195">
            <a:off x="8601691" y="3377874"/>
            <a:ext cx="2699863" cy="1976301"/>
          </a:xfrm>
          <a:prstGeom prst="rect">
            <a:avLst/>
          </a:prstGeom>
        </p:spPr>
      </p:pic>
      <p:sp>
        <p:nvSpPr>
          <p:cNvPr id="3" name="Foliennummernplatzhalter 5">
            <a:extLst>
              <a:ext uri="{FF2B5EF4-FFF2-40B4-BE49-F238E27FC236}">
                <a16:creationId xmlns:a16="http://schemas.microsoft.com/office/drawing/2014/main" id="{90C69896-9057-A7DA-E7D0-DBAF0AD93464}"/>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4" name="Sprechblase: rechteckig 3">
            <a:extLst>
              <a:ext uri="{FF2B5EF4-FFF2-40B4-BE49-F238E27FC236}">
                <a16:creationId xmlns:a16="http://schemas.microsoft.com/office/drawing/2014/main" id="{699C9797-FFD3-A9EA-E3D6-1010D3E43F8D}"/>
              </a:ext>
            </a:extLst>
          </p:cNvPr>
          <p:cNvSpPr/>
          <p:nvPr/>
        </p:nvSpPr>
        <p:spPr>
          <a:xfrm>
            <a:off x="747915" y="1544076"/>
            <a:ext cx="3009701" cy="1017108"/>
          </a:xfrm>
          <a:prstGeom prst="wedgeRectCallout">
            <a:avLst>
              <a:gd name="adj1" fmla="val 74903"/>
              <a:gd name="adj2" fmla="val 3326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Ja </a:t>
            </a:r>
            <a:r>
              <a:rPr lang="de-DE" i="1" dirty="0" err="1">
                <a:solidFill>
                  <a:schemeClr val="bg1"/>
                </a:solidFill>
              </a:rPr>
              <a:t>ja</a:t>
            </a:r>
            <a:r>
              <a:rPr lang="de-DE" i="1" dirty="0">
                <a:solidFill>
                  <a:schemeClr val="bg1"/>
                </a:solidFill>
              </a:rPr>
              <a:t>, die „berühmte“ Jahresunterweisung in der Kantine muss sein.</a:t>
            </a:r>
          </a:p>
        </p:txBody>
      </p:sp>
      <p:sp>
        <p:nvSpPr>
          <p:cNvPr id="5" name="Sprechblase: rechteckig 4">
            <a:extLst>
              <a:ext uri="{FF2B5EF4-FFF2-40B4-BE49-F238E27FC236}">
                <a16:creationId xmlns:a16="http://schemas.microsoft.com/office/drawing/2014/main" id="{F13B31ED-2F5F-FE16-6FF1-43494FEBDC29}"/>
              </a:ext>
            </a:extLst>
          </p:cNvPr>
          <p:cNvSpPr/>
          <p:nvPr/>
        </p:nvSpPr>
        <p:spPr>
          <a:xfrm>
            <a:off x="341386" y="2819327"/>
            <a:ext cx="3639155" cy="1078841"/>
          </a:xfrm>
          <a:prstGeom prst="wedgeRectCallout">
            <a:avLst>
              <a:gd name="adj1" fmla="val 36240"/>
              <a:gd name="adj2" fmla="val 8350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„Dank“ der Pandemie haben wir </a:t>
            </a:r>
            <a:br>
              <a:rPr lang="de-DE" i="1" dirty="0">
                <a:solidFill>
                  <a:schemeClr val="bg1"/>
                </a:solidFill>
              </a:rPr>
            </a:br>
            <a:r>
              <a:rPr lang="de-DE" i="1" dirty="0">
                <a:solidFill>
                  <a:schemeClr val="bg1"/>
                </a:solidFill>
              </a:rPr>
              <a:t>ja inzwischen auch viele Unterweisungen online gemacht.</a:t>
            </a:r>
          </a:p>
        </p:txBody>
      </p:sp>
      <p:sp>
        <p:nvSpPr>
          <p:cNvPr id="6" name="Sprechblase: oval 5">
            <a:extLst>
              <a:ext uri="{FF2B5EF4-FFF2-40B4-BE49-F238E27FC236}">
                <a16:creationId xmlns:a16="http://schemas.microsoft.com/office/drawing/2014/main" id="{054265EB-4600-CB67-5AF6-DF6F92E1F304}"/>
              </a:ext>
            </a:extLst>
          </p:cNvPr>
          <p:cNvSpPr/>
          <p:nvPr/>
        </p:nvSpPr>
        <p:spPr>
          <a:xfrm>
            <a:off x="4289147" y="3328932"/>
            <a:ext cx="3507267" cy="1487661"/>
          </a:xfrm>
          <a:prstGeom prst="wedgeEllipseCallout">
            <a:avLst>
              <a:gd name="adj1" fmla="val 32111"/>
              <a:gd name="adj2" fmla="val 10429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Weil der ganze Tag so trocken und langatmig ist, dass die meisten einschlafen …</a:t>
            </a:r>
          </a:p>
        </p:txBody>
      </p:sp>
      <p:sp>
        <p:nvSpPr>
          <p:cNvPr id="7" name="Sprechblase: oval 6">
            <a:extLst>
              <a:ext uri="{FF2B5EF4-FFF2-40B4-BE49-F238E27FC236}">
                <a16:creationId xmlns:a16="http://schemas.microsoft.com/office/drawing/2014/main" id="{66ACC7AC-E5DC-C0A1-0D94-EBE6536C80B7}"/>
              </a:ext>
            </a:extLst>
          </p:cNvPr>
          <p:cNvSpPr/>
          <p:nvPr/>
        </p:nvSpPr>
        <p:spPr>
          <a:xfrm>
            <a:off x="535840" y="4458763"/>
            <a:ext cx="4316661" cy="1413174"/>
          </a:xfrm>
          <a:prstGeom prst="wedgeEllipseCallout">
            <a:avLst>
              <a:gd name="adj1" fmla="val -42913"/>
              <a:gd name="adj2" fmla="val 5957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Zuhause kann man auch nebenbei viel besser anderen Dingen nachgehen, oder ;-))?</a:t>
            </a:r>
          </a:p>
        </p:txBody>
      </p:sp>
      <p:sp>
        <p:nvSpPr>
          <p:cNvPr id="9" name="Sprechblase: oval 8">
            <a:extLst>
              <a:ext uri="{FF2B5EF4-FFF2-40B4-BE49-F238E27FC236}">
                <a16:creationId xmlns:a16="http://schemas.microsoft.com/office/drawing/2014/main" id="{784A788F-5700-EB15-808B-46582CA685F2}"/>
              </a:ext>
            </a:extLst>
          </p:cNvPr>
          <p:cNvSpPr/>
          <p:nvPr/>
        </p:nvSpPr>
        <p:spPr>
          <a:xfrm flipH="1">
            <a:off x="8105019" y="1490809"/>
            <a:ext cx="3762473" cy="1838123"/>
          </a:xfrm>
          <a:prstGeom prst="wedgeEllipseCallout">
            <a:avLst>
              <a:gd name="adj1" fmla="val 31370"/>
              <a:gd name="adj2" fmla="val 6361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i="1" dirty="0">
                <a:solidFill>
                  <a:schemeClr val="bg1"/>
                </a:solidFill>
              </a:rPr>
              <a:t>Jetzt aber mal im Ernst! Präsenz oder online geht beides. Aber kurz und spannend muss es sein! </a:t>
            </a:r>
          </a:p>
        </p:txBody>
      </p:sp>
      <p:sp>
        <p:nvSpPr>
          <p:cNvPr id="12" name="Sprechblase: rechteckig 11">
            <a:extLst>
              <a:ext uri="{FF2B5EF4-FFF2-40B4-BE49-F238E27FC236}">
                <a16:creationId xmlns:a16="http://schemas.microsoft.com/office/drawing/2014/main" id="{76AB44BF-6B84-1B1B-9B74-6AFB8B7D5DEE}"/>
              </a:ext>
            </a:extLst>
          </p:cNvPr>
          <p:cNvSpPr/>
          <p:nvPr/>
        </p:nvSpPr>
        <p:spPr>
          <a:xfrm flipH="1">
            <a:off x="8042454" y="4257692"/>
            <a:ext cx="3507267" cy="1487661"/>
          </a:xfrm>
          <a:prstGeom prst="wedgeRectCallout">
            <a:avLst>
              <a:gd name="adj1" fmla="val 38053"/>
              <a:gd name="adj2" fmla="val -8037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Die gute Mischung macht es. In </a:t>
            </a:r>
            <a:br>
              <a:rPr lang="de-DE" i="1" dirty="0">
                <a:solidFill>
                  <a:schemeClr val="bg1"/>
                </a:solidFill>
              </a:rPr>
            </a:br>
            <a:r>
              <a:rPr lang="de-DE" i="1" dirty="0">
                <a:solidFill>
                  <a:schemeClr val="bg1"/>
                </a:solidFill>
              </a:rPr>
              <a:t>der Pandemie viel online unterweisen, danach aber wieder mit mehr Praxis im Betrieb!</a:t>
            </a:r>
          </a:p>
        </p:txBody>
      </p:sp>
      <p:sp>
        <p:nvSpPr>
          <p:cNvPr id="14" name="Sprechblase: oval 13">
            <a:extLst>
              <a:ext uri="{FF2B5EF4-FFF2-40B4-BE49-F238E27FC236}">
                <a16:creationId xmlns:a16="http://schemas.microsoft.com/office/drawing/2014/main" id="{832A63C6-D1F1-8E61-F026-D4C1AAD614C2}"/>
              </a:ext>
            </a:extLst>
          </p:cNvPr>
          <p:cNvSpPr/>
          <p:nvPr/>
        </p:nvSpPr>
        <p:spPr>
          <a:xfrm>
            <a:off x="4833864" y="1602997"/>
            <a:ext cx="2955274" cy="1161020"/>
          </a:xfrm>
          <a:prstGeom prst="wedgeEllipseCallout">
            <a:avLst>
              <a:gd name="adj1" fmla="val -39116"/>
              <a:gd name="adj2" fmla="val 761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Wieso „berühmt“?</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3795911"/>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Die Gefahrstoffverordnung fordert die mündliche Unterweisung. Sie </a:t>
            </a:r>
            <a:br>
              <a:rPr lang="de-DE" sz="2300" dirty="0">
                <a:solidFill>
                  <a:schemeClr val="tx1">
                    <a:lumMod val="65000"/>
                    <a:lumOff val="35000"/>
                  </a:schemeClr>
                </a:solidFill>
              </a:rPr>
            </a:br>
            <a:r>
              <a:rPr lang="de-DE" sz="2300" dirty="0">
                <a:solidFill>
                  <a:schemeClr val="tx1">
                    <a:lumMod val="65000"/>
                    <a:lumOff val="35000"/>
                  </a:schemeClr>
                </a:solidFill>
              </a:rPr>
              <a:t>ist außerdem arbeitsplatz- und tätigkeitsbezogen durchzuführen.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Die Durchführung von Gefahrstoffunterweisungen, z. B. </a:t>
            </a:r>
            <a:br>
              <a:rPr lang="de-DE" sz="2300" dirty="0">
                <a:solidFill>
                  <a:schemeClr val="tx1">
                    <a:lumMod val="65000"/>
                    <a:lumOff val="35000"/>
                  </a:schemeClr>
                </a:solidFill>
              </a:rPr>
            </a:br>
            <a:r>
              <a:rPr lang="de-DE" sz="2300" dirty="0">
                <a:solidFill>
                  <a:schemeClr val="tx1">
                    <a:lumMod val="65000"/>
                    <a:lumOff val="35000"/>
                  </a:schemeClr>
                </a:solidFill>
              </a:rPr>
              <a:t>via Telefon- oder Videokonferenz, ist aber zulässig.</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Elektronische Medien können z. B. zur Unterstützung und </a:t>
            </a:r>
            <a:br>
              <a:rPr lang="de-DE" sz="2300" dirty="0">
                <a:solidFill>
                  <a:schemeClr val="tx1">
                    <a:lumMod val="65000"/>
                    <a:lumOff val="35000"/>
                  </a:schemeClr>
                </a:solidFill>
              </a:rPr>
            </a:br>
            <a:r>
              <a:rPr lang="de-DE" sz="2300" dirty="0">
                <a:solidFill>
                  <a:schemeClr val="tx1">
                    <a:lumMod val="65000"/>
                    <a:lumOff val="35000"/>
                  </a:schemeClr>
                </a:solidFill>
              </a:rPr>
              <a:t>Vorbereitung genutzt werden, dabei ist allerdings darauf zu </a:t>
            </a:r>
            <a:br>
              <a:rPr lang="de-DE" sz="2300" dirty="0">
                <a:solidFill>
                  <a:schemeClr val="tx1">
                    <a:lumMod val="65000"/>
                    <a:lumOff val="35000"/>
                  </a:schemeClr>
                </a:solidFill>
              </a:rPr>
            </a:br>
            <a:r>
              <a:rPr lang="de-DE" sz="2300" dirty="0">
                <a:solidFill>
                  <a:schemeClr val="tx1">
                    <a:lumMod val="65000"/>
                    <a:lumOff val="35000"/>
                  </a:schemeClr>
                </a:solidFill>
              </a:rPr>
              <a:t>achten ist, dass diese arbeitsplatzspezifisch aufbereitet zur </a:t>
            </a:r>
            <a:br>
              <a:rPr lang="de-DE" sz="2300" dirty="0">
                <a:solidFill>
                  <a:schemeClr val="tx1">
                    <a:lumMod val="65000"/>
                    <a:lumOff val="35000"/>
                  </a:schemeClr>
                </a:solidFill>
              </a:rPr>
            </a:br>
            <a:r>
              <a:rPr lang="de-DE" sz="2300" dirty="0">
                <a:solidFill>
                  <a:schemeClr val="tx1">
                    <a:lumMod val="65000"/>
                    <a:lumOff val="35000"/>
                  </a:schemeClr>
                </a:solidFill>
              </a:rPr>
              <a:t>Verfügung gestellt werden, eine Verständnisprüfung stattfindet </a:t>
            </a:r>
            <a:br>
              <a:rPr lang="de-DE" sz="2300" dirty="0">
                <a:solidFill>
                  <a:schemeClr val="tx1">
                    <a:lumMod val="65000"/>
                    <a:lumOff val="35000"/>
                  </a:schemeClr>
                </a:solidFill>
              </a:rPr>
            </a:br>
            <a:r>
              <a:rPr lang="de-DE" sz="2300" dirty="0">
                <a:solidFill>
                  <a:schemeClr val="tx1">
                    <a:lumMod val="65000"/>
                    <a:lumOff val="35000"/>
                  </a:schemeClr>
                </a:solidFill>
              </a:rPr>
              <a:t>und ein Gespräch zwischen Versicherten und Unterweisenden </a:t>
            </a:r>
            <a:br>
              <a:rPr lang="de-DE" sz="2300" dirty="0">
                <a:solidFill>
                  <a:schemeClr val="tx1">
                    <a:lumMod val="65000"/>
                    <a:lumOff val="35000"/>
                  </a:schemeClr>
                </a:solidFill>
              </a:rPr>
            </a:br>
            <a:r>
              <a:rPr lang="de-DE" sz="2300" dirty="0">
                <a:solidFill>
                  <a:schemeClr val="tx1">
                    <a:lumMod val="65000"/>
                    <a:lumOff val="35000"/>
                  </a:schemeClr>
                </a:solidFill>
              </a:rPr>
              <a:t>jederzeit möglich ist.</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2077492"/>
          </a:xfrm>
          <a:prstGeom prst="rect">
            <a:avLst/>
          </a:prstGeom>
          <a:noFill/>
        </p:spPr>
        <p:txBody>
          <a:bodyPr wrap="square" lIns="0" tIns="0" rIns="0" bIns="0" rtlCol="0">
            <a:spAutoFit/>
          </a:bodyPr>
          <a:lstStyle/>
          <a:p>
            <a:pPr marL="252000" indent="-252000">
              <a:lnSpc>
                <a:spcPts val="2500"/>
              </a:lnSpc>
              <a:spcAft>
                <a:spcPts val="1200"/>
              </a:spcAft>
              <a:buClr>
                <a:srgbClr val="FF0000"/>
              </a:buClr>
              <a:buFont typeface="Arial" panose="020B0604020202020204" pitchFamily="34" charset="0"/>
              <a:buChar char="•"/>
            </a:pPr>
            <a:r>
              <a:rPr lang="de-DE" sz="2300" dirty="0">
                <a:solidFill>
                  <a:schemeClr val="tx1">
                    <a:lumMod val="65000"/>
                    <a:lumOff val="35000"/>
                  </a:schemeClr>
                </a:solidFill>
              </a:rPr>
              <a:t>Präsenzunterweisungen am Arbeitsplatz haben viele Vorteile, weil z. B. praktische Übungen durchgeführt werden können und geringere Hemmungen vor Rückfragen bestehen.</a:t>
            </a:r>
          </a:p>
          <a:p>
            <a:pPr marL="252000" indent="-252000">
              <a:lnSpc>
                <a:spcPts val="2500"/>
              </a:lnSpc>
              <a:spcAft>
                <a:spcPts val="1200"/>
              </a:spcAft>
              <a:buClr>
                <a:srgbClr val="FF0000"/>
              </a:buClr>
              <a:buFont typeface="Arial" panose="020B0604020202020204" pitchFamily="34" charset="0"/>
              <a:buChar char="•"/>
            </a:pPr>
            <a:r>
              <a:rPr lang="de-DE" sz="2300" dirty="0">
                <a:solidFill>
                  <a:schemeClr val="tx1">
                    <a:lumMod val="65000"/>
                    <a:lumOff val="35000"/>
                  </a:schemeClr>
                </a:solidFill>
              </a:rPr>
              <a:t>Digitale Formate stellen aber eine interessante </a:t>
            </a:r>
            <a:br>
              <a:rPr lang="de-DE" sz="2300" dirty="0">
                <a:solidFill>
                  <a:schemeClr val="tx1">
                    <a:lumMod val="65000"/>
                    <a:lumOff val="35000"/>
                  </a:schemeClr>
                </a:solidFill>
              </a:rPr>
            </a:br>
            <a:r>
              <a:rPr lang="de-DE" sz="2300" dirty="0">
                <a:solidFill>
                  <a:schemeClr val="tx1">
                    <a:lumMod val="65000"/>
                    <a:lumOff val="35000"/>
                  </a:schemeClr>
                </a:solidFill>
              </a:rPr>
              <a:t>Alternative da, insbesondere in Pandemien. </a:t>
            </a:r>
          </a:p>
        </p:txBody>
      </p:sp>
      <p:sp>
        <p:nvSpPr>
          <p:cNvPr id="3" name="Rechteck 2">
            <a:extLst>
              <a:ext uri="{FF2B5EF4-FFF2-40B4-BE49-F238E27FC236}">
                <a16:creationId xmlns:a16="http://schemas.microsoft.com/office/drawing/2014/main" id="{65FF5C64-05A1-E41B-3414-5BDFB6F2101B}"/>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A930788B-543C-266D-734D-F9C1BA3F034F}"/>
              </a:ext>
            </a:extLst>
          </p:cNvPr>
          <p:cNvSpPr txBox="1"/>
          <p:nvPr/>
        </p:nvSpPr>
        <p:spPr>
          <a:xfrm>
            <a:off x="1080000" y="1123698"/>
            <a:ext cx="2781941"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Schlussfolgerungen</a:t>
            </a: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8612931" cy="1115690"/>
          </a:xfrm>
          <a:prstGeom prst="rect">
            <a:avLst/>
          </a:prstGeom>
          <a:noFill/>
        </p:spPr>
        <p:txBody>
          <a:bodyPr wrap="square" lIns="0" tIns="0" rIns="0" bIns="0" rtlCol="0">
            <a:spAutoFit/>
          </a:bodyPr>
          <a:lstStyle/>
          <a:p>
            <a:pPr marL="252000" indent="-252000">
              <a:lnSpc>
                <a:spcPts val="2500"/>
              </a:lnSpc>
              <a:spcAft>
                <a:spcPts val="1200"/>
              </a:spcAft>
              <a:buClr>
                <a:srgbClr val="FF0000"/>
              </a:buClr>
              <a:buFont typeface="Arial" panose="020B0604020202020204" pitchFamily="34" charset="0"/>
              <a:buChar char="•"/>
            </a:pPr>
            <a:r>
              <a:rPr lang="de-DE" sz="2300" dirty="0">
                <a:solidFill>
                  <a:schemeClr val="tx1">
                    <a:lumMod val="65000"/>
                    <a:lumOff val="35000"/>
                  </a:schemeClr>
                </a:solidFill>
              </a:rPr>
              <a:t>Gefahrstoffverordnung, insbesondere § 14 Abs. 2</a:t>
            </a:r>
          </a:p>
          <a:p>
            <a:pPr marL="252000" indent="-252000">
              <a:lnSpc>
                <a:spcPts val="2500"/>
              </a:lnSpc>
              <a:spcAft>
                <a:spcPts val="1200"/>
              </a:spcAft>
              <a:buClr>
                <a:srgbClr val="FF0000"/>
              </a:buClr>
              <a:buFont typeface="Arial" panose="020B0604020202020204" pitchFamily="34" charset="0"/>
              <a:buChar char="•"/>
            </a:pPr>
            <a:r>
              <a:rPr lang="de-DE" sz="2300" dirty="0">
                <a:solidFill>
                  <a:schemeClr val="tx1">
                    <a:lumMod val="65000"/>
                    <a:lumOff val="35000"/>
                  </a:schemeClr>
                </a:solidFill>
              </a:rPr>
              <a:t>TRGS 555: Betriebsanweisung und Information der </a:t>
            </a:r>
            <a:br>
              <a:rPr lang="de-DE" sz="2300" dirty="0">
                <a:solidFill>
                  <a:schemeClr val="tx1">
                    <a:lumMod val="65000"/>
                    <a:lumOff val="35000"/>
                  </a:schemeClr>
                </a:solidFill>
              </a:rPr>
            </a:br>
            <a:r>
              <a:rPr lang="de-DE" sz="2300" dirty="0">
                <a:solidFill>
                  <a:schemeClr val="tx1">
                    <a:lumMod val="65000"/>
                    <a:lumOff val="35000"/>
                  </a:schemeClr>
                </a:solidFill>
              </a:rPr>
              <a:t>Beschäftigten, insbesondere Abschnitt 5.3</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6" name="Grafik 5">
            <a:extLst>
              <a:ext uri="{FF2B5EF4-FFF2-40B4-BE49-F238E27FC236}">
                <a16:creationId xmlns:a16="http://schemas.microsoft.com/office/drawing/2014/main" id="{D910308B-397C-116F-74EB-F61CC2BFFD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7865" y="4105755"/>
            <a:ext cx="4841907" cy="1088871"/>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15).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771</Words>
  <PresentationFormat>Breitbild</PresentationFormat>
  <Paragraphs>80</Paragraphs>
  <Slides>8</Slides>
  <Notes>7</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2022-09-13T11:47:45Z</dcterms:modified>
</cp:coreProperties>
</file>