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107636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„Betriebsanweisung: für jeden Stoff einzeln ein Muss“</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071278C-0D5E-CA0D-A131-7829153CC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0"/>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16</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173862" y="5037162"/>
            <a:ext cx="5401009" cy="862190"/>
            <a:chOff x="5998764" y="5311326"/>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5998764" y="5311326"/>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6937985" y="5311326"/>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113021" y="5804184"/>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5998764" y="5804184"/>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EE5C5717-3A1E-18C1-DC33-C8FB2A200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910" y="1937932"/>
            <a:ext cx="6568927" cy="1597607"/>
          </a:xfrm>
          <a:prstGeom prst="rect">
            <a:avLst/>
          </a:prstGeom>
        </p:spPr>
      </p:pic>
      <p:pic>
        <p:nvPicPr>
          <p:cNvPr id="10" name="Grafik 9">
            <a:extLst>
              <a:ext uri="{FF2B5EF4-FFF2-40B4-BE49-F238E27FC236}">
                <a16:creationId xmlns:a16="http://schemas.microsoft.com/office/drawing/2014/main" id="{CF8C161F-B5D2-7FAE-17DD-1C4157BE8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95425">
            <a:off x="8810172" y="3571721"/>
            <a:ext cx="2528017" cy="1974804"/>
          </a:xfrm>
          <a:prstGeom prst="rect">
            <a:avLst/>
          </a:prstGeom>
        </p:spPr>
      </p:pic>
      <p:sp>
        <p:nvSpPr>
          <p:cNvPr id="4" name="Foliennummernplatzhalter 5">
            <a:extLst>
              <a:ext uri="{FF2B5EF4-FFF2-40B4-BE49-F238E27FC236}">
                <a16:creationId xmlns:a16="http://schemas.microsoft.com/office/drawing/2014/main" id="{B0795A58-9359-8AFA-9870-68C807F57B11}"/>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3BF05B26-6AA4-DC35-8FC8-70FA7DFC0C3E}"/>
              </a:ext>
            </a:extLst>
          </p:cNvPr>
          <p:cNvSpPr/>
          <p:nvPr/>
        </p:nvSpPr>
        <p:spPr>
          <a:xfrm>
            <a:off x="915614" y="1613682"/>
            <a:ext cx="3152459" cy="1202395"/>
          </a:xfrm>
          <a:prstGeom prst="wedgeRectCallout">
            <a:avLst>
              <a:gd name="adj1" fmla="val -71929"/>
              <a:gd name="adj2" fmla="val -5159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Na klar! Von jedem Stoff gehen ja auch unterschiedliche Gefährdungen aus.</a:t>
            </a:r>
          </a:p>
        </p:txBody>
      </p:sp>
      <p:sp>
        <p:nvSpPr>
          <p:cNvPr id="3" name="Sprechblase: rechteckig 2">
            <a:extLst>
              <a:ext uri="{FF2B5EF4-FFF2-40B4-BE49-F238E27FC236}">
                <a16:creationId xmlns:a16="http://schemas.microsoft.com/office/drawing/2014/main" id="{634CEC29-9746-9BC3-5D09-66B7665F8EF2}"/>
              </a:ext>
            </a:extLst>
          </p:cNvPr>
          <p:cNvSpPr/>
          <p:nvPr/>
        </p:nvSpPr>
        <p:spPr>
          <a:xfrm>
            <a:off x="335558" y="3191658"/>
            <a:ext cx="2451206" cy="1078841"/>
          </a:xfrm>
          <a:prstGeom prst="wedgeRectCallout">
            <a:avLst>
              <a:gd name="adj1" fmla="val -12097"/>
              <a:gd name="adj2" fmla="val 943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Werden die denn dann auch alle jährlich geschult?</a:t>
            </a:r>
          </a:p>
        </p:txBody>
      </p:sp>
      <p:sp>
        <p:nvSpPr>
          <p:cNvPr id="8" name="Sprechblase: oval 7">
            <a:extLst>
              <a:ext uri="{FF2B5EF4-FFF2-40B4-BE49-F238E27FC236}">
                <a16:creationId xmlns:a16="http://schemas.microsoft.com/office/drawing/2014/main" id="{B3BE765E-0707-E1FB-276F-4008118EFD77}"/>
              </a:ext>
            </a:extLst>
          </p:cNvPr>
          <p:cNvSpPr/>
          <p:nvPr/>
        </p:nvSpPr>
        <p:spPr>
          <a:xfrm>
            <a:off x="3497703" y="3547151"/>
            <a:ext cx="3965583" cy="1578183"/>
          </a:xfrm>
          <a:prstGeom prst="wedgeEllipseCallout">
            <a:avLst>
              <a:gd name="adj1" fmla="val 27696"/>
              <a:gd name="adj2" fmla="val 7813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 ergibt sich ja ein undurchdringbarer Wust von Betriebsanweisungen…</a:t>
            </a:r>
          </a:p>
        </p:txBody>
      </p:sp>
      <p:sp>
        <p:nvSpPr>
          <p:cNvPr id="10" name="Sprechblase: oval 9">
            <a:extLst>
              <a:ext uri="{FF2B5EF4-FFF2-40B4-BE49-F238E27FC236}">
                <a16:creationId xmlns:a16="http://schemas.microsoft.com/office/drawing/2014/main" id="{F7A6FFB0-C94C-771A-4D00-E3BD4109FBDA}"/>
              </a:ext>
            </a:extLst>
          </p:cNvPr>
          <p:cNvSpPr/>
          <p:nvPr/>
        </p:nvSpPr>
        <p:spPr>
          <a:xfrm>
            <a:off x="335558" y="5033132"/>
            <a:ext cx="4312569" cy="1291686"/>
          </a:xfrm>
          <a:prstGeom prst="wedgeEllipseCallout">
            <a:avLst>
              <a:gd name="adj1" fmla="val 14747"/>
              <a:gd name="adj2" fmla="val -1059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der Aktualisierungs-</a:t>
            </a:r>
            <a:br>
              <a:rPr lang="de-DE" i="1" dirty="0">
                <a:solidFill>
                  <a:schemeClr val="bg1"/>
                </a:solidFill>
              </a:rPr>
            </a:br>
            <a:r>
              <a:rPr lang="de-DE" i="1" dirty="0">
                <a:solidFill>
                  <a:schemeClr val="bg1"/>
                </a:solidFill>
              </a:rPr>
              <a:t>aufwand muss ja immens sein!</a:t>
            </a:r>
          </a:p>
        </p:txBody>
      </p:sp>
      <p:sp>
        <p:nvSpPr>
          <p:cNvPr id="11" name="Sprechblase: rechteckig 10">
            <a:extLst>
              <a:ext uri="{FF2B5EF4-FFF2-40B4-BE49-F238E27FC236}">
                <a16:creationId xmlns:a16="http://schemas.microsoft.com/office/drawing/2014/main" id="{DD4F459C-36B9-D4A7-339C-B4F0E437B007}"/>
              </a:ext>
            </a:extLst>
          </p:cNvPr>
          <p:cNvSpPr/>
          <p:nvPr/>
        </p:nvSpPr>
        <p:spPr>
          <a:xfrm flipH="1">
            <a:off x="7587438" y="4850651"/>
            <a:ext cx="3483622" cy="1445161"/>
          </a:xfrm>
          <a:prstGeom prst="wedgeRectCallout">
            <a:avLst>
              <a:gd name="adj1" fmla="val 68045"/>
              <a:gd name="adj2" fmla="val -409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Die finden das gut, weil es nach Gefahrstoffverordnung erlaubt ist. So entsteht dann auch kein bürokratisches „Monster“ …</a:t>
            </a:r>
          </a:p>
        </p:txBody>
      </p:sp>
      <p:sp>
        <p:nvSpPr>
          <p:cNvPr id="13" name="Sprechblase: oval 12">
            <a:extLst>
              <a:ext uri="{FF2B5EF4-FFF2-40B4-BE49-F238E27FC236}">
                <a16:creationId xmlns:a16="http://schemas.microsoft.com/office/drawing/2014/main" id="{AFC6F2A3-4D8A-0F1A-615D-72F7187829EB}"/>
              </a:ext>
            </a:extLst>
          </p:cNvPr>
          <p:cNvSpPr/>
          <p:nvPr/>
        </p:nvSpPr>
        <p:spPr>
          <a:xfrm flipH="1">
            <a:off x="8220684" y="927861"/>
            <a:ext cx="3789080" cy="1578183"/>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Also bei uns werden vergleichbare Gefahrstoffe  und Tätigkeiten kombiniert betrachtet.</a:t>
            </a:r>
          </a:p>
        </p:txBody>
      </p:sp>
      <p:sp>
        <p:nvSpPr>
          <p:cNvPr id="15" name="Sprechblase: rechteckig 14">
            <a:extLst>
              <a:ext uri="{FF2B5EF4-FFF2-40B4-BE49-F238E27FC236}">
                <a16:creationId xmlns:a16="http://schemas.microsoft.com/office/drawing/2014/main" id="{FA1D07B1-BEC5-9CF9-700B-E49A41B0632C}"/>
              </a:ext>
            </a:extLst>
          </p:cNvPr>
          <p:cNvSpPr/>
          <p:nvPr/>
        </p:nvSpPr>
        <p:spPr>
          <a:xfrm flipH="1">
            <a:off x="8144773" y="3625407"/>
            <a:ext cx="2846056" cy="917698"/>
          </a:xfrm>
          <a:prstGeom prst="wedgeRectCallout">
            <a:avLst>
              <a:gd name="adj1" fmla="val 35751"/>
              <a:gd name="adj2" fmla="val -8427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Und was sagen die BG </a:t>
            </a:r>
            <a:br>
              <a:rPr lang="de-DE" i="1" dirty="0">
                <a:solidFill>
                  <a:schemeClr val="bg1"/>
                </a:solidFill>
              </a:rPr>
            </a:br>
            <a:r>
              <a:rPr lang="de-DE" i="1" dirty="0">
                <a:solidFill>
                  <a:schemeClr val="bg1"/>
                </a:solidFill>
              </a:rPr>
              <a:t>und die Behörde dazu?</a:t>
            </a:r>
          </a:p>
        </p:txBody>
      </p:sp>
      <p:sp>
        <p:nvSpPr>
          <p:cNvPr id="16" name="Sprechblase: oval 15">
            <a:extLst>
              <a:ext uri="{FF2B5EF4-FFF2-40B4-BE49-F238E27FC236}">
                <a16:creationId xmlns:a16="http://schemas.microsoft.com/office/drawing/2014/main" id="{A3C58B51-8EBB-992C-35FF-2B8C710FBA3D}"/>
              </a:ext>
            </a:extLst>
          </p:cNvPr>
          <p:cNvSpPr/>
          <p:nvPr/>
        </p:nvSpPr>
        <p:spPr>
          <a:xfrm>
            <a:off x="4348263" y="1739679"/>
            <a:ext cx="4075889" cy="1578183"/>
          </a:xfrm>
          <a:prstGeom prst="wedgeEllipseCallout">
            <a:avLst>
              <a:gd name="adj1" fmla="val -49353"/>
              <a:gd name="adj2" fmla="val 5364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die unterschiedlichen Tätigkeiten müssen ebenfalls berücksichtigt werden!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404726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Es gibt Betriebe, in denen einige hundert oder gar tausend </a:t>
            </a:r>
            <a:br>
              <a:rPr lang="de-DE" sz="2300" dirty="0">
                <a:solidFill>
                  <a:schemeClr val="tx1">
                    <a:lumMod val="65000"/>
                    <a:lumOff val="35000"/>
                  </a:schemeClr>
                </a:solidFill>
              </a:rPr>
            </a:br>
            <a:r>
              <a:rPr lang="de-DE" sz="2300" dirty="0">
                <a:solidFill>
                  <a:schemeClr val="tx1">
                    <a:lumMod val="65000"/>
                    <a:lumOff val="35000"/>
                  </a:schemeClr>
                </a:solidFill>
              </a:rPr>
              <a:t>Gefahrstoffe eingesetzt werden. Hierfür bedarf es einer </a:t>
            </a:r>
            <a:br>
              <a:rPr lang="de-DE" sz="2300" dirty="0">
                <a:solidFill>
                  <a:schemeClr val="tx1">
                    <a:lumMod val="65000"/>
                    <a:lumOff val="35000"/>
                  </a:schemeClr>
                </a:solidFill>
              </a:rPr>
            </a:br>
            <a:r>
              <a:rPr lang="de-DE" sz="2300" dirty="0">
                <a:solidFill>
                  <a:schemeClr val="tx1">
                    <a:lumMod val="65000"/>
                    <a:lumOff val="35000"/>
                  </a:schemeClr>
                </a:solidFill>
              </a:rPr>
              <a:t>sinnvollen Herangehensweise, um die Erfordernisse des </a:t>
            </a:r>
            <a:br>
              <a:rPr lang="de-DE" sz="2300" dirty="0">
                <a:solidFill>
                  <a:schemeClr val="tx1">
                    <a:lumMod val="65000"/>
                    <a:lumOff val="35000"/>
                  </a:schemeClr>
                </a:solidFill>
              </a:rPr>
            </a:br>
            <a:r>
              <a:rPr lang="de-DE" sz="2300" dirty="0">
                <a:solidFill>
                  <a:schemeClr val="tx1">
                    <a:lumMod val="65000"/>
                    <a:lumOff val="35000"/>
                  </a:schemeClr>
                </a:solidFill>
              </a:rPr>
              <a:t>Arbeitsschutzes wirtschaftlich zu erfüllen.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Unter bestimmten Voraussetzungen reicht die Beurteilung eines </a:t>
            </a:r>
            <a:br>
              <a:rPr lang="de-DE" sz="2300" dirty="0">
                <a:solidFill>
                  <a:schemeClr val="tx1">
                    <a:lumMod val="65000"/>
                    <a:lumOff val="35000"/>
                  </a:schemeClr>
                </a:solidFill>
              </a:rPr>
            </a:br>
            <a:r>
              <a:rPr lang="de-DE" sz="2300" dirty="0">
                <a:solidFill>
                  <a:schemeClr val="tx1">
                    <a:lumMod val="65000"/>
                    <a:lumOff val="35000"/>
                  </a:schemeClr>
                </a:solidFill>
              </a:rPr>
              <a:t>einzigen Arbeitsplatzes für jede zu betrachtende Tätigkeit aus. </a:t>
            </a:r>
            <a:br>
              <a:rPr lang="de-DE" sz="2300" dirty="0">
                <a:solidFill>
                  <a:schemeClr val="tx1">
                    <a:lumMod val="65000"/>
                    <a:lumOff val="35000"/>
                  </a:schemeClr>
                </a:solidFill>
              </a:rPr>
            </a:br>
            <a:r>
              <a:rPr lang="de-DE" sz="2300" dirty="0">
                <a:solidFill>
                  <a:schemeClr val="tx1">
                    <a:lumMod val="65000"/>
                    <a:lumOff val="35000"/>
                  </a:schemeClr>
                </a:solidFill>
              </a:rPr>
              <a:t>Dabei kann es sich sogar um räumlich getrennte Arbeitsplätze </a:t>
            </a:r>
            <a:br>
              <a:rPr lang="de-DE" sz="2300" dirty="0">
                <a:solidFill>
                  <a:schemeClr val="tx1">
                    <a:lumMod val="65000"/>
                    <a:lumOff val="35000"/>
                  </a:schemeClr>
                </a:solidFill>
              </a:rPr>
            </a:br>
            <a:r>
              <a:rPr lang="de-DE" sz="2300" dirty="0">
                <a:solidFill>
                  <a:schemeClr val="tx1">
                    <a:lumMod val="65000"/>
                    <a:lumOff val="35000"/>
                  </a:schemeClr>
                </a:solidFill>
              </a:rPr>
              <a:t>und mehrere unterschiedliche Gefahrstoffe handeln, solange </a:t>
            </a:r>
            <a:br>
              <a:rPr lang="de-DE" sz="2300" dirty="0">
                <a:solidFill>
                  <a:schemeClr val="tx1">
                    <a:lumMod val="65000"/>
                    <a:lumOff val="35000"/>
                  </a:schemeClr>
                </a:solidFill>
              </a:rPr>
            </a:br>
            <a:r>
              <a:rPr lang="de-DE" sz="2300" dirty="0">
                <a:solidFill>
                  <a:schemeClr val="tx1">
                    <a:lumMod val="65000"/>
                    <a:lumOff val="35000"/>
                  </a:schemeClr>
                </a:solidFill>
              </a:rPr>
              <a:t>die Tätigkeiten hinsichtlich der Gefährdungen, Expositions-</a:t>
            </a:r>
            <a:br>
              <a:rPr lang="de-DE" sz="2300" dirty="0">
                <a:solidFill>
                  <a:schemeClr val="tx1">
                    <a:lumMod val="65000"/>
                    <a:lumOff val="35000"/>
                  </a:schemeClr>
                </a:solidFill>
              </a:rPr>
            </a:br>
            <a:r>
              <a:rPr lang="de-DE" sz="2300" dirty="0" err="1">
                <a:solidFill>
                  <a:schemeClr val="tx1">
                    <a:lumMod val="65000"/>
                    <a:lumOff val="35000"/>
                  </a:schemeClr>
                </a:solidFill>
              </a:rPr>
              <a:t>bedingungen</a:t>
            </a:r>
            <a:r>
              <a:rPr lang="de-DE" sz="2300" dirty="0">
                <a:solidFill>
                  <a:schemeClr val="tx1">
                    <a:lumMod val="65000"/>
                    <a:lumOff val="35000"/>
                  </a:schemeClr>
                </a:solidFill>
              </a:rPr>
              <a:t>, Arbeitsabläufe, Verfahren, </a:t>
            </a:r>
            <a:r>
              <a:rPr lang="de-DE" sz="2300" dirty="0" err="1">
                <a:solidFill>
                  <a:schemeClr val="tx1">
                    <a:lumMod val="65000"/>
                    <a:lumOff val="35000"/>
                  </a:schemeClr>
                </a:solidFill>
              </a:rPr>
              <a:t>Umgebungsbedingun</a:t>
            </a:r>
            <a:r>
              <a:rPr lang="de-DE" sz="2300" dirty="0">
                <a:solidFill>
                  <a:schemeClr val="tx1">
                    <a:lumMod val="65000"/>
                    <a:lumOff val="35000"/>
                  </a:schemeClr>
                </a:solidFill>
              </a:rPr>
              <a:t>-</a:t>
            </a:r>
            <a:br>
              <a:rPr lang="de-DE" sz="2300" dirty="0">
                <a:solidFill>
                  <a:schemeClr val="tx1">
                    <a:lumMod val="65000"/>
                    <a:lumOff val="35000"/>
                  </a:schemeClr>
                </a:solidFill>
              </a:rPr>
            </a:br>
            <a:r>
              <a:rPr lang="de-DE" sz="2300" dirty="0">
                <a:solidFill>
                  <a:schemeClr val="tx1">
                    <a:lumMod val="65000"/>
                    <a:lumOff val="35000"/>
                  </a:schemeClr>
                </a:solidFill>
              </a:rPr>
              <a:t>gen und festzulegenden Schutzmaßnahmen vergleichbar sind.</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693319"/>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Unter der Voraussetzung, dass bei Tätigkeiten mit Gefahrstoffen </a:t>
            </a:r>
            <a:br>
              <a:rPr lang="de-DE" sz="2300" dirty="0">
                <a:solidFill>
                  <a:schemeClr val="tx1">
                    <a:lumMod val="65000"/>
                    <a:lumOff val="35000"/>
                  </a:schemeClr>
                </a:solidFill>
              </a:rPr>
            </a:br>
            <a:r>
              <a:rPr lang="de-DE" sz="2300" dirty="0">
                <a:solidFill>
                  <a:schemeClr val="tx1">
                    <a:lumMod val="65000"/>
                    <a:lumOff val="35000"/>
                  </a:schemeClr>
                </a:solidFill>
              </a:rPr>
              <a:t>ähnliche Gefährdungen bestehen und vergleichbare Schutzmaß-</a:t>
            </a:r>
            <a:br>
              <a:rPr lang="de-DE" sz="2300" dirty="0">
                <a:solidFill>
                  <a:schemeClr val="tx1">
                    <a:lumMod val="65000"/>
                    <a:lumOff val="35000"/>
                  </a:schemeClr>
                </a:solidFill>
              </a:rPr>
            </a:br>
            <a:r>
              <a:rPr lang="de-DE" sz="2300" dirty="0">
                <a:solidFill>
                  <a:schemeClr val="tx1">
                    <a:lumMod val="65000"/>
                    <a:lumOff val="35000"/>
                  </a:schemeClr>
                </a:solidFill>
              </a:rPr>
              <a:t>nahmen notwendig sind, können für diese Tätigkeiten Gruppen- </a:t>
            </a:r>
            <a:br>
              <a:rPr lang="de-DE" sz="2300" dirty="0">
                <a:solidFill>
                  <a:schemeClr val="tx1">
                    <a:lumMod val="65000"/>
                    <a:lumOff val="35000"/>
                  </a:schemeClr>
                </a:solidFill>
              </a:rPr>
            </a:br>
            <a:r>
              <a:rPr lang="de-DE" sz="2300" dirty="0">
                <a:solidFill>
                  <a:schemeClr val="tx1">
                    <a:lumMod val="65000"/>
                    <a:lumOff val="35000"/>
                  </a:schemeClr>
                </a:solidFill>
              </a:rPr>
              <a:t>bzw. Sammelbetriebsanweisungen erstellt werden.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Bei bestimmten in der TRGS 400 definierten Tätigkeiten mit </a:t>
            </a:r>
            <a:br>
              <a:rPr lang="de-DE" sz="2300" dirty="0">
                <a:solidFill>
                  <a:schemeClr val="tx1">
                    <a:lumMod val="65000"/>
                    <a:lumOff val="35000"/>
                  </a:schemeClr>
                </a:solidFill>
              </a:rPr>
            </a:br>
            <a:r>
              <a:rPr lang="de-DE" sz="2300" dirty="0">
                <a:solidFill>
                  <a:schemeClr val="tx1">
                    <a:lumMod val="65000"/>
                    <a:lumOff val="35000"/>
                  </a:schemeClr>
                </a:solidFill>
              </a:rPr>
              <a:t>geringer Gefährdung können weitere Pflichten, wie z. B. die </a:t>
            </a:r>
            <a:br>
              <a:rPr lang="de-DE" sz="2300" dirty="0">
                <a:solidFill>
                  <a:schemeClr val="tx1">
                    <a:lumMod val="65000"/>
                    <a:lumOff val="35000"/>
                  </a:schemeClr>
                </a:solidFill>
              </a:rPr>
            </a:br>
            <a:r>
              <a:rPr lang="de-DE" sz="2300" dirty="0">
                <a:solidFill>
                  <a:schemeClr val="tx1">
                    <a:lumMod val="65000"/>
                    <a:lumOff val="35000"/>
                  </a:schemeClr>
                </a:solidFill>
              </a:rPr>
              <a:t>Erstellung einer Betriebsanweisung und eine detaillierte </a:t>
            </a:r>
            <a:br>
              <a:rPr lang="de-DE" sz="2300" dirty="0">
                <a:solidFill>
                  <a:schemeClr val="tx1">
                    <a:lumMod val="65000"/>
                    <a:lumOff val="35000"/>
                  </a:schemeClr>
                </a:solidFill>
              </a:rPr>
            </a:br>
            <a:r>
              <a:rPr lang="de-DE" sz="2300" dirty="0">
                <a:solidFill>
                  <a:schemeClr val="tx1">
                    <a:lumMod val="65000"/>
                    <a:lumOff val="35000"/>
                  </a:schemeClr>
                </a:solidFill>
              </a:rPr>
              <a:t>Dokumentation der Gefährdungsbeurteilung, ggf. komplett </a:t>
            </a:r>
            <a:br>
              <a:rPr lang="de-DE" sz="2300" dirty="0">
                <a:solidFill>
                  <a:schemeClr val="tx1">
                    <a:lumMod val="65000"/>
                    <a:lumOff val="35000"/>
                  </a:schemeClr>
                </a:solidFill>
              </a:rPr>
            </a:br>
            <a:r>
              <a:rPr lang="de-DE" sz="2300" dirty="0">
                <a:solidFill>
                  <a:schemeClr val="tx1">
                    <a:lumMod val="65000"/>
                    <a:lumOff val="35000"/>
                  </a:schemeClr>
                </a:solidFill>
              </a:rPr>
              <a:t>entfallen. Die hier genannten Voraussetzungen sind jedoch </a:t>
            </a:r>
            <a:br>
              <a:rPr lang="de-DE" sz="2300" dirty="0">
                <a:solidFill>
                  <a:schemeClr val="tx1">
                    <a:lumMod val="65000"/>
                    <a:lumOff val="35000"/>
                  </a:schemeClr>
                </a:solidFill>
              </a:rPr>
            </a:br>
            <a:r>
              <a:rPr lang="de-DE" sz="2300" dirty="0">
                <a:solidFill>
                  <a:schemeClr val="tx1">
                    <a:lumMod val="65000"/>
                    <a:lumOff val="35000"/>
                  </a:schemeClr>
                </a:solidFill>
              </a:rPr>
              <a:t>eng anzuwenden, um rechtssicher zu handeln.</a:t>
            </a:r>
          </a:p>
        </p:txBody>
      </p:sp>
    </p:spTree>
    <p:extLst>
      <p:ext uri="{BB962C8B-B14F-4D97-AF65-F5344CB8AC3E}">
        <p14:creationId xmlns:p14="http://schemas.microsoft.com/office/powerpoint/2010/main" val="380418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1415772"/>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Es gibt eine Reihe von Möglichkeiten, auch auf dem Gebiet der Gefahrstoffe wirtschaftlich, effizient und rechtssicher Arbeitssicherheit und Gesundheitsschutz </a:t>
            </a:r>
            <a:br>
              <a:rPr lang="de-DE" sz="2300" dirty="0">
                <a:solidFill>
                  <a:schemeClr val="tx1">
                    <a:lumMod val="65000"/>
                    <a:lumOff val="35000"/>
                  </a:schemeClr>
                </a:solidFill>
              </a:rPr>
            </a:br>
            <a:r>
              <a:rPr lang="de-DE" sz="2300" dirty="0">
                <a:solidFill>
                  <a:schemeClr val="tx1">
                    <a:lumMod val="65000"/>
                    <a:lumOff val="35000"/>
                  </a:schemeClr>
                </a:solidFill>
              </a:rPr>
              <a:t>zu betreiben. </a:t>
            </a:r>
          </a:p>
        </p:txBody>
      </p:sp>
      <p:sp>
        <p:nvSpPr>
          <p:cNvPr id="3" name="Rechteck 2">
            <a:extLst>
              <a:ext uri="{FF2B5EF4-FFF2-40B4-BE49-F238E27FC236}">
                <a16:creationId xmlns:a16="http://schemas.microsoft.com/office/drawing/2014/main" id="{65FF5C64-05A1-E41B-3414-5BDFB6F2101B}"/>
              </a:ext>
            </a:extLst>
          </p:cNvPr>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930788B-543C-266D-734D-F9C1BA3F034F}"/>
              </a:ext>
            </a:extLst>
          </p:cNvPr>
          <p:cNvSpPr txBox="1"/>
          <p:nvPr/>
        </p:nvSpPr>
        <p:spPr>
          <a:xfrm>
            <a:off x="1080000" y="1123698"/>
            <a:ext cx="242201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Schlussfolgerung</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380139"/>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Gefahrstoffverordnung (GefStoffV), </a:t>
            </a:r>
            <a:br>
              <a:rPr lang="de-DE" sz="2300" dirty="0">
                <a:solidFill>
                  <a:schemeClr val="tx1">
                    <a:lumMod val="65000"/>
                    <a:lumOff val="35000"/>
                  </a:schemeClr>
                </a:solidFill>
              </a:rPr>
            </a:br>
            <a:r>
              <a:rPr lang="de-DE" sz="2300" dirty="0">
                <a:solidFill>
                  <a:schemeClr val="tx1">
                    <a:lumMod val="65000"/>
                    <a:lumOff val="35000"/>
                  </a:schemeClr>
                </a:solidFill>
              </a:rPr>
              <a:t>insbesondere §§ 6 und 14</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TRGS 400: Gefährdungsbeurteilung für Tätigkeiten mit </a:t>
            </a:r>
            <a:br>
              <a:rPr lang="de-DE" sz="2300" dirty="0">
                <a:solidFill>
                  <a:schemeClr val="tx1">
                    <a:lumMod val="65000"/>
                    <a:lumOff val="35000"/>
                  </a:schemeClr>
                </a:solidFill>
              </a:rPr>
            </a:br>
            <a:r>
              <a:rPr lang="de-DE" sz="2300" dirty="0">
                <a:solidFill>
                  <a:schemeClr val="tx1">
                    <a:lumMod val="65000"/>
                    <a:lumOff val="35000"/>
                  </a:schemeClr>
                </a:solidFill>
              </a:rPr>
              <a:t>Gefahrstoffen, insbesondere Abschnitte 4.2 und 6.2</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TRGS 555: Betriebsanweisung und Information der </a:t>
            </a:r>
            <a:br>
              <a:rPr lang="de-DE" sz="2300" dirty="0">
                <a:solidFill>
                  <a:schemeClr val="tx1">
                    <a:lumMod val="65000"/>
                    <a:lumOff val="35000"/>
                  </a:schemeClr>
                </a:solidFill>
              </a:rPr>
            </a:br>
            <a:r>
              <a:rPr lang="de-DE" sz="2300" dirty="0">
                <a:solidFill>
                  <a:schemeClr val="tx1">
                    <a:lumMod val="65000"/>
                    <a:lumOff val="35000"/>
                  </a:schemeClr>
                </a:solidFill>
              </a:rPr>
              <a:t>Beschäftigten, insbesondere Abschnitt 3.1 </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AFD8AE6B-B7FB-9409-E65F-6AA56A9FF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273" y="4525460"/>
            <a:ext cx="3764801" cy="1448312"/>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16).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869</Words>
  <PresentationFormat>Breitbild</PresentationFormat>
  <Paragraphs>87</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2022-09-13T11:48:10Z</dcterms:modified>
</cp:coreProperties>
</file>