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62" r:id="rId2"/>
    <p:sldId id="257" r:id="rId3"/>
    <p:sldId id="258" r:id="rId4"/>
    <p:sldId id="259" r:id="rId5"/>
    <p:sldId id="263" r:id="rId6"/>
    <p:sldId id="269" r:id="rId7"/>
    <p:sldId id="270" r:id="rId8"/>
    <p:sldId id="271" r:id="rId9"/>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fan" initials="WS" lastIdx="1" clrIdx="0">
    <p:extLst>
      <p:ext uri="{19B8F6BF-5375-455C-9EA6-DF929625EA0E}">
        <p15:presenceInfo xmlns:p15="http://schemas.microsoft.com/office/powerpoint/2012/main" userId="Steff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82" autoAdjust="0"/>
    <p:restoredTop sz="71924" autoAdjust="0"/>
  </p:normalViewPr>
  <p:slideViewPr>
    <p:cSldViewPr snapToGrid="0">
      <p:cViewPr varScale="1">
        <p:scale>
          <a:sx n="82" d="100"/>
          <a:sy n="82" d="100"/>
        </p:scale>
        <p:origin x="1398" y="96"/>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3" d="2"/>
        <a:sy n="3" d="2"/>
      </p:scale>
      <p:origin x="0" y="0"/>
    </p:cViewPr>
  </p:notesText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1"/>
            <a:ext cx="2946400" cy="498395"/>
          </a:xfrm>
          <a:prstGeom prst="rect">
            <a:avLst/>
          </a:prstGeom>
        </p:spPr>
        <p:txBody>
          <a:bodyPr vert="horz" lIns="91440" tIns="45720" rIns="91440" bIns="45720" rtlCol="0"/>
          <a:lstStyle>
            <a:lvl1pPr algn="r">
              <a:defRPr sz="1200"/>
            </a:lvl1pPr>
          </a:lstStyle>
          <a:p>
            <a:fld id="{F792D8E5-D115-4BB6-B746-926ED674B279}" type="datetimeFigureOut">
              <a:rPr lang="de-DE" smtClean="0"/>
              <a:t>25.06.2021</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8243"/>
            <a:ext cx="2946400" cy="49839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8243"/>
            <a:ext cx="2946400" cy="49839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1"/>
            <a:ext cx="2946400" cy="498395"/>
          </a:xfrm>
          <a:prstGeom prst="rect">
            <a:avLst/>
          </a:prstGeom>
        </p:spPr>
        <p:txBody>
          <a:bodyPr vert="horz" lIns="91440" tIns="45720" rIns="91440" bIns="45720" rtlCol="0"/>
          <a:lstStyle>
            <a:lvl1pPr algn="r">
              <a:defRPr sz="1200"/>
            </a:lvl1pPr>
          </a:lstStyle>
          <a:p>
            <a:fld id="{0A63EB9C-2073-4613-8E3C-51D040CCF79F}" type="datetimeFigureOut">
              <a:rPr lang="de-DE" smtClean="0"/>
              <a:t>25.06.2021</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7612"/>
            <a:ext cx="5438775" cy="3907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243"/>
            <a:ext cx="2946400" cy="49839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8243"/>
            <a:ext cx="2946400" cy="49839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E-Learnings),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a:t>
            </a:r>
          </a:p>
          <a:p>
            <a:pPr>
              <a:spcAft>
                <a:spcPts val="1000"/>
              </a:spcAft>
            </a:pPr>
            <a:r>
              <a:rPr lang="de-DE" sz="1200" b="0" dirty="0">
                <a:sym typeface="Wingdings" panose="05000000000000000000" pitchFamily="2" charset="2"/>
              </a:rPr>
              <a:t>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3162941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3</a:t>
            </a:fld>
            <a:endParaRPr lang="de-DE"/>
          </a:p>
        </p:txBody>
      </p:sp>
    </p:spTree>
    <p:extLst>
      <p:ext uri="{BB962C8B-B14F-4D97-AF65-F5344CB8AC3E}">
        <p14:creationId xmlns:p14="http://schemas.microsoft.com/office/powerpoint/2010/main" val="168197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2421167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104881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3610936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4"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r>
              <a:rPr lang="en-US"/>
              <a:t>23.06.2021</a:t>
            </a:r>
            <a:endParaRPr lang="de-DE" dirty="0"/>
          </a:p>
        </p:txBody>
      </p:sp>
      <p:sp>
        <p:nvSpPr>
          <p:cNvPr id="15"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r>
              <a:rPr lang="de-DE"/>
              <a:t>Manfred Mustermann</a:t>
            </a:r>
            <a:endParaRPr lang="de-DE" dirty="0"/>
          </a:p>
        </p:txBody>
      </p:sp>
      <p:sp>
        <p:nvSpPr>
          <p:cNvPr id="16"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fld id="{BD4CF7CD-5D08-42BE-B8B2-DF7D6001447B}" type="slidenum">
              <a:rPr lang="de-DE" smtClean="0"/>
              <a:pPr/>
              <a:t>‹Nr.›</a:t>
            </a:fld>
            <a:endParaRPr lang="de-DE" dirty="0"/>
          </a:p>
        </p:txBody>
      </p:sp>
      <p:sp>
        <p:nvSpPr>
          <p:cNvPr id="13" name="Rechteck 12">
            <a:extLst>
              <a:ext uri="{FF2B5EF4-FFF2-40B4-BE49-F238E27FC236}">
                <a16:creationId xmlns:a16="http://schemas.microsoft.com/office/drawing/2014/main" id="{D8B67667-163A-46DA-97FF-6C86A58FB1A9}"/>
              </a:ext>
            </a:extLst>
          </p:cNvPr>
          <p:cNvSpPr/>
          <p:nvPr userDrawn="1"/>
        </p:nvSpPr>
        <p:spPr>
          <a:xfrm>
            <a:off x="6343945" y="4292163"/>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50D046A3-BFE2-488E-ACC0-F3BE8E6E3894}"/>
              </a:ext>
            </a:extLst>
          </p:cNvPr>
          <p:cNvSpPr txBox="1">
            <a:spLocks/>
          </p:cNvSpPr>
          <p:nvPr userDrawn="1"/>
        </p:nvSpPr>
        <p:spPr>
          <a:xfrm>
            <a:off x="7263525" y="4292163"/>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EC8723-593B-49BE-858C-69335F150833}" type="datetime1">
              <a:rPr lang="de-DE" sz="1800" b="1" smtClean="0"/>
              <a:pPr/>
              <a:t>25.06.2021</a:t>
            </a:fld>
            <a:endParaRPr lang="de-DE" sz="1800" b="1" dirty="0"/>
          </a:p>
        </p:txBody>
      </p:sp>
      <p:sp>
        <p:nvSpPr>
          <p:cNvPr id="18" name="Fußzeilenplatzhalter 3">
            <a:extLst>
              <a:ext uri="{FF2B5EF4-FFF2-40B4-BE49-F238E27FC236}">
                <a16:creationId xmlns:a16="http://schemas.microsoft.com/office/drawing/2014/main" id="{3F283986-A1C3-4985-8279-38A65B53B068}"/>
              </a:ext>
            </a:extLst>
          </p:cNvPr>
          <p:cNvSpPr txBox="1">
            <a:spLocks/>
          </p:cNvSpPr>
          <p:nvPr userDrawn="1"/>
        </p:nvSpPr>
        <p:spPr>
          <a:xfrm>
            <a:off x="8530436" y="4785021"/>
            <a:ext cx="3026260"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dirty="0"/>
              <a:t>Manfred Mustermann</a:t>
            </a:r>
          </a:p>
        </p:txBody>
      </p:sp>
      <p:sp>
        <p:nvSpPr>
          <p:cNvPr id="19" name="Rechteck 18">
            <a:extLst>
              <a:ext uri="{FF2B5EF4-FFF2-40B4-BE49-F238E27FC236}">
                <a16:creationId xmlns:a16="http://schemas.microsoft.com/office/drawing/2014/main" id="{9C022BBC-69C0-4A1D-9AC5-416DD79FAD6B}"/>
              </a:ext>
            </a:extLst>
          </p:cNvPr>
          <p:cNvSpPr/>
          <p:nvPr userDrawn="1"/>
        </p:nvSpPr>
        <p:spPr>
          <a:xfrm>
            <a:off x="6343945" y="4785021"/>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spTree>
    <p:extLst>
      <p:ext uri="{BB962C8B-B14F-4D97-AF65-F5344CB8AC3E}">
        <p14:creationId xmlns:p14="http://schemas.microsoft.com/office/powerpoint/2010/main" val="1309974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r>
              <a:rPr lang="en-US"/>
              <a:t>23.06.2021</a:t>
            </a:r>
            <a:endParaRPr lang="de-DE" dirty="0"/>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r>
              <a:rPr lang="de-DE"/>
              <a:t>Manfred Mustermann</a:t>
            </a:r>
            <a:endParaRPr lang="de-DE" dirty="0"/>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fld id="{BD4CF7CD-5D08-42BE-B8B2-DF7D6001447B}" type="slidenum">
              <a:rPr lang="de-DE" smtClean="0"/>
              <a:pPr/>
              <a:t>‹Nr.›</a:t>
            </a:fld>
            <a:endParaRPr lang="de-DE" dirty="0"/>
          </a:p>
        </p:txBody>
      </p:sp>
    </p:spTree>
    <p:extLst>
      <p:ext uri="{BB962C8B-B14F-4D97-AF65-F5344CB8AC3E}">
        <p14:creationId xmlns:p14="http://schemas.microsoft.com/office/powerpoint/2010/main" val="25890279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Datumsplatzhalter 3"/>
          <p:cNvSpPr>
            <a:spLocks noGrp="1"/>
          </p:cNvSpPr>
          <p:nvPr>
            <p:ph type="dt" sz="half" idx="2"/>
          </p:nvPr>
        </p:nvSpPr>
        <p:spPr>
          <a:xfrm>
            <a:off x="307253" y="6595968"/>
            <a:ext cx="2743200" cy="365125"/>
          </a:xfrm>
          <a:prstGeom prst="rect">
            <a:avLst/>
          </a:prstGeom>
        </p:spPr>
        <p:txBody>
          <a:bodyPr/>
          <a:lstStyle>
            <a:lvl1pPr>
              <a:defRPr sz="1000">
                <a:solidFill>
                  <a:schemeClr val="tx1">
                    <a:lumMod val="65000"/>
                    <a:lumOff val="35000"/>
                  </a:schemeClr>
                </a:solidFill>
              </a:defRPr>
            </a:lvl1pPr>
          </a:lstStyle>
          <a:p>
            <a:r>
              <a:rPr lang="en-US"/>
              <a:t>23.06.2021</a:t>
            </a:r>
            <a:endParaRPr lang="de-DE" dirty="0"/>
          </a:p>
        </p:txBody>
      </p:sp>
      <p:sp>
        <p:nvSpPr>
          <p:cNvPr id="11" name="Fußzeilenplatzhalter 4"/>
          <p:cNvSpPr>
            <a:spLocks noGrp="1"/>
          </p:cNvSpPr>
          <p:nvPr>
            <p:ph type="ftr" sz="quarter" idx="3"/>
          </p:nvPr>
        </p:nvSpPr>
        <p:spPr>
          <a:xfrm>
            <a:off x="4029973" y="6594475"/>
            <a:ext cx="4114800" cy="365125"/>
          </a:xfrm>
          <a:prstGeom prst="rect">
            <a:avLst/>
          </a:prstGeom>
        </p:spPr>
        <p:txBody>
          <a:bodyPr/>
          <a:lstStyle>
            <a:lvl1pPr algn="ctr">
              <a:defRPr sz="1000">
                <a:solidFill>
                  <a:schemeClr val="tx1">
                    <a:lumMod val="65000"/>
                    <a:lumOff val="35000"/>
                  </a:schemeClr>
                </a:solidFill>
              </a:defRPr>
            </a:lvl1pPr>
          </a:lstStyle>
          <a:p>
            <a:r>
              <a:rPr lang="de-DE"/>
              <a:t>Manfred Mustermann</a:t>
            </a:r>
            <a:endParaRPr lang="de-DE" dirty="0"/>
          </a:p>
        </p:txBody>
      </p:sp>
      <p:sp>
        <p:nvSpPr>
          <p:cNvPr id="12" name="Foliennummernplatzhalter 5"/>
          <p:cNvSpPr>
            <a:spLocks noGrp="1"/>
          </p:cNvSpPr>
          <p:nvPr>
            <p:ph type="sldNum" sz="quarter" idx="4"/>
          </p:nvPr>
        </p:nvSpPr>
        <p:spPr>
          <a:xfrm>
            <a:off x="9124293" y="6594475"/>
            <a:ext cx="2743200" cy="365125"/>
          </a:xfrm>
          <a:prstGeom prst="rect">
            <a:avLst/>
          </a:prstGeom>
        </p:spPr>
        <p:txBody>
          <a:bodyPr/>
          <a:lstStyle>
            <a:lvl1pPr algn="r">
              <a:defRPr sz="1000">
                <a:solidFill>
                  <a:schemeClr val="tx1">
                    <a:lumMod val="65000"/>
                    <a:lumOff val="35000"/>
                  </a:schemeClr>
                </a:solidFill>
              </a:defRPr>
            </a:lvl1pPr>
          </a:lstStyle>
          <a:p>
            <a:fld id="{BD4CF7CD-5D08-42BE-B8B2-DF7D6001447B}" type="slidenum">
              <a:rPr lang="de-DE" smtClean="0"/>
              <a:pPr/>
              <a:t>‹Nr.›</a:t>
            </a:fld>
            <a:endParaRPr lang="de-DE" dirty="0"/>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651967187"/>
      </p:ext>
    </p:extLst>
  </p:cSld>
  <p:clrMap bg1="lt1" tx1="dk1" bg2="lt2" tx2="dk2" accent1="accent1" accent2="accent2" accent3="accent3" accent4="accent4" accent5="accent5" accent6="accent6" hlink="hlink" folHlink="folHlink"/>
  <p:sldLayoutIdLst>
    <p:sldLayoutId id="2147483661" r:id="rId1"/>
    <p:sldLayoutId id="2147483663"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D2988A09-F014-4773-AD60-F82B9CF273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 y="1348171"/>
            <a:ext cx="12192000" cy="4751832"/>
          </a:xfrm>
          <a:prstGeom prst="rect">
            <a:avLst/>
          </a:prstGeom>
        </p:spPr>
      </p:pic>
      <p:sp>
        <p:nvSpPr>
          <p:cNvPr id="18" name="Rechteck 17"/>
          <p:cNvSpPr/>
          <p:nvPr/>
        </p:nvSpPr>
        <p:spPr>
          <a:xfrm>
            <a:off x="6260347" y="2805640"/>
            <a:ext cx="5484607" cy="93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6043321" y="4292163"/>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Rechteck 16"/>
          <p:cNvSpPr/>
          <p:nvPr/>
        </p:nvSpPr>
        <p:spPr>
          <a:xfrm>
            <a:off x="4332604" y="1839560"/>
            <a:ext cx="4109421" cy="93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a:extLst>
              <a:ext uri="{FF2B5EF4-FFF2-40B4-BE49-F238E27FC236}">
                <a16:creationId xmlns:a16="http://schemas.microsoft.com/office/drawing/2014/main" id="{BACE03C6-18B3-4E27-ABAB-EBC9D7F5E2F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137785" y="1620292"/>
            <a:ext cx="7771697" cy="2301363"/>
          </a:xfrm>
          <a:prstGeom prst="rect">
            <a:avLst/>
          </a:prstGeom>
        </p:spPr>
      </p:pic>
      <p:sp>
        <p:nvSpPr>
          <p:cNvPr id="3" name="Datumsplatzhalter 2">
            <a:extLst>
              <a:ext uri="{FF2B5EF4-FFF2-40B4-BE49-F238E27FC236}">
                <a16:creationId xmlns:a16="http://schemas.microsoft.com/office/drawing/2014/main" id="{DC80212D-99A2-4CDA-911A-FD5B25FD5611}"/>
              </a:ext>
            </a:extLst>
          </p:cNvPr>
          <p:cNvSpPr>
            <a:spLocks noGrp="1"/>
          </p:cNvSpPr>
          <p:nvPr>
            <p:ph type="dt" sz="half" idx="2"/>
          </p:nvPr>
        </p:nvSpPr>
        <p:spPr>
          <a:xfrm>
            <a:off x="6982542" y="4292163"/>
            <a:ext cx="2743200" cy="365125"/>
          </a:xfrm>
        </p:spPr>
        <p:txBody>
          <a:bodyPr/>
          <a:lstStyle/>
          <a:p>
            <a:r>
              <a:rPr lang="en-US" sz="1800" b="1"/>
              <a:t>23.06.2021</a:t>
            </a:r>
            <a:endParaRPr lang="de-DE" sz="1800" b="1" dirty="0"/>
          </a:p>
        </p:txBody>
      </p:sp>
      <p:sp>
        <p:nvSpPr>
          <p:cNvPr id="4" name="Fußzeilenplatzhalter 3">
            <a:extLst>
              <a:ext uri="{FF2B5EF4-FFF2-40B4-BE49-F238E27FC236}">
                <a16:creationId xmlns:a16="http://schemas.microsoft.com/office/drawing/2014/main" id="{2CCF8064-61FF-4F97-AEF2-652BB3A5F40D}"/>
              </a:ext>
            </a:extLst>
          </p:cNvPr>
          <p:cNvSpPr>
            <a:spLocks noGrp="1"/>
          </p:cNvSpPr>
          <p:nvPr>
            <p:ph type="ftr" sz="quarter" idx="3"/>
          </p:nvPr>
        </p:nvSpPr>
        <p:spPr>
          <a:xfrm>
            <a:off x="8157578" y="4789228"/>
            <a:ext cx="3286752" cy="365125"/>
          </a:xfrm>
        </p:spPr>
        <p:txBody>
          <a:bodyPr/>
          <a:lstStyle/>
          <a:p>
            <a:pPr algn="l"/>
            <a:r>
              <a:rPr lang="de-DE" sz="1800" b="1" dirty="0"/>
              <a:t>Manfred Mustermann</a:t>
            </a:r>
          </a:p>
        </p:txBody>
      </p:sp>
      <p:sp>
        <p:nvSpPr>
          <p:cNvPr id="23" name="Foliennummernplatzhalter 22">
            <a:extLst>
              <a:ext uri="{FF2B5EF4-FFF2-40B4-BE49-F238E27FC236}">
                <a16:creationId xmlns:a16="http://schemas.microsoft.com/office/drawing/2014/main" id="{369D31B3-311A-4DB2-8526-4FCFE998162D}"/>
              </a:ext>
            </a:extLst>
          </p:cNvPr>
          <p:cNvSpPr>
            <a:spLocks noGrp="1"/>
          </p:cNvSpPr>
          <p:nvPr>
            <p:ph type="sldNum" sz="quarter" idx="4"/>
          </p:nvPr>
        </p:nvSpPr>
        <p:spPr/>
        <p:txBody>
          <a:bodyPr/>
          <a:lstStyle/>
          <a:p>
            <a:fld id="{BD4CF7CD-5D08-42BE-B8B2-DF7D6001447B}" type="slidenum">
              <a:rPr lang="de-DE" smtClean="0"/>
              <a:pPr/>
              <a:t>1</a:t>
            </a:fld>
            <a:endParaRPr lang="de-DE" dirty="0"/>
          </a:p>
        </p:txBody>
      </p:sp>
      <p:sp>
        <p:nvSpPr>
          <p:cNvPr id="11" name="Rechteck 10">
            <a:extLst>
              <a:ext uri="{FF2B5EF4-FFF2-40B4-BE49-F238E27FC236}">
                <a16:creationId xmlns:a16="http://schemas.microsoft.com/office/drawing/2014/main" id="{9FD7B579-C398-4BE7-AC14-703C3617B893}"/>
              </a:ext>
            </a:extLst>
          </p:cNvPr>
          <p:cNvSpPr/>
          <p:nvPr/>
        </p:nvSpPr>
        <p:spPr>
          <a:xfrm>
            <a:off x="6043321" y="4785021"/>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sp>
        <p:nvSpPr>
          <p:cNvPr id="12" name="Textfeld 11">
            <a:extLst>
              <a:ext uri="{FF2B5EF4-FFF2-40B4-BE49-F238E27FC236}">
                <a16:creationId xmlns:a16="http://schemas.microsoft.com/office/drawing/2014/main" id="{7111A136-FCF3-4710-AFB0-D794548D7893}"/>
              </a:ext>
            </a:extLst>
          </p:cNvPr>
          <p:cNvSpPr txBox="1"/>
          <p:nvPr/>
        </p:nvSpPr>
        <p:spPr>
          <a:xfrm>
            <a:off x="982663" y="122959"/>
            <a:ext cx="3049692"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17</a:t>
            </a:r>
          </a:p>
        </p:txBody>
      </p:sp>
    </p:spTree>
    <p:extLst>
      <p:ext uri="{BB962C8B-B14F-4D97-AF65-F5344CB8AC3E}">
        <p14:creationId xmlns:p14="http://schemas.microsoft.com/office/powerpoint/2010/main" val="42786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B08200B-A751-4A78-9F2C-8D3B66D26F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2" name="Sprechblase: rechteckig 1">
            <a:extLst>
              <a:ext uri="{FF2B5EF4-FFF2-40B4-BE49-F238E27FC236}">
                <a16:creationId xmlns:a16="http://schemas.microsoft.com/office/drawing/2014/main" id="{194A66EA-7273-4701-AA9C-74DA485DF5F3}"/>
              </a:ext>
            </a:extLst>
          </p:cNvPr>
          <p:cNvSpPr/>
          <p:nvPr/>
        </p:nvSpPr>
        <p:spPr>
          <a:xfrm>
            <a:off x="2138299" y="2318815"/>
            <a:ext cx="2605462" cy="777259"/>
          </a:xfrm>
          <a:prstGeom prst="wedgeRectCallout">
            <a:avLst>
              <a:gd name="adj1" fmla="val -33049"/>
              <a:gd name="adj2" fmla="val 1021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Der hat doch dafür sogar auch eine Ausbildung.</a:t>
            </a:r>
          </a:p>
        </p:txBody>
      </p:sp>
      <p:sp>
        <p:nvSpPr>
          <p:cNvPr id="8" name="Sprechblase: rechteckig 7">
            <a:extLst>
              <a:ext uri="{FF2B5EF4-FFF2-40B4-BE49-F238E27FC236}">
                <a16:creationId xmlns:a16="http://schemas.microsoft.com/office/drawing/2014/main" id="{1090CE87-B77F-4237-A233-4EF4632819DC}"/>
              </a:ext>
            </a:extLst>
          </p:cNvPr>
          <p:cNvSpPr/>
          <p:nvPr/>
        </p:nvSpPr>
        <p:spPr>
          <a:xfrm>
            <a:off x="459381" y="3759452"/>
            <a:ext cx="2248349" cy="777259"/>
          </a:xfrm>
          <a:prstGeom prst="wedgeRectCallout">
            <a:avLst>
              <a:gd name="adj1" fmla="val -33527"/>
              <a:gd name="adj2" fmla="val 11596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Wer denn sonst, wenn nicht die </a:t>
            </a:r>
            <a:r>
              <a:rPr lang="de-DE" i="1" dirty="0" err="1">
                <a:solidFill>
                  <a:schemeClr val="bg1"/>
                </a:solidFill>
              </a:rPr>
              <a:t>SiFa</a:t>
            </a:r>
            <a:r>
              <a:rPr lang="de-DE" i="1" dirty="0">
                <a:solidFill>
                  <a:schemeClr val="bg1"/>
                </a:solidFill>
              </a:rPr>
              <a:t>?</a:t>
            </a:r>
          </a:p>
        </p:txBody>
      </p:sp>
      <p:sp>
        <p:nvSpPr>
          <p:cNvPr id="3" name="Sprechblase: oval 2">
            <a:extLst>
              <a:ext uri="{FF2B5EF4-FFF2-40B4-BE49-F238E27FC236}">
                <a16:creationId xmlns:a16="http://schemas.microsoft.com/office/drawing/2014/main" id="{A4DC40D5-59C5-4330-83F5-4C1DAC7FB993}"/>
              </a:ext>
            </a:extLst>
          </p:cNvPr>
          <p:cNvSpPr/>
          <p:nvPr/>
        </p:nvSpPr>
        <p:spPr>
          <a:xfrm>
            <a:off x="5199392" y="1383322"/>
            <a:ext cx="2616465" cy="950340"/>
          </a:xfrm>
          <a:prstGeom prst="wedgeEllipseCallout">
            <a:avLst>
              <a:gd name="adj1" fmla="val 31983"/>
              <a:gd name="adj2" fmla="val 9370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Das kann </a:t>
            </a:r>
            <a:br>
              <a:rPr lang="de-DE" i="1" dirty="0">
                <a:solidFill>
                  <a:schemeClr val="bg1"/>
                </a:solidFill>
              </a:rPr>
            </a:br>
            <a:r>
              <a:rPr lang="de-DE" i="1" dirty="0">
                <a:solidFill>
                  <a:schemeClr val="bg1"/>
                </a:solidFill>
              </a:rPr>
              <a:t>einer alleine aber nicht machen!</a:t>
            </a:r>
          </a:p>
        </p:txBody>
      </p:sp>
      <p:sp>
        <p:nvSpPr>
          <p:cNvPr id="9" name="Sprechblase: oval 8">
            <a:extLst>
              <a:ext uri="{FF2B5EF4-FFF2-40B4-BE49-F238E27FC236}">
                <a16:creationId xmlns:a16="http://schemas.microsoft.com/office/drawing/2014/main" id="{5FEB110A-C985-40D4-8BC8-DA69FD8F3E5F}"/>
              </a:ext>
            </a:extLst>
          </p:cNvPr>
          <p:cNvSpPr/>
          <p:nvPr/>
        </p:nvSpPr>
        <p:spPr>
          <a:xfrm>
            <a:off x="3853734" y="4739210"/>
            <a:ext cx="3041180" cy="898262"/>
          </a:xfrm>
          <a:prstGeom prst="wedgeEllipseCallout">
            <a:avLst>
              <a:gd name="adj1" fmla="val 32111"/>
              <a:gd name="adj2" fmla="val 10429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Müssen wir alle da </a:t>
            </a:r>
            <a:br>
              <a:rPr lang="de-DE" i="1" dirty="0">
                <a:solidFill>
                  <a:schemeClr val="bg1"/>
                </a:solidFill>
              </a:rPr>
            </a:br>
            <a:r>
              <a:rPr lang="de-DE" i="1" dirty="0">
                <a:solidFill>
                  <a:schemeClr val="bg1"/>
                </a:solidFill>
              </a:rPr>
              <a:t>am Ende auch noch mitmachen?</a:t>
            </a:r>
          </a:p>
        </p:txBody>
      </p:sp>
      <p:sp>
        <p:nvSpPr>
          <p:cNvPr id="10" name="Sprechblase: oval 9">
            <a:extLst>
              <a:ext uri="{FF2B5EF4-FFF2-40B4-BE49-F238E27FC236}">
                <a16:creationId xmlns:a16="http://schemas.microsoft.com/office/drawing/2014/main" id="{D9AF74F6-4865-4FFB-AAF2-B8DA1B34043D}"/>
              </a:ext>
            </a:extLst>
          </p:cNvPr>
          <p:cNvSpPr/>
          <p:nvPr/>
        </p:nvSpPr>
        <p:spPr>
          <a:xfrm>
            <a:off x="896146" y="5088708"/>
            <a:ext cx="3009702" cy="1089030"/>
          </a:xfrm>
          <a:prstGeom prst="wedgeEllipseCallout">
            <a:avLst>
              <a:gd name="adj1" fmla="val 30552"/>
              <a:gd name="adj2" fmla="val 760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Ist Arbeitsschutz bei uns nicht Chefsache?</a:t>
            </a:r>
          </a:p>
        </p:txBody>
      </p:sp>
      <p:sp>
        <p:nvSpPr>
          <p:cNvPr id="11" name="Sprechblase: rechteckig 10">
            <a:extLst>
              <a:ext uri="{FF2B5EF4-FFF2-40B4-BE49-F238E27FC236}">
                <a16:creationId xmlns:a16="http://schemas.microsoft.com/office/drawing/2014/main" id="{EF606BC2-F9E8-43EC-885C-CDDDA6272108}"/>
              </a:ext>
            </a:extLst>
          </p:cNvPr>
          <p:cNvSpPr/>
          <p:nvPr/>
        </p:nvSpPr>
        <p:spPr>
          <a:xfrm flipH="1">
            <a:off x="7012271" y="5260040"/>
            <a:ext cx="2846056" cy="917698"/>
          </a:xfrm>
          <a:prstGeom prst="wedgeRectCallout">
            <a:avLst>
              <a:gd name="adj1" fmla="val -33040"/>
              <a:gd name="adj2" fmla="val 9775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Mitarbeiter haben grundsätzlich keine Pflichten im Arbeitsschutz.</a:t>
            </a:r>
          </a:p>
        </p:txBody>
      </p:sp>
      <p:sp>
        <p:nvSpPr>
          <p:cNvPr id="13" name="Sprechblase: oval 12">
            <a:extLst>
              <a:ext uri="{FF2B5EF4-FFF2-40B4-BE49-F238E27FC236}">
                <a16:creationId xmlns:a16="http://schemas.microsoft.com/office/drawing/2014/main" id="{FED473E7-59A0-4A32-BD43-D38288C80273}"/>
              </a:ext>
            </a:extLst>
          </p:cNvPr>
          <p:cNvSpPr/>
          <p:nvPr/>
        </p:nvSpPr>
        <p:spPr>
          <a:xfrm flipH="1">
            <a:off x="8435301" y="1043460"/>
            <a:ext cx="3257267" cy="1630065"/>
          </a:xfrm>
          <a:prstGeom prst="wedgeEllipseCallout">
            <a:avLst>
              <a:gd name="adj1" fmla="val 23355"/>
              <a:gd name="adj2" fmla="val 826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Sagt die </a:t>
            </a:r>
            <a:r>
              <a:rPr lang="de-DE" i="1" dirty="0" err="1">
                <a:solidFill>
                  <a:schemeClr val="bg1"/>
                </a:solidFill>
              </a:rPr>
              <a:t>SiFa</a:t>
            </a:r>
            <a:r>
              <a:rPr lang="de-DE" i="1" dirty="0">
                <a:solidFill>
                  <a:schemeClr val="bg1"/>
                </a:solidFill>
              </a:rPr>
              <a:t> mir </a:t>
            </a:r>
          </a:p>
          <a:p>
            <a:pPr algn="ctr"/>
            <a:r>
              <a:rPr lang="de-DE" i="1" dirty="0">
                <a:solidFill>
                  <a:schemeClr val="bg1"/>
                </a:solidFill>
              </a:rPr>
              <a:t>dann, wie wir hier arbeiten müssen? Soweit kommt‘s noch!</a:t>
            </a:r>
          </a:p>
        </p:txBody>
      </p:sp>
      <p:sp>
        <p:nvSpPr>
          <p:cNvPr id="16" name="Sprechblase: rechteckig 15">
            <a:extLst>
              <a:ext uri="{FF2B5EF4-FFF2-40B4-BE49-F238E27FC236}">
                <a16:creationId xmlns:a16="http://schemas.microsoft.com/office/drawing/2014/main" id="{655C034A-B77A-481E-A1D6-B93013D975B4}"/>
              </a:ext>
            </a:extLst>
          </p:cNvPr>
          <p:cNvSpPr/>
          <p:nvPr/>
        </p:nvSpPr>
        <p:spPr>
          <a:xfrm flipH="1">
            <a:off x="8144773" y="3492860"/>
            <a:ext cx="2381857" cy="1252829"/>
          </a:xfrm>
          <a:prstGeom prst="wedgeRectCallout">
            <a:avLst>
              <a:gd name="adj1" fmla="val -32950"/>
              <a:gd name="adj2" fmla="val 9487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Ich hab‘ keine Ahnung von Arbeitsschutz und hab‘ deshalb keine Verantwortung.</a:t>
            </a:r>
          </a:p>
        </p:txBody>
      </p:sp>
      <p:sp>
        <p:nvSpPr>
          <p:cNvPr id="17" name="Sprechblase: rechteckig 16">
            <a:extLst>
              <a:ext uri="{FF2B5EF4-FFF2-40B4-BE49-F238E27FC236}">
                <a16:creationId xmlns:a16="http://schemas.microsoft.com/office/drawing/2014/main" id="{A12EA194-377E-45DE-A7C6-B4C55578B4C6}"/>
              </a:ext>
            </a:extLst>
          </p:cNvPr>
          <p:cNvSpPr/>
          <p:nvPr/>
        </p:nvSpPr>
        <p:spPr>
          <a:xfrm>
            <a:off x="3581697" y="3429617"/>
            <a:ext cx="2201734" cy="854242"/>
          </a:xfrm>
          <a:prstGeom prst="wedgeRectCallout">
            <a:avLst>
              <a:gd name="adj1" fmla="val -33234"/>
              <a:gd name="adj2" fmla="val 10036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Das haben wir doch an die </a:t>
            </a:r>
            <a:r>
              <a:rPr lang="de-DE" i="1" dirty="0" err="1">
                <a:solidFill>
                  <a:schemeClr val="bg1"/>
                </a:solidFill>
              </a:rPr>
              <a:t>SiFa</a:t>
            </a:r>
            <a:r>
              <a:rPr lang="de-DE" i="1" dirty="0">
                <a:solidFill>
                  <a:schemeClr val="bg1"/>
                </a:solidFill>
              </a:rPr>
              <a:t> delegiert!</a:t>
            </a:r>
          </a:p>
        </p:txBody>
      </p:sp>
      <p:sp>
        <p:nvSpPr>
          <p:cNvPr id="18" name="Sprechblase: rechteckig 17">
            <a:extLst>
              <a:ext uri="{FF2B5EF4-FFF2-40B4-BE49-F238E27FC236}">
                <a16:creationId xmlns:a16="http://schemas.microsoft.com/office/drawing/2014/main" id="{AADF7FDB-3095-40C2-84A6-09CC0A049F33}"/>
              </a:ext>
            </a:extLst>
          </p:cNvPr>
          <p:cNvSpPr/>
          <p:nvPr/>
        </p:nvSpPr>
        <p:spPr>
          <a:xfrm>
            <a:off x="1007605" y="1210063"/>
            <a:ext cx="2248349" cy="777259"/>
          </a:xfrm>
          <a:prstGeom prst="wedgeRectCallout">
            <a:avLst>
              <a:gd name="adj1" fmla="val -33332"/>
              <a:gd name="adj2" fmla="val 8989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Ja, dafür haben wir doch eine </a:t>
            </a:r>
            <a:r>
              <a:rPr lang="de-DE" i="1" dirty="0" err="1">
                <a:solidFill>
                  <a:schemeClr val="bg1"/>
                </a:solidFill>
              </a:rPr>
              <a:t>SiFa</a:t>
            </a:r>
            <a:r>
              <a:rPr lang="de-DE" i="1" dirty="0">
                <a:solidFill>
                  <a:schemeClr val="bg1"/>
                </a:solidFill>
              </a:rPr>
              <a:t>!</a:t>
            </a:r>
          </a:p>
        </p:txBody>
      </p:sp>
      <p:sp>
        <p:nvSpPr>
          <p:cNvPr id="19"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6" name="Foliennummernplatzhalter 25">
            <a:extLst>
              <a:ext uri="{FF2B5EF4-FFF2-40B4-BE49-F238E27FC236}">
                <a16:creationId xmlns:a16="http://schemas.microsoft.com/office/drawing/2014/main" id="{55889FEE-771C-43D6-A4E8-F9599EBF2CD4}"/>
              </a:ext>
            </a:extLst>
          </p:cNvPr>
          <p:cNvSpPr>
            <a:spLocks noGrp="1"/>
          </p:cNvSpPr>
          <p:nvPr>
            <p:ph type="sldNum" sz="quarter" idx="4"/>
          </p:nvPr>
        </p:nvSpPr>
        <p:spPr/>
        <p:txBody>
          <a:bodyPr/>
          <a:lstStyle/>
          <a:p>
            <a:fld id="{BD4CF7CD-5D08-42BE-B8B2-DF7D6001447B}" type="slidenum">
              <a:rPr lang="de-DE" smtClean="0"/>
              <a:pPr/>
              <a:t>2</a:t>
            </a:fld>
            <a:endParaRPr lang="de-DE" dirty="0"/>
          </a:p>
        </p:txBody>
      </p:sp>
      <p:sp>
        <p:nvSpPr>
          <p:cNvPr id="22" name="Textfeld 21">
            <a:extLst>
              <a:ext uri="{FF2B5EF4-FFF2-40B4-BE49-F238E27FC236}">
                <a16:creationId xmlns:a16="http://schemas.microsoft.com/office/drawing/2014/main" id="{25635612-A936-43A4-9B29-01284DDA3C5A}"/>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„Arbeitsschutz?  Macht doch die </a:t>
            </a:r>
            <a:r>
              <a:rPr lang="de-DE" sz="2800" b="1" i="1" dirty="0" err="1">
                <a:solidFill>
                  <a:schemeClr val="bg2">
                    <a:lumMod val="25000"/>
                  </a:schemeClr>
                </a:solidFill>
              </a:rPr>
              <a:t>SiFa</a:t>
            </a:r>
            <a:r>
              <a:rPr lang="de-DE" sz="2800" b="1" i="1" dirty="0">
                <a:solidFill>
                  <a:schemeClr val="bg2">
                    <a:lumMod val="25000"/>
                  </a:schemeClr>
                </a:solidFill>
              </a:rPr>
              <a:t>!“</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3" grpId="0" animBg="1"/>
      <p:bldP spid="9" grpId="0" animBg="1"/>
      <p:bldP spid="10" grpId="0" animBg="1"/>
      <p:bldP spid="11" grpId="0" animBg="1"/>
      <p:bldP spid="13"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id="{1D93DF9F-CE99-4CDE-816C-8323D79241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20">
            <a:extLst>
              <a:ext uri="{FF2B5EF4-FFF2-40B4-BE49-F238E27FC236}">
                <a16:creationId xmlns:a16="http://schemas.microsoft.com/office/drawing/2014/main" id="{D0DAEDEB-ACE8-41F3-89A2-5943295F20EE}"/>
              </a:ext>
            </a:extLst>
          </p:cNvPr>
          <p:cNvSpPr>
            <a:spLocks noGrp="1"/>
          </p:cNvSpPr>
          <p:nvPr>
            <p:ph type="sldNum" sz="quarter" idx="4"/>
          </p:nvPr>
        </p:nvSpPr>
        <p:spPr/>
        <p:txBody>
          <a:bodyPr/>
          <a:lstStyle/>
          <a:p>
            <a:fld id="{BD4CF7CD-5D08-42BE-B8B2-DF7D6001447B}" type="slidenum">
              <a:rPr lang="de-DE" smtClean="0"/>
              <a:pPr/>
              <a:t>3</a:t>
            </a:fld>
            <a:endParaRPr lang="de-DE" dirty="0"/>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0000"/>
              </a:solidFill>
            </a:endParaRPr>
          </a:p>
        </p:txBody>
      </p:sp>
      <p:sp>
        <p:nvSpPr>
          <p:cNvPr id="13" name="Textfeld 12">
            <a:extLst>
              <a:ext uri="{FF2B5EF4-FFF2-40B4-BE49-F238E27FC236}">
                <a16:creationId xmlns:a16="http://schemas.microsoft.com/office/drawing/2014/main" id="{B774EFB3-F95A-4280-AFC6-E6B788CD6CD4}"/>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„Arbeitsschutz?  Macht doch die </a:t>
            </a:r>
            <a:r>
              <a:rPr lang="de-DE" sz="2800" b="1" i="1" dirty="0" err="1">
                <a:solidFill>
                  <a:schemeClr val="bg2">
                    <a:lumMod val="25000"/>
                  </a:schemeClr>
                </a:solidFill>
              </a:rPr>
              <a:t>SiFa</a:t>
            </a:r>
            <a:r>
              <a:rPr lang="de-DE" sz="2800" b="1" i="1" dirty="0">
                <a:solidFill>
                  <a:schemeClr val="bg2">
                    <a:lumMod val="25000"/>
                  </a:schemeClr>
                </a:solidFill>
              </a:rPr>
              <a:t>!“</a:t>
            </a:r>
          </a:p>
        </p:txBody>
      </p:sp>
    </p:spTree>
    <p:extLst>
      <p:ext uri="{BB962C8B-B14F-4D97-AF65-F5344CB8AC3E}">
        <p14:creationId xmlns:p14="http://schemas.microsoft.com/office/powerpoint/2010/main" val="364654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09A2F952-DA41-4CCD-9F4C-7481217608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2" name="Foliennummernplatzhalter 21">
            <a:extLst>
              <a:ext uri="{FF2B5EF4-FFF2-40B4-BE49-F238E27FC236}">
                <a16:creationId xmlns:a16="http://schemas.microsoft.com/office/drawing/2014/main" id="{C406B448-EFF2-434C-AF44-20BC5AD8DF79}"/>
              </a:ext>
            </a:extLst>
          </p:cNvPr>
          <p:cNvSpPr>
            <a:spLocks noGrp="1"/>
          </p:cNvSpPr>
          <p:nvPr>
            <p:ph type="sldNum" sz="quarter" idx="4"/>
          </p:nvPr>
        </p:nvSpPr>
        <p:spPr/>
        <p:txBody>
          <a:bodyPr/>
          <a:lstStyle/>
          <a:p>
            <a:fld id="{BD4CF7CD-5D08-42BE-B8B2-DF7D6001447B}" type="slidenum">
              <a:rPr lang="de-DE" smtClean="0"/>
              <a:pPr/>
              <a:t>4</a:t>
            </a:fld>
            <a:endParaRPr lang="de-DE" dirty="0"/>
          </a:p>
        </p:txBody>
      </p:sp>
      <p:sp>
        <p:nvSpPr>
          <p:cNvPr id="3" name="Textfeld 2">
            <a:extLst>
              <a:ext uri="{FF2B5EF4-FFF2-40B4-BE49-F238E27FC236}">
                <a16:creationId xmlns:a16="http://schemas.microsoft.com/office/drawing/2014/main" id="{E0747FE4-F3E1-4EC1-B816-BDF08A01FD13}"/>
              </a:ext>
            </a:extLst>
          </p:cNvPr>
          <p:cNvSpPr txBox="1"/>
          <p:nvPr/>
        </p:nvSpPr>
        <p:spPr>
          <a:xfrm>
            <a:off x="982664" y="1777401"/>
            <a:ext cx="7704136" cy="2630015"/>
          </a:xfrm>
          <a:prstGeom prst="rect">
            <a:avLst/>
          </a:prstGeom>
          <a:noFill/>
        </p:spPr>
        <p:txBody>
          <a:bodyPr wrap="square" lIns="0" tIns="0" rIns="0" bIns="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Jeder und jede im Unternehmen hat Pflichten auf dem Gebiet des Arbeitsschutzes.</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Verantwortlich ist in erster Linie die Unternehmensleitung.</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Arbeitsschutzpflichten können unter bestimmten Voraussetzungen an Führungskräfte delegiert werden.</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Verantwortlich bleibt aber weiterhin die Unternehmensleitung (Kontrollpflicht). </a:t>
            </a:r>
          </a:p>
        </p:txBody>
      </p:sp>
      <p:sp>
        <p:nvSpPr>
          <p:cNvPr id="2" name="Rechteck 1"/>
          <p:cNvSpPr/>
          <p:nvPr/>
        </p:nvSpPr>
        <p:spPr>
          <a:xfrm>
            <a:off x="1703389" y="4955835"/>
            <a:ext cx="7586084" cy="1323439"/>
          </a:xfrm>
          <a:prstGeom prst="rect">
            <a:avLst/>
          </a:prstGeom>
          <a:solidFill>
            <a:schemeClr val="tx1">
              <a:lumMod val="65000"/>
              <a:lumOff val="35000"/>
            </a:schemeClr>
          </a:solidFill>
        </p:spPr>
        <p:txBody>
          <a:bodyPr wrap="square" lIns="720000">
            <a:spAutoFit/>
          </a:bodyPr>
          <a:lstStyle/>
          <a:p>
            <a:r>
              <a:rPr lang="de-DE" sz="2000" dirty="0">
                <a:solidFill>
                  <a:schemeClr val="bg1"/>
                </a:solidFill>
              </a:rPr>
              <a:t>Die Fachkraft für Arbeitssicherheit (</a:t>
            </a:r>
            <a:r>
              <a:rPr lang="de-DE" sz="2000" dirty="0" err="1">
                <a:solidFill>
                  <a:schemeClr val="bg1"/>
                </a:solidFill>
              </a:rPr>
              <a:t>SiFa</a:t>
            </a:r>
            <a:r>
              <a:rPr lang="de-DE" sz="2000" dirty="0">
                <a:solidFill>
                  <a:schemeClr val="bg1"/>
                </a:solidFill>
              </a:rPr>
              <a:t>) ist eine Stabsstelle. </a:t>
            </a:r>
            <a:br>
              <a:rPr lang="de-DE" sz="2000" dirty="0">
                <a:solidFill>
                  <a:schemeClr val="bg1"/>
                </a:solidFill>
              </a:rPr>
            </a:br>
            <a:r>
              <a:rPr lang="de-DE" sz="2000" dirty="0">
                <a:solidFill>
                  <a:schemeClr val="bg1"/>
                </a:solidFill>
              </a:rPr>
              <a:t>Ihre Aufgabe ist die </a:t>
            </a:r>
            <a:r>
              <a:rPr lang="de-DE" sz="2000" b="1" dirty="0">
                <a:solidFill>
                  <a:schemeClr val="bg1"/>
                </a:solidFill>
              </a:rPr>
              <a:t>Beratung und Unterstützung. </a:t>
            </a:r>
            <a:r>
              <a:rPr lang="de-DE" sz="2000" dirty="0">
                <a:solidFill>
                  <a:schemeClr val="bg1"/>
                </a:solidFill>
              </a:rPr>
              <a:t>Sofern die </a:t>
            </a:r>
            <a:br>
              <a:rPr lang="de-DE" sz="2000" dirty="0">
                <a:solidFill>
                  <a:schemeClr val="bg1"/>
                </a:solidFill>
              </a:rPr>
            </a:br>
            <a:r>
              <a:rPr lang="de-DE" sz="2000" dirty="0" err="1">
                <a:solidFill>
                  <a:schemeClr val="bg1"/>
                </a:solidFill>
              </a:rPr>
              <a:t>SiFa</a:t>
            </a:r>
            <a:r>
              <a:rPr lang="de-DE" sz="2000" dirty="0">
                <a:solidFill>
                  <a:schemeClr val="bg1"/>
                </a:solidFill>
              </a:rPr>
              <a:t> nicht selbst Führungskraft ist, trägt sie keine Verantwortung </a:t>
            </a:r>
            <a:br>
              <a:rPr lang="de-DE" sz="2000" dirty="0">
                <a:solidFill>
                  <a:schemeClr val="bg1"/>
                </a:solidFill>
              </a:rPr>
            </a:br>
            <a:r>
              <a:rPr lang="de-DE" sz="2000" dirty="0">
                <a:solidFill>
                  <a:schemeClr val="bg1"/>
                </a:solidFill>
              </a:rPr>
              <a:t>für die Umsetzung von Arbeitsschutzmaßnahmen.</a:t>
            </a:r>
          </a:p>
        </p:txBody>
      </p:sp>
      <p:grpSp>
        <p:nvGrpSpPr>
          <p:cNvPr id="11" name="Gruppieren 10"/>
          <p:cNvGrpSpPr/>
          <p:nvPr/>
        </p:nvGrpSpPr>
        <p:grpSpPr>
          <a:xfrm>
            <a:off x="1559952" y="4918019"/>
            <a:ext cx="546556" cy="830997"/>
            <a:chOff x="1688949" y="4954657"/>
            <a:chExt cx="546556" cy="830997"/>
          </a:xfrm>
        </p:grpSpPr>
        <p:sp>
          <p:nvSpPr>
            <p:cNvPr id="8" name="Ellipse 7"/>
            <p:cNvSpPr/>
            <p:nvPr/>
          </p:nvSpPr>
          <p:spPr>
            <a:xfrm>
              <a:off x="1688949" y="5107636"/>
              <a:ext cx="546556" cy="5465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1727810" y="4954657"/>
              <a:ext cx="494852" cy="830997"/>
            </a:xfrm>
            <a:prstGeom prst="rect">
              <a:avLst/>
            </a:prstGeom>
            <a:noFill/>
          </p:spPr>
          <p:txBody>
            <a:bodyPr wrap="square" rtlCol="0">
              <a:spAutoFit/>
            </a:bodyPr>
            <a:lstStyle/>
            <a:p>
              <a:pPr algn="ctr"/>
              <a:r>
                <a:rPr lang="de-DE" sz="4800" dirty="0">
                  <a:solidFill>
                    <a:schemeClr val="bg1"/>
                  </a:solidFill>
                  <a:latin typeface="Constantia" panose="02030602050306030303" pitchFamily="18" charset="0"/>
                </a:rPr>
                <a:t>i</a:t>
              </a:r>
            </a:p>
          </p:txBody>
        </p:sp>
      </p:grpSp>
      <p:sp>
        <p:nvSpPr>
          <p:cNvPr id="14" name="Textfeld 13">
            <a:extLst>
              <a:ext uri="{FF2B5EF4-FFF2-40B4-BE49-F238E27FC236}">
                <a16:creationId xmlns:a16="http://schemas.microsoft.com/office/drawing/2014/main" id="{BF070D53-4B94-45C6-B7DF-E41F3680766D}"/>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„Arbeitsschutz?  Macht doch die </a:t>
            </a:r>
            <a:r>
              <a:rPr lang="de-DE" sz="2800" b="1" i="1" dirty="0" err="1">
                <a:solidFill>
                  <a:schemeClr val="bg2">
                    <a:lumMod val="25000"/>
                  </a:schemeClr>
                </a:solidFill>
              </a:rPr>
              <a:t>SiFa</a:t>
            </a:r>
            <a:r>
              <a:rPr lang="de-DE" sz="2800" b="1" i="1" dirty="0">
                <a:solidFill>
                  <a:schemeClr val="bg2">
                    <a:lumMod val="25000"/>
                  </a:schemeClr>
                </a:solidFill>
              </a:rPr>
              <a:t>!“</a:t>
            </a:r>
          </a:p>
        </p:txBody>
      </p:sp>
    </p:spTree>
    <p:extLst>
      <p:ext uri="{BB962C8B-B14F-4D97-AF65-F5344CB8AC3E}">
        <p14:creationId xmlns:p14="http://schemas.microsoft.com/office/powerpoint/2010/main" val="20217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7C5990BF-29FF-4A16-B3EC-3A475FD54B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a:t>
            </a:r>
          </a:p>
        </p:txBody>
      </p:sp>
      <p:sp>
        <p:nvSpPr>
          <p:cNvPr id="11"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6" name="Foliennummernplatzhalter 15">
            <a:extLst>
              <a:ext uri="{FF2B5EF4-FFF2-40B4-BE49-F238E27FC236}">
                <a16:creationId xmlns:a16="http://schemas.microsoft.com/office/drawing/2014/main" id="{4925366A-157F-4A6B-AA3C-3BB96CCC2FBD}"/>
              </a:ext>
            </a:extLst>
          </p:cNvPr>
          <p:cNvSpPr>
            <a:spLocks noGrp="1"/>
          </p:cNvSpPr>
          <p:nvPr>
            <p:ph type="sldNum" sz="quarter" idx="4"/>
          </p:nvPr>
        </p:nvSpPr>
        <p:spPr/>
        <p:txBody>
          <a:bodyPr/>
          <a:lstStyle/>
          <a:p>
            <a:fld id="{BD4CF7CD-5D08-42BE-B8B2-DF7D6001447B}" type="slidenum">
              <a:rPr lang="de-DE" smtClean="0"/>
              <a:pPr/>
              <a:t>5</a:t>
            </a:fld>
            <a:endParaRPr lang="de-DE" dirty="0"/>
          </a:p>
        </p:txBody>
      </p:sp>
      <p:sp>
        <p:nvSpPr>
          <p:cNvPr id="3" name="Textfeld 2">
            <a:extLst>
              <a:ext uri="{FF2B5EF4-FFF2-40B4-BE49-F238E27FC236}">
                <a16:creationId xmlns:a16="http://schemas.microsoft.com/office/drawing/2014/main" id="{E0747FE4-F3E1-4EC1-B816-BDF08A01FD13}"/>
              </a:ext>
            </a:extLst>
          </p:cNvPr>
          <p:cNvSpPr txBox="1"/>
          <p:nvPr/>
        </p:nvSpPr>
        <p:spPr>
          <a:xfrm>
            <a:off x="982663" y="1777401"/>
            <a:ext cx="6623481" cy="3591817"/>
          </a:xfrm>
          <a:prstGeom prst="rect">
            <a:avLst/>
          </a:prstGeom>
          <a:noFill/>
        </p:spPr>
        <p:txBody>
          <a:bodyPr wrap="square" lIns="0" tIns="0" rIns="0" bIns="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Erinnern Sie immer wieder daran, dass Arbeitsschutz nur im Team funktioniert.</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Erläutern Sie allen Akteurinnen und Akteuren ihre Arbeitsschutzpflichten </a:t>
            </a:r>
            <a:br>
              <a:rPr lang="de-DE" sz="2400" dirty="0">
                <a:solidFill>
                  <a:schemeClr val="tx1">
                    <a:lumMod val="65000"/>
                    <a:lumOff val="35000"/>
                  </a:schemeClr>
                </a:solidFill>
              </a:rPr>
            </a:br>
            <a:r>
              <a:rPr lang="de-DE" sz="2400" dirty="0">
                <a:solidFill>
                  <a:schemeClr val="tx1">
                    <a:lumMod val="65000"/>
                    <a:lumOff val="35000"/>
                  </a:schemeClr>
                </a:solidFill>
              </a:rPr>
              <a:t>(z. B. anhand des Merkblatt A 006).</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Stellen Sie klar, dass eine Pflichtenübertragung nicht von Verantwortung entbindet.</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Sorgen Sie dafür, dass auch Führungskräfte regelmäßig (zu diesen Themen) unterwiesen werden.</a:t>
            </a:r>
          </a:p>
        </p:txBody>
      </p:sp>
      <p:sp>
        <p:nvSpPr>
          <p:cNvPr id="10" name="Textfeld 9">
            <a:extLst>
              <a:ext uri="{FF2B5EF4-FFF2-40B4-BE49-F238E27FC236}">
                <a16:creationId xmlns:a16="http://schemas.microsoft.com/office/drawing/2014/main" id="{3EE21F6F-7F59-4032-856A-6A3FC48D123F}"/>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„Arbeitsschutz?  Macht doch die </a:t>
            </a:r>
            <a:r>
              <a:rPr lang="de-DE" sz="2800" b="1" i="1" dirty="0" err="1">
                <a:solidFill>
                  <a:schemeClr val="bg2">
                    <a:lumMod val="25000"/>
                  </a:schemeClr>
                </a:solidFill>
              </a:rPr>
              <a:t>SiFa</a:t>
            </a:r>
            <a:r>
              <a:rPr lang="de-DE" sz="2800" b="1" i="1" dirty="0">
                <a:solidFill>
                  <a:schemeClr val="bg2">
                    <a:lumMod val="25000"/>
                  </a:schemeClr>
                </a:solidFill>
              </a:rPr>
              <a:t>!“</a:t>
            </a:r>
          </a:p>
        </p:txBody>
      </p:sp>
    </p:spTree>
    <p:extLst>
      <p:ext uri="{BB962C8B-B14F-4D97-AF65-F5344CB8AC3E}">
        <p14:creationId xmlns:p14="http://schemas.microsoft.com/office/powerpoint/2010/main" val="78922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771EA30-0AB3-4ACB-95DC-3FA40028A1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20">
            <a:extLst>
              <a:ext uri="{FF2B5EF4-FFF2-40B4-BE49-F238E27FC236}">
                <a16:creationId xmlns:a16="http://schemas.microsoft.com/office/drawing/2014/main" id="{4AA907DE-22A0-4949-9716-805265F9AA1D}"/>
              </a:ext>
            </a:extLst>
          </p:cNvPr>
          <p:cNvSpPr>
            <a:spLocks noGrp="1"/>
          </p:cNvSpPr>
          <p:nvPr>
            <p:ph type="sldNum" sz="quarter" idx="4"/>
          </p:nvPr>
        </p:nvSpPr>
        <p:spPr/>
        <p:txBody>
          <a:bodyPr/>
          <a:lstStyle/>
          <a:p>
            <a:fld id="{BD4CF7CD-5D08-42BE-B8B2-DF7D6001447B}" type="slidenum">
              <a:rPr lang="de-DE" smtClean="0"/>
              <a:pPr/>
              <a:t>6</a:t>
            </a:fld>
            <a:endParaRPr lang="de-DE" dirty="0"/>
          </a:p>
        </p:txBody>
      </p:sp>
      <p:sp>
        <p:nvSpPr>
          <p:cNvPr id="12" name="Rechteck 11"/>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sp>
        <p:nvSpPr>
          <p:cNvPr id="11" name="Textfeld 10">
            <a:extLst>
              <a:ext uri="{FF2B5EF4-FFF2-40B4-BE49-F238E27FC236}">
                <a16:creationId xmlns:a16="http://schemas.microsoft.com/office/drawing/2014/main" id="{45A5A4EA-7BB0-452B-81AD-2073D90CE286}"/>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„Arbeitsschutz?  Macht doch die </a:t>
            </a:r>
            <a:r>
              <a:rPr lang="de-DE" sz="2800" b="1" i="1" dirty="0" err="1">
                <a:solidFill>
                  <a:schemeClr val="bg2">
                    <a:lumMod val="25000"/>
                  </a:schemeClr>
                </a:solidFill>
              </a:rPr>
              <a:t>SiFa</a:t>
            </a:r>
            <a:r>
              <a:rPr lang="de-DE" sz="2800" b="1" i="1" dirty="0">
                <a:solidFill>
                  <a:schemeClr val="bg2">
                    <a:lumMod val="25000"/>
                  </a:schemeClr>
                </a:solidFill>
              </a:rPr>
              <a:t>!“</a:t>
            </a:r>
          </a:p>
        </p:txBody>
      </p:sp>
      <p:sp>
        <p:nvSpPr>
          <p:cNvPr id="3" name="Textfeld 2">
            <a:extLst>
              <a:ext uri="{FF2B5EF4-FFF2-40B4-BE49-F238E27FC236}">
                <a16:creationId xmlns:a16="http://schemas.microsoft.com/office/drawing/2014/main" id="{E0747FE4-F3E1-4EC1-B816-BDF08A01FD13}"/>
              </a:ext>
            </a:extLst>
          </p:cNvPr>
          <p:cNvSpPr txBox="1"/>
          <p:nvPr/>
        </p:nvSpPr>
        <p:spPr>
          <a:xfrm>
            <a:off x="982662" y="1777401"/>
            <a:ext cx="7978457" cy="2630015"/>
          </a:xfrm>
          <a:prstGeom prst="rect">
            <a:avLst/>
          </a:prstGeom>
          <a:noFill/>
        </p:spPr>
        <p:txBody>
          <a:bodyPr wrap="square" lIns="0" tIns="0" rIns="0" bIns="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Arbeitssicherheitsgesetz (ASiG)</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DGUV Vorschrift 2 „Betriebsärzte </a:t>
            </a:r>
            <a:br>
              <a:rPr lang="de-DE" sz="2400" dirty="0">
                <a:solidFill>
                  <a:schemeClr val="tx1">
                    <a:lumMod val="65000"/>
                    <a:lumOff val="35000"/>
                  </a:schemeClr>
                </a:solidFill>
              </a:rPr>
            </a:br>
            <a:r>
              <a:rPr lang="de-DE" sz="2400" dirty="0">
                <a:solidFill>
                  <a:schemeClr val="tx1">
                    <a:lumMod val="65000"/>
                    <a:lumOff val="35000"/>
                  </a:schemeClr>
                </a:solidFill>
              </a:rPr>
              <a:t>und Fachkräfte für Arbeitssicherheit“</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Merkblatt A 006 „Verantwortung im Arbeitsschutz“</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„kurz &amp; bündig“ KB 021: </a:t>
            </a:r>
            <a:br>
              <a:rPr lang="de-DE" sz="2400" dirty="0">
                <a:solidFill>
                  <a:schemeClr val="tx1">
                    <a:lumMod val="65000"/>
                    <a:lumOff val="35000"/>
                  </a:schemeClr>
                </a:solidFill>
              </a:rPr>
            </a:br>
            <a:r>
              <a:rPr lang="de-DE" sz="2400" dirty="0">
                <a:solidFill>
                  <a:schemeClr val="tx1">
                    <a:lumMod val="65000"/>
                    <a:lumOff val="35000"/>
                  </a:schemeClr>
                </a:solidFill>
              </a:rPr>
              <a:t>Fachkraft für Arbeitssicherheit – </a:t>
            </a:r>
            <a:br>
              <a:rPr lang="de-DE" sz="2400" dirty="0">
                <a:solidFill>
                  <a:schemeClr val="tx1">
                    <a:lumMod val="65000"/>
                    <a:lumOff val="35000"/>
                  </a:schemeClr>
                </a:solidFill>
              </a:rPr>
            </a:br>
            <a:r>
              <a:rPr lang="de-DE" sz="2400" dirty="0">
                <a:solidFill>
                  <a:schemeClr val="tx1">
                    <a:lumMod val="65000"/>
                    <a:lumOff val="35000"/>
                  </a:schemeClr>
                </a:solidFill>
              </a:rPr>
              <a:t>Kompetente Beratung im Unternehmen </a:t>
            </a:r>
          </a:p>
        </p:txBody>
      </p:sp>
      <p:pic>
        <p:nvPicPr>
          <p:cNvPr id="16" name="Grafik 15">
            <a:extLst>
              <a:ext uri="{FF2B5EF4-FFF2-40B4-BE49-F238E27FC236}">
                <a16:creationId xmlns:a16="http://schemas.microsoft.com/office/drawing/2014/main" id="{6E6764D7-9E33-46E7-8925-57AC004ACF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502" y="5082106"/>
            <a:ext cx="4306497" cy="1640790"/>
          </a:xfrm>
          <a:prstGeom prst="rect">
            <a:avLst/>
          </a:prstGeom>
        </p:spPr>
      </p:pic>
    </p:spTree>
    <p:extLst>
      <p:ext uri="{BB962C8B-B14F-4D97-AF65-F5344CB8AC3E}">
        <p14:creationId xmlns:p14="http://schemas.microsoft.com/office/powerpoint/2010/main" val="259569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3B869EA8-B193-46F5-978E-8CC6A753EC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6" name="Foliennummernplatzhalter 5">
            <a:extLst>
              <a:ext uri="{FF2B5EF4-FFF2-40B4-BE49-F238E27FC236}">
                <a16:creationId xmlns:a16="http://schemas.microsoft.com/office/drawing/2014/main" id="{B150C2EA-BCD4-4554-ACCF-6D86AE55FB68}"/>
              </a:ext>
            </a:extLst>
          </p:cNvPr>
          <p:cNvSpPr>
            <a:spLocks noGrp="1"/>
          </p:cNvSpPr>
          <p:nvPr>
            <p:ph type="sldNum" sz="quarter" idx="4"/>
          </p:nvPr>
        </p:nvSpPr>
        <p:spPr/>
        <p:txBody>
          <a:bodyPr/>
          <a:lstStyle/>
          <a:p>
            <a:fld id="{BD4CF7CD-5D08-42BE-B8B2-DF7D6001447B}" type="slidenum">
              <a:rPr lang="de-DE" smtClean="0"/>
              <a:pPr/>
              <a:t>7</a:t>
            </a:fld>
            <a:endParaRPr lang="de-DE" dirty="0"/>
          </a:p>
        </p:txBody>
      </p:sp>
      <p:sp>
        <p:nvSpPr>
          <p:cNvPr id="12" name="Rechteck 11"/>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a:extLst>
              <a:ext uri="{FF2B5EF4-FFF2-40B4-BE49-F238E27FC236}">
                <a16:creationId xmlns:a16="http://schemas.microsoft.com/office/drawing/2014/main" id="{45A5A4EA-7BB0-452B-81AD-2073D90CE286}"/>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„Arbeitsschutz?  Macht doch die </a:t>
            </a:r>
            <a:r>
              <a:rPr lang="de-DE" sz="2800" b="1" i="1" dirty="0" err="1">
                <a:solidFill>
                  <a:schemeClr val="bg2">
                    <a:lumMod val="25000"/>
                  </a:schemeClr>
                </a:solidFill>
              </a:rPr>
              <a:t>SiFa</a:t>
            </a:r>
            <a:r>
              <a:rPr lang="de-DE" sz="2800" b="1" i="1" dirty="0">
                <a:solidFill>
                  <a:schemeClr val="bg2">
                    <a:lumMod val="25000"/>
                  </a:schemeClr>
                </a:solidFill>
              </a:rPr>
              <a:t>!“</a:t>
            </a:r>
          </a:p>
        </p:txBody>
      </p:sp>
      <p:sp>
        <p:nvSpPr>
          <p:cNvPr id="2" name="Textfeld 1">
            <a:extLst>
              <a:ext uri="{FF2B5EF4-FFF2-40B4-BE49-F238E27FC236}">
                <a16:creationId xmlns:a16="http://schemas.microsoft.com/office/drawing/2014/main" id="{693F3B60-9E00-452A-92CA-11A7A5C964E3}"/>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17).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7" name="Textfeld 16">
            <a:extLst>
              <a:ext uri="{FF2B5EF4-FFF2-40B4-BE49-F238E27FC236}">
                <a16:creationId xmlns:a16="http://schemas.microsoft.com/office/drawing/2014/main" id="{4CB198B2-5E8F-4822-9647-4496AA94E40A}"/>
              </a:ext>
            </a:extLst>
          </p:cNvPr>
          <p:cNvSpPr txBox="1"/>
          <p:nvPr/>
        </p:nvSpPr>
        <p:spPr>
          <a:xfrm>
            <a:off x="982664"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230432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F7BA6211-6495-4C1E-BD5A-F7BE0FCD98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6" name="Foliennummernplatzhalter 5">
            <a:extLst>
              <a:ext uri="{FF2B5EF4-FFF2-40B4-BE49-F238E27FC236}">
                <a16:creationId xmlns:a16="http://schemas.microsoft.com/office/drawing/2014/main" id="{8A6AAF29-72C6-4D9E-AE79-73536D76BC4A}"/>
              </a:ext>
            </a:extLst>
          </p:cNvPr>
          <p:cNvSpPr>
            <a:spLocks noGrp="1"/>
          </p:cNvSpPr>
          <p:nvPr>
            <p:ph type="sldNum" sz="quarter" idx="4"/>
          </p:nvPr>
        </p:nvSpPr>
        <p:spPr/>
        <p:txBody>
          <a:bodyPr/>
          <a:lstStyle/>
          <a:p>
            <a:fld id="{BD4CF7CD-5D08-42BE-B8B2-DF7D6001447B}" type="slidenum">
              <a:rPr lang="de-DE" smtClean="0"/>
              <a:pPr/>
              <a:t>8</a:t>
            </a:fld>
            <a:endParaRPr lang="de-DE" dirty="0"/>
          </a:p>
        </p:txBody>
      </p:sp>
      <p:sp>
        <p:nvSpPr>
          <p:cNvPr id="12" name="Rechteck 11"/>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a:extLst>
              <a:ext uri="{FF2B5EF4-FFF2-40B4-BE49-F238E27FC236}">
                <a16:creationId xmlns:a16="http://schemas.microsoft.com/office/drawing/2014/main" id="{45A5A4EA-7BB0-452B-81AD-2073D90CE286}"/>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„Arbeitsschutz?  Macht doch die </a:t>
            </a:r>
            <a:r>
              <a:rPr lang="de-DE" sz="2800" b="1" i="1" dirty="0" err="1">
                <a:solidFill>
                  <a:schemeClr val="bg2">
                    <a:lumMod val="25000"/>
                  </a:schemeClr>
                </a:solidFill>
              </a:rPr>
              <a:t>SiFa</a:t>
            </a:r>
            <a:r>
              <a:rPr lang="de-DE" sz="2800" b="1" i="1" dirty="0">
                <a:solidFill>
                  <a:schemeClr val="bg2">
                    <a:lumMod val="25000"/>
                  </a:schemeClr>
                </a:solidFill>
              </a:rPr>
              <a:t>!“</a:t>
            </a:r>
          </a:p>
        </p:txBody>
      </p:sp>
      <p:sp>
        <p:nvSpPr>
          <p:cNvPr id="2" name="Textfeld 1">
            <a:extLst>
              <a:ext uri="{FF2B5EF4-FFF2-40B4-BE49-F238E27FC236}">
                <a16:creationId xmlns:a16="http://schemas.microsoft.com/office/drawing/2014/main" id="{693F3B60-9E00-452A-92CA-11A7A5C964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16" name="Textfeld 15">
            <a:extLst>
              <a:ext uri="{FF2B5EF4-FFF2-40B4-BE49-F238E27FC236}">
                <a16:creationId xmlns:a16="http://schemas.microsoft.com/office/drawing/2014/main" id="{A6C5AAB3-B2C3-4E98-9DE1-360389F8D575}"/>
              </a:ext>
            </a:extLst>
          </p:cNvPr>
          <p:cNvSpPr txBox="1"/>
          <p:nvPr/>
        </p:nvSpPr>
        <p:spPr>
          <a:xfrm>
            <a:off x="982663"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TM03457515[[fn=Aussicht]]</Template>
  <TotalTime>0</TotalTime>
  <Words>865</Words>
  <PresentationFormat>Breitbild</PresentationFormat>
  <Paragraphs>98</Paragraphs>
  <Slides>8</Slides>
  <Notes>8</Notes>
  <HiddenSlides>2</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Arial</vt:lpstr>
      <vt:lpstr>Calibri</vt:lpstr>
      <vt:lpstr>Constantia</vt:lpstr>
      <vt:lpstr>DGUV Meta-Normal</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2021-06-23T12:04:09Z</cp:lastPrinted>
  <dcterms:created xsi:type="dcterms:W3CDTF">2014-09-30T14:31:52Z</dcterms:created>
  <dcterms:modified xsi:type="dcterms:W3CDTF">2021-06-24T23:37:27Z</dcterms:modified>
</cp:coreProperties>
</file>