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62" r:id="rId2"/>
    <p:sldId id="257" r:id="rId3"/>
    <p:sldId id="258" r:id="rId4"/>
    <p:sldId id="259" r:id="rId5"/>
    <p:sldId id="273" r:id="rId6"/>
    <p:sldId id="263" r:id="rId7"/>
    <p:sldId id="274" r:id="rId8"/>
    <p:sldId id="270" r:id="rId9"/>
    <p:sldId id="275" r:id="rId10"/>
    <p:sldId id="271" r:id="rId11"/>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3"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70134" autoAdjust="0"/>
  </p:normalViewPr>
  <p:slideViewPr>
    <p:cSldViewPr snapToGrid="0">
      <p:cViewPr varScale="1">
        <p:scale>
          <a:sx n="80" d="100"/>
          <a:sy n="80" d="100"/>
        </p:scale>
        <p:origin x="1470" y="90"/>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3" d="2"/>
        <a:sy n="3" d="2"/>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57808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741256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21529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10</a:t>
            </a:fld>
            <a:endParaRPr lang="de-DE"/>
          </a:p>
        </p:txBody>
      </p:sp>
    </p:spTree>
    <p:extLst>
      <p:ext uri="{BB962C8B-B14F-4D97-AF65-F5344CB8AC3E}">
        <p14:creationId xmlns:p14="http://schemas.microsoft.com/office/powerpoint/2010/main" val="425012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25.06.2021</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174793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64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Rechteck 7"/>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a:spLocks noChangeAspect="1"/>
          </p:cNvSpPr>
          <p:nvPr userDrawn="1"/>
        </p:nvSpPr>
        <p:spPr>
          <a:xfrm>
            <a:off x="8910612" y="105812"/>
            <a:ext cx="665938" cy="461665"/>
          </a:xfrm>
          <a:prstGeom prst="rect">
            <a:avLst/>
          </a:prstGeom>
          <a:noFill/>
          <a:ln>
            <a:solidFill>
              <a:schemeClr val="bg1"/>
            </a:solidFill>
            <a:prstDash val="dash"/>
          </a:ln>
        </p:spPr>
        <p:txBody>
          <a:bodyPr wrap="square" rtlCol="0">
            <a:spAutoFit/>
          </a:bodyPr>
          <a:lstStyle/>
          <a:p>
            <a:pPr algn="ctr"/>
            <a:r>
              <a:rPr lang="de-DE" sz="1200" dirty="0">
                <a:solidFill>
                  <a:schemeClr val="bg1">
                    <a:lumMod val="65000"/>
                  </a:schemeClr>
                </a:solidFill>
              </a:rPr>
              <a:t>Kunden</a:t>
            </a:r>
            <a:br>
              <a:rPr lang="de-DE" sz="1200" dirty="0">
                <a:solidFill>
                  <a:schemeClr val="bg1">
                    <a:lumMod val="65000"/>
                  </a:schemeClr>
                </a:solidFill>
              </a:rPr>
            </a:br>
            <a:r>
              <a:rPr lang="de-DE" sz="1200" dirty="0">
                <a:solidFill>
                  <a:schemeClr val="bg1">
                    <a:lumMod val="65000"/>
                  </a:schemeClr>
                </a:solidFill>
              </a:rPr>
              <a:t>Logo</a:t>
            </a:r>
          </a:p>
        </p:txBody>
      </p:sp>
      <p:sp>
        <p:nvSpPr>
          <p:cNvPr id="10" name="Textfeld 9"/>
          <p:cNvSpPr txBox="1">
            <a:spLocks/>
          </p:cNvSpPr>
          <p:nvPr userDrawn="1"/>
        </p:nvSpPr>
        <p:spPr>
          <a:xfrm>
            <a:off x="9925095" y="105812"/>
            <a:ext cx="1759663" cy="461665"/>
          </a:xfrm>
          <a:prstGeom prst="rect">
            <a:avLst/>
          </a:prstGeom>
          <a:noFill/>
          <a:ln>
            <a:solidFill>
              <a:schemeClr val="bg1"/>
            </a:solidFill>
            <a:prstDash val="dash"/>
          </a:ln>
        </p:spPr>
        <p:txBody>
          <a:bodyPr wrap="square" rtlCol="0">
            <a:spAutoFit/>
          </a:bodyPr>
          <a:lstStyle/>
          <a:p>
            <a:pPr algn="ctr"/>
            <a:r>
              <a:rPr lang="de-DE" sz="1200" dirty="0">
                <a:solidFill>
                  <a:schemeClr val="bg1">
                    <a:lumMod val="65000"/>
                  </a:schemeClr>
                </a:solidFill>
              </a:rPr>
              <a:t>Kunden</a:t>
            </a:r>
            <a:br>
              <a:rPr lang="de-DE" sz="1200" dirty="0">
                <a:solidFill>
                  <a:schemeClr val="bg1">
                    <a:lumMod val="65000"/>
                  </a:schemeClr>
                </a:solidFill>
              </a:rPr>
            </a:br>
            <a:r>
              <a:rPr lang="de-DE" sz="1200" dirty="0">
                <a:solidFill>
                  <a:schemeClr val="bg1">
                    <a:lumMod val="65000"/>
                  </a:schemeClr>
                </a:solidFill>
              </a:rPr>
              <a:t>Firmierung</a:t>
            </a:r>
          </a:p>
        </p:txBody>
      </p:sp>
      <p:sp>
        <p:nvSpPr>
          <p:cNvPr id="11" name="Rechteck 10"/>
          <p:cNvSpPr/>
          <p:nvPr userDrawn="1"/>
        </p:nvSpPr>
        <p:spPr>
          <a:xfrm>
            <a:off x="0" y="1341438"/>
            <a:ext cx="12192000" cy="47513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r>
              <a:rPr lang="en-US"/>
              <a:t>23.06.2021</a:t>
            </a:r>
            <a:endParaRPr lang="de-DE" dirty="0"/>
          </a:p>
        </p:txBody>
      </p:sp>
      <p:sp>
        <p:nvSpPr>
          <p:cNvPr id="16"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r>
              <a:rPr lang="de-DE"/>
              <a:t>Manfred Mustermann</a:t>
            </a:r>
            <a:endParaRPr lang="de-DE" dirty="0"/>
          </a:p>
        </p:txBody>
      </p:sp>
      <p:sp>
        <p:nvSpPr>
          <p:cNvPr id="17"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fld id="{BD4CF7CD-5D08-42BE-B8B2-DF7D6001447B}" type="slidenum">
              <a:rPr lang="de-DE" smtClean="0"/>
              <a:pPr/>
              <a:t>‹Nr.›</a:t>
            </a:fld>
            <a:endParaRPr lang="de-DE" dirty="0"/>
          </a:p>
        </p:txBody>
      </p:sp>
    </p:spTree>
    <p:extLst>
      <p:ext uri="{BB962C8B-B14F-4D97-AF65-F5344CB8AC3E}">
        <p14:creationId xmlns:p14="http://schemas.microsoft.com/office/powerpoint/2010/main" val="124704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schnitts-&#10;überschrift">
    <p:spTree>
      <p:nvGrpSpPr>
        <p:cNvPr id="1" name=""/>
        <p:cNvGrpSpPr/>
        <p:nvPr/>
      </p:nvGrpSpPr>
      <p:grpSpPr>
        <a:xfrm>
          <a:off x="0" y="0"/>
          <a:ext cx="0" cy="0"/>
          <a:chOff x="0" y="0"/>
          <a:chExt cx="0" cy="0"/>
        </a:xfrm>
      </p:grpSpPr>
      <p:sp>
        <p:nvSpPr>
          <p:cNvPr id="8" name="Rechteck 7"/>
          <p:cNvSpPr/>
          <p:nvPr userDrawn="1"/>
        </p:nvSpPr>
        <p:spPr>
          <a:xfrm>
            <a:off x="0" y="1341438"/>
            <a:ext cx="12192000" cy="475138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r>
              <a:rPr lang="en-US"/>
              <a:t>23.06.2021</a:t>
            </a:r>
            <a:endParaRPr lang="de-DE" dirty="0"/>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r>
              <a:rPr lang="de-DE"/>
              <a:t>Manfred Mustermann</a:t>
            </a:r>
            <a:endParaRPr lang="de-DE" dirty="0"/>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fld id="{BD4CF7CD-5D08-42BE-B8B2-DF7D6001447B}" type="slidenum">
              <a:rPr lang="de-DE" smtClean="0"/>
              <a:pPr/>
              <a:t>‹Nr.›</a:t>
            </a:fld>
            <a:endParaRPr lang="de-DE" dirty="0"/>
          </a:p>
        </p:txBody>
      </p:sp>
    </p:spTree>
    <p:extLst>
      <p:ext uri="{BB962C8B-B14F-4D97-AF65-F5344CB8AC3E}">
        <p14:creationId xmlns:p14="http://schemas.microsoft.com/office/powerpoint/2010/main" val="2589027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1885650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63"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C6662B4-EA19-4959-9A70-1FB2604483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1842"/>
            <a:ext cx="12192000" cy="4751832"/>
          </a:xfrm>
          <a:prstGeom prst="rect">
            <a:avLst/>
          </a:prstGeom>
        </p:spPr>
      </p:pic>
      <p:pic>
        <p:nvPicPr>
          <p:cNvPr id="4" name="Grafik 3">
            <a:extLst>
              <a:ext uri="{FF2B5EF4-FFF2-40B4-BE49-F238E27FC236}">
                <a16:creationId xmlns:a16="http://schemas.microsoft.com/office/drawing/2014/main" id="{B7CE6508-1715-495C-9685-7F556350F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2904" y="1883366"/>
            <a:ext cx="7328732" cy="1100461"/>
          </a:xfrm>
          <a:prstGeom prst="rect">
            <a:avLst/>
          </a:prstGeom>
        </p:spPr>
      </p:pic>
      <p:sp>
        <p:nvSpPr>
          <p:cNvPr id="11" name="Rechteck 10">
            <a:extLst>
              <a:ext uri="{FF2B5EF4-FFF2-40B4-BE49-F238E27FC236}">
                <a16:creationId xmlns:a16="http://schemas.microsoft.com/office/drawing/2014/main" id="{19E4E13E-17BB-4176-9B38-2C46E6919F8F}"/>
              </a:ext>
            </a:extLst>
          </p:cNvPr>
          <p:cNvSpPr/>
          <p:nvPr/>
        </p:nvSpPr>
        <p:spPr>
          <a:xfrm>
            <a:off x="60433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2" name="Datumsplatzhalter 2">
            <a:extLst>
              <a:ext uri="{FF2B5EF4-FFF2-40B4-BE49-F238E27FC236}">
                <a16:creationId xmlns:a16="http://schemas.microsoft.com/office/drawing/2014/main" id="{AAC4DE13-4B55-4A62-8D6D-673B4B27035D}"/>
              </a:ext>
            </a:extLst>
          </p:cNvPr>
          <p:cNvSpPr>
            <a:spLocks noGrp="1"/>
          </p:cNvSpPr>
          <p:nvPr>
            <p:ph type="dt" sz="half" idx="2"/>
          </p:nvPr>
        </p:nvSpPr>
        <p:spPr>
          <a:xfrm>
            <a:off x="6982542" y="4292163"/>
            <a:ext cx="2743200" cy="365125"/>
          </a:xfrm>
        </p:spPr>
        <p:txBody>
          <a:bodyPr/>
          <a:lstStyle/>
          <a:p>
            <a:r>
              <a:rPr lang="en-US" sz="1800" b="1"/>
              <a:t>23.06.2021</a:t>
            </a:r>
            <a:endParaRPr lang="de-DE" sz="1800" b="1" dirty="0"/>
          </a:p>
        </p:txBody>
      </p:sp>
      <p:sp>
        <p:nvSpPr>
          <p:cNvPr id="13" name="Fußzeilenplatzhalter 3">
            <a:extLst>
              <a:ext uri="{FF2B5EF4-FFF2-40B4-BE49-F238E27FC236}">
                <a16:creationId xmlns:a16="http://schemas.microsoft.com/office/drawing/2014/main" id="{FE5DCB45-AD2B-4CD3-B4DD-7DA91AD6D6FE}"/>
              </a:ext>
            </a:extLst>
          </p:cNvPr>
          <p:cNvSpPr>
            <a:spLocks noGrp="1"/>
          </p:cNvSpPr>
          <p:nvPr>
            <p:ph type="ftr" sz="quarter" idx="3"/>
          </p:nvPr>
        </p:nvSpPr>
        <p:spPr>
          <a:xfrm>
            <a:off x="8157578" y="4789228"/>
            <a:ext cx="3286752" cy="365125"/>
          </a:xfrm>
        </p:spPr>
        <p:txBody>
          <a:bodyPr/>
          <a:lstStyle/>
          <a:p>
            <a:pPr algn="l"/>
            <a:r>
              <a:rPr lang="de-DE" sz="1800" b="1" dirty="0"/>
              <a:t>Manfred Mustermann</a:t>
            </a:r>
          </a:p>
        </p:txBody>
      </p:sp>
      <p:sp>
        <p:nvSpPr>
          <p:cNvPr id="14" name="Rechteck 13">
            <a:extLst>
              <a:ext uri="{FF2B5EF4-FFF2-40B4-BE49-F238E27FC236}">
                <a16:creationId xmlns:a16="http://schemas.microsoft.com/office/drawing/2014/main" id="{33AE4A5D-A929-483B-B48D-03FCB260CA59}"/>
              </a:ext>
            </a:extLst>
          </p:cNvPr>
          <p:cNvSpPr/>
          <p:nvPr/>
        </p:nvSpPr>
        <p:spPr>
          <a:xfrm>
            <a:off x="60433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8" name="Foliennummernplatzhalter 7">
            <a:extLst>
              <a:ext uri="{FF2B5EF4-FFF2-40B4-BE49-F238E27FC236}">
                <a16:creationId xmlns:a16="http://schemas.microsoft.com/office/drawing/2014/main" id="{77A40F79-5A3B-4E70-80B0-16D678AE93C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Textfeld 8">
            <a:extLst>
              <a:ext uri="{FF2B5EF4-FFF2-40B4-BE49-F238E27FC236}">
                <a16:creationId xmlns:a16="http://schemas.microsoft.com/office/drawing/2014/main" id="{59465795-4F8F-4805-AB1B-B81798568812}"/>
              </a:ext>
            </a:extLst>
          </p:cNvPr>
          <p:cNvSpPr txBox="1"/>
          <p:nvPr/>
        </p:nvSpPr>
        <p:spPr>
          <a:xfrm>
            <a:off x="982662" y="122959"/>
            <a:ext cx="3043237"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18</a:t>
            </a:r>
          </a:p>
        </p:txBody>
      </p:sp>
    </p:spTree>
    <p:extLst>
      <p:ext uri="{BB962C8B-B14F-4D97-AF65-F5344CB8AC3E}">
        <p14:creationId xmlns:p14="http://schemas.microsoft.com/office/powerpoint/2010/main" val="42786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10</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D3DE0C46-3065-45AA-84C0-4187240CE482}"/>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„Unfallursache Nr. 1: Der Mensch!“</a:t>
            </a:r>
          </a:p>
        </p:txBody>
      </p:sp>
      <p:pic>
        <p:nvPicPr>
          <p:cNvPr id="11" name="Grafik 10">
            <a:extLst>
              <a:ext uri="{FF2B5EF4-FFF2-40B4-BE49-F238E27FC236}">
                <a16:creationId xmlns:a16="http://schemas.microsoft.com/office/drawing/2014/main" id="{835054FA-5BE9-4421-B054-E575684E7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4E9DC894-969E-4619-BB4E-E2DFABD0202C}"/>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32DF09C2-14EF-421C-941C-1FF8CE88752C}"/>
              </a:ext>
            </a:extLst>
          </p:cNvPr>
          <p:cNvSpPr txBox="1"/>
          <p:nvPr/>
        </p:nvSpPr>
        <p:spPr>
          <a:xfrm>
            <a:off x="956051" y="1928906"/>
            <a:ext cx="7265003"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17).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CD2AC071-9FA0-447D-A598-AF1210D1A527}"/>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pic>
        <p:nvPicPr>
          <p:cNvPr id="20" name="Grafik 19">
            <a:extLst>
              <a:ext uri="{FF2B5EF4-FFF2-40B4-BE49-F238E27FC236}">
                <a16:creationId xmlns:a16="http://schemas.microsoft.com/office/drawing/2014/main" id="{A1CC99AA-4CE6-410C-95E9-33D0E625C7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EA11F1DC-A879-49E5-8C9D-DF96C1DF2B7B}"/>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E5A6E979-142E-473C-A489-9FEA57C79A3D}"/>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6DA8123B-336C-4F5F-BDEE-AA0E21426B63}"/>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310065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a:extLst>
              <a:ext uri="{FF2B5EF4-FFF2-40B4-BE49-F238E27FC236}">
                <a16:creationId xmlns:a16="http://schemas.microsoft.com/office/drawing/2014/main" id="{E2C6AECC-248B-4B68-B7B1-E75A87DF7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2138299" y="2318815"/>
            <a:ext cx="2605462" cy="777259"/>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Der Verunfallte hat meist selbst Schuld.</a:t>
            </a:r>
          </a:p>
        </p:txBody>
      </p:sp>
      <p:sp>
        <p:nvSpPr>
          <p:cNvPr id="8" name="Sprechblase: rechteckig 7">
            <a:extLst>
              <a:ext uri="{FF2B5EF4-FFF2-40B4-BE49-F238E27FC236}">
                <a16:creationId xmlns:a16="http://schemas.microsoft.com/office/drawing/2014/main" id="{1090CE87-B77F-4237-A233-4EF4632819DC}"/>
              </a:ext>
            </a:extLst>
          </p:cNvPr>
          <p:cNvSpPr/>
          <p:nvPr/>
        </p:nvSpPr>
        <p:spPr>
          <a:xfrm>
            <a:off x="487372" y="3777946"/>
            <a:ext cx="2248349" cy="777259"/>
          </a:xfrm>
          <a:prstGeom prst="wedgeRectCallout">
            <a:avLst>
              <a:gd name="adj1" fmla="val -33527"/>
              <a:gd name="adj2" fmla="val 11596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Maschinen sind immer sicher</a:t>
            </a:r>
          </a:p>
        </p:txBody>
      </p:sp>
      <p:sp>
        <p:nvSpPr>
          <p:cNvPr id="3" name="Sprechblase: oval 2">
            <a:extLst>
              <a:ext uri="{FF2B5EF4-FFF2-40B4-BE49-F238E27FC236}">
                <a16:creationId xmlns:a16="http://schemas.microsoft.com/office/drawing/2014/main" id="{A4DC40D5-59C5-4330-83F5-4C1DAC7FB993}"/>
              </a:ext>
            </a:extLst>
          </p:cNvPr>
          <p:cNvSpPr/>
          <p:nvPr/>
        </p:nvSpPr>
        <p:spPr>
          <a:xfrm>
            <a:off x="5528307" y="1355163"/>
            <a:ext cx="2616465" cy="1318363"/>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Stimmt, bei uns ist bereits alles sicher organisiert.</a:t>
            </a:r>
          </a:p>
        </p:txBody>
      </p:sp>
      <p:sp>
        <p:nvSpPr>
          <p:cNvPr id="9" name="Sprechblase: oval 8">
            <a:extLst>
              <a:ext uri="{FF2B5EF4-FFF2-40B4-BE49-F238E27FC236}">
                <a16:creationId xmlns:a16="http://schemas.microsoft.com/office/drawing/2014/main" id="{5FEB110A-C985-40D4-8BC8-DA69FD8F3E5F}"/>
              </a:ext>
            </a:extLst>
          </p:cNvPr>
          <p:cNvSpPr/>
          <p:nvPr/>
        </p:nvSpPr>
        <p:spPr>
          <a:xfrm>
            <a:off x="3853734" y="4548442"/>
            <a:ext cx="3041180" cy="1089030"/>
          </a:xfrm>
          <a:prstGeom prst="wedgeEllipseCallout">
            <a:avLst>
              <a:gd name="adj1" fmla="val 32111"/>
              <a:gd name="adj2" fmla="val 10429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 kommen immer mehrere Sachen zusammen.</a:t>
            </a:r>
          </a:p>
        </p:txBody>
      </p:sp>
      <p:sp>
        <p:nvSpPr>
          <p:cNvPr id="10" name="Sprechblase: oval 9">
            <a:extLst>
              <a:ext uri="{FF2B5EF4-FFF2-40B4-BE49-F238E27FC236}">
                <a16:creationId xmlns:a16="http://schemas.microsoft.com/office/drawing/2014/main" id="{D9AF74F6-4865-4FFB-AAF2-B8DA1B34043D}"/>
              </a:ext>
            </a:extLst>
          </p:cNvPr>
          <p:cNvSpPr/>
          <p:nvPr/>
        </p:nvSpPr>
        <p:spPr>
          <a:xfrm>
            <a:off x="896146" y="5088708"/>
            <a:ext cx="3009702" cy="1089030"/>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Selbstüberschätzung führt zum Unfall.</a:t>
            </a: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012271" y="5096308"/>
            <a:ext cx="2846056" cy="1081430"/>
          </a:xfrm>
          <a:prstGeom prst="wedgeRectCallout">
            <a:avLst>
              <a:gd name="adj1" fmla="val -33040"/>
              <a:gd name="adj2" fmla="val 977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Jeder Mensch macht Fehler, da darf aber trotzdem nichts passieren.</a:t>
            </a: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8435301" y="1043460"/>
            <a:ext cx="3257267" cy="1630065"/>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Muss denn jetzt alles idiotensicher sein?</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8442014" y="3669659"/>
            <a:ext cx="2381857" cy="1252829"/>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26800" rtlCol="0" anchor="ctr"/>
          <a:lstStyle/>
          <a:p>
            <a:pPr algn="ctr"/>
            <a:r>
              <a:rPr lang="de-DE" i="1" dirty="0">
                <a:solidFill>
                  <a:schemeClr val="bg1"/>
                </a:solidFill>
              </a:rPr>
              <a:t>Die Technik muss aber auch bei einfachen Fehlern sicher sein.</a:t>
            </a:r>
          </a:p>
          <a:p>
            <a:pPr algn="ctr"/>
            <a:endParaRPr lang="de-DE" i="1" dirty="0">
              <a:solidFill>
                <a:schemeClr val="bg1"/>
              </a:solidFill>
            </a:endParaRPr>
          </a:p>
        </p:txBody>
      </p:sp>
      <p:sp>
        <p:nvSpPr>
          <p:cNvPr id="17" name="Sprechblase: rechteckig 16">
            <a:extLst>
              <a:ext uri="{FF2B5EF4-FFF2-40B4-BE49-F238E27FC236}">
                <a16:creationId xmlns:a16="http://schemas.microsoft.com/office/drawing/2014/main" id="{A12EA194-377E-45DE-A7C6-B4C55578B4C6}"/>
              </a:ext>
            </a:extLst>
          </p:cNvPr>
          <p:cNvSpPr/>
          <p:nvPr/>
        </p:nvSpPr>
        <p:spPr>
          <a:xfrm>
            <a:off x="3581697" y="3429617"/>
            <a:ext cx="2201734" cy="854242"/>
          </a:xfrm>
          <a:prstGeom prst="wedgeRectCallout">
            <a:avLst>
              <a:gd name="adj1" fmla="val -33234"/>
              <a:gd name="adj2" fmla="val 10036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Man muss eben aufpassen!</a:t>
            </a:r>
          </a:p>
        </p:txBody>
      </p:sp>
      <p:sp>
        <p:nvSpPr>
          <p:cNvPr id="18" name="Sprechblase: rechteckig 17">
            <a:extLst>
              <a:ext uri="{FF2B5EF4-FFF2-40B4-BE49-F238E27FC236}">
                <a16:creationId xmlns:a16="http://schemas.microsoft.com/office/drawing/2014/main" id="{AADF7FDB-3095-40C2-84A6-09CC0A049F33}"/>
              </a:ext>
            </a:extLst>
          </p:cNvPr>
          <p:cNvSpPr/>
          <p:nvPr/>
        </p:nvSpPr>
        <p:spPr>
          <a:xfrm>
            <a:off x="1007605" y="1210063"/>
            <a:ext cx="2248349" cy="777259"/>
          </a:xfrm>
          <a:prstGeom prst="wedgeRectCallout">
            <a:avLst>
              <a:gd name="adj1" fmla="val -33332"/>
              <a:gd name="adj2" fmla="val 89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Ja klar, wer macht denn wohl die Fehler?</a:t>
            </a:r>
          </a:p>
        </p:txBody>
      </p:sp>
      <p:sp>
        <p:nvSpPr>
          <p:cNvPr id="19"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„Unfallursache Nr. 1: Der Mensch!“</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9" grpId="0" animBg="1"/>
      <p:bldP spid="10" grpId="0" animBg="1"/>
      <p:bldP spid="11" grpId="0" animBg="1"/>
      <p:bldP spid="13"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2867A272-E7DD-4356-948E-74DD286579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4" name="Textfeld 13">
            <a:extLst>
              <a:ext uri="{FF2B5EF4-FFF2-40B4-BE49-F238E27FC236}">
                <a16:creationId xmlns:a16="http://schemas.microsoft.com/office/drawing/2014/main" id="{0BF1970A-4381-431E-BA37-373AA3BFE174}"/>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„Unfallursache Nr. 1: Der Mensch!“</a:t>
            </a: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3DB3A25-2115-499C-8085-154115739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4" y="1777401"/>
            <a:ext cx="7797126" cy="4210198"/>
          </a:xfrm>
          <a:prstGeom prst="rect">
            <a:avLst/>
          </a:prstGeom>
          <a:noFill/>
        </p:spPr>
        <p:txBody>
          <a:bodyPr wrap="square" lIns="90000" tIns="576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Unfälle haben typischerweise mehr als eine Ursache. Auch Menschen sind daran beteiligt. Sie machen Fehler, halten sich nicht an Regeln oder unterschätzen Gefahren.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Die Schlussfolgerung, dass „menschliches Versagen“ alleinige Ursache war und somit nichts getan werden kann, ist falsch.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Untersuchungen zeigen, dass Unfälle meist erst im Zusammenspiel von unsicherer Technik, unzureichenden organisatorischen Festlegungen, fehlende Information, mangelnder Kontrolle durch die Vorgesetzten und unsicherem Verhalten der Beschäftigten verursacht werden. </a:t>
            </a:r>
          </a:p>
        </p:txBody>
      </p:sp>
      <p:sp>
        <p:nvSpPr>
          <p:cNvPr id="19" name="Textfeld 18">
            <a:extLst>
              <a:ext uri="{FF2B5EF4-FFF2-40B4-BE49-F238E27FC236}">
                <a16:creationId xmlns:a16="http://schemas.microsoft.com/office/drawing/2014/main" id="{C25D8ECD-7F69-45E8-B27D-79A9A6A97B8B}"/>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„Unfallursache Nr. 1: Der Mensch!“</a:t>
            </a: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922C309-F23E-4BD1-92A5-7420AAEE7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53879"/>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8678" y="1777401"/>
            <a:ext cx="7200015" cy="432753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Der britische Psychologe James </a:t>
            </a:r>
            <a:r>
              <a:rPr lang="de-DE" sz="2400" dirty="0" err="1">
                <a:solidFill>
                  <a:schemeClr val="tx1">
                    <a:lumMod val="65000"/>
                    <a:lumOff val="35000"/>
                  </a:schemeClr>
                </a:solidFill>
              </a:rPr>
              <a:t>Reason</a:t>
            </a:r>
            <a:r>
              <a:rPr lang="de-DE" sz="2400" dirty="0">
                <a:solidFill>
                  <a:schemeClr val="tx1">
                    <a:lumMod val="65000"/>
                    <a:lumOff val="35000"/>
                  </a:schemeClr>
                </a:solidFill>
              </a:rPr>
              <a:t> beschreibt das mit seinem Schweizer-Käse-Modell: Die Käsescheiben symbolisieren Sicherheitsbarrieren, die Löcher stehen für Mängel in den Abwehrschichten. Wo die Käse-löcher auf einer Linie liegen, kann aus einer Gefahr ein Unfall werden.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Optimalerweise werden technische und </a:t>
            </a:r>
            <a:r>
              <a:rPr lang="de-DE" sz="2400" dirty="0" err="1">
                <a:solidFill>
                  <a:schemeClr val="tx1">
                    <a:lumMod val="65000"/>
                    <a:lumOff val="35000"/>
                  </a:schemeClr>
                </a:solidFill>
              </a:rPr>
              <a:t>organisatori-sche</a:t>
            </a:r>
            <a:r>
              <a:rPr lang="de-DE" sz="2400" dirty="0">
                <a:solidFill>
                  <a:schemeClr val="tx1">
                    <a:lumMod val="65000"/>
                    <a:lumOff val="35000"/>
                  </a:schemeClr>
                </a:solidFill>
              </a:rPr>
              <a:t> Maßnahmen so getroffen, dass selbst denkbares Fehlverhalten von Beschäftigten nicht zu einem Unfall führen kann.</a:t>
            </a:r>
          </a:p>
          <a:p>
            <a:pPr marL="252000" indent="-252000">
              <a:lnSpc>
                <a:spcPts val="2500"/>
              </a:lnSpc>
              <a:spcAft>
                <a:spcPts val="1000"/>
              </a:spcAft>
              <a:buClr>
                <a:srgbClr val="FF0000"/>
              </a:buClr>
              <a:buFont typeface="Arial" panose="020B0604020202020204" pitchFamily="34" charset="0"/>
              <a:buChar char="•"/>
            </a:pPr>
            <a:endParaRPr lang="de-DE" sz="2400" dirty="0">
              <a:solidFill>
                <a:schemeClr val="tx1">
                  <a:lumMod val="65000"/>
                  <a:lumOff val="35000"/>
                </a:schemeClr>
              </a:solidFill>
            </a:endParaRPr>
          </a:p>
          <a:p>
            <a:pPr marL="252000" indent="-252000">
              <a:lnSpc>
                <a:spcPts val="2500"/>
              </a:lnSpc>
              <a:spcAft>
                <a:spcPts val="1000"/>
              </a:spcAft>
              <a:buClr>
                <a:srgbClr val="FF0000"/>
              </a:buClr>
              <a:buFont typeface="Arial" panose="020B0604020202020204" pitchFamily="34" charset="0"/>
              <a:buChar char="•"/>
            </a:pPr>
            <a:endParaRPr lang="de-DE" sz="2400" dirty="0">
              <a:solidFill>
                <a:schemeClr val="tx1">
                  <a:lumMod val="65000"/>
                  <a:lumOff val="35000"/>
                </a:schemeClr>
              </a:solidFill>
            </a:endParaRPr>
          </a:p>
        </p:txBody>
      </p:sp>
      <p:sp>
        <p:nvSpPr>
          <p:cNvPr id="19" name="Textfeld 18">
            <a:extLst>
              <a:ext uri="{FF2B5EF4-FFF2-40B4-BE49-F238E27FC236}">
                <a16:creationId xmlns:a16="http://schemas.microsoft.com/office/drawing/2014/main" id="{C25D8ECD-7F69-45E8-B27D-79A9A6A97B8B}"/>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„Unfallursache Nr. 1: Der Mensch!“</a:t>
            </a:r>
          </a:p>
        </p:txBody>
      </p:sp>
    </p:spTree>
    <p:extLst>
      <p:ext uri="{BB962C8B-B14F-4D97-AF65-F5344CB8AC3E}">
        <p14:creationId xmlns:p14="http://schemas.microsoft.com/office/powerpoint/2010/main" val="23387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EBAA52B0-0B1F-4328-AD65-BDD586BDC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2" y="1777401"/>
            <a:ext cx="8289353" cy="4327532"/>
          </a:xfrm>
          <a:prstGeom prst="rect">
            <a:avLst/>
          </a:prstGeom>
          <a:noFill/>
        </p:spPr>
        <p:txBody>
          <a:bodyPr wrap="square" lIns="90000" tIns="46800" rIns="90000" bIns="46800" rtlCol="0">
            <a:spAutoFit/>
          </a:bodyPr>
          <a:lstStyle/>
          <a:p>
            <a:pPr>
              <a:lnSpc>
                <a:spcPts val="2500"/>
              </a:lnSpc>
              <a:spcAft>
                <a:spcPts val="1000"/>
              </a:spcAft>
              <a:buClr>
                <a:srgbClr val="FF0000"/>
              </a:buClr>
            </a:pPr>
            <a:r>
              <a:rPr lang="de-DE" sz="2400" dirty="0">
                <a:solidFill>
                  <a:schemeClr val="tx1">
                    <a:lumMod val="65000"/>
                    <a:lumOff val="35000"/>
                  </a:schemeClr>
                </a:solidFill>
              </a:rPr>
              <a:t>Wer aus einem Unfallereignis lernen möchte, muss genauer hinschauen:</a:t>
            </a:r>
          </a:p>
          <a:p>
            <a:pPr marL="342900" indent="-3429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Versuchen Sie, den Unfallhergang genau zu beschreiben </a:t>
            </a:r>
            <a:br>
              <a:rPr lang="de-DE" sz="2400" dirty="0">
                <a:solidFill>
                  <a:schemeClr val="tx1">
                    <a:lumMod val="65000"/>
                    <a:lumOff val="35000"/>
                  </a:schemeClr>
                </a:solidFill>
              </a:rPr>
            </a:br>
            <a:r>
              <a:rPr lang="de-DE" sz="2400" dirty="0">
                <a:solidFill>
                  <a:schemeClr val="tx1">
                    <a:lumMod val="65000"/>
                    <a:lumOff val="35000"/>
                  </a:schemeClr>
                </a:solidFill>
              </a:rPr>
              <a:t>(Ort, Uhrzeit, Tätigkeit, Prozessschritt, verwendete Maschinen und/oder Geräte, Rahmenbedingungen wie Kälte, Nässe etc.). </a:t>
            </a:r>
          </a:p>
          <a:p>
            <a:pPr marL="342900" indent="-3429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Ermitteln Sie – z. B. mit Blick auf das Käsescheiben-Modell – möglichst alle Unfallursachen und bringen Sie diese in einen Zusammenhang: In welcher Reihenfolge sind die Unfall-ursachen aufgetreten? Gibt es eine kausale Verkettung</a:t>
            </a:r>
            <a:r>
              <a:rPr lang="de-DE" sz="2400">
                <a:solidFill>
                  <a:schemeClr val="tx1">
                    <a:lumMod val="65000"/>
                    <a:lumOff val="35000"/>
                  </a:schemeClr>
                </a:solidFill>
              </a:rPr>
              <a:t>, </a:t>
            </a:r>
            <a:br>
              <a:rPr lang="de-DE" sz="2400">
                <a:solidFill>
                  <a:schemeClr val="tx1">
                    <a:lumMod val="65000"/>
                    <a:lumOff val="35000"/>
                  </a:schemeClr>
                </a:solidFill>
              </a:rPr>
            </a:br>
            <a:r>
              <a:rPr lang="de-DE" sz="2400">
                <a:solidFill>
                  <a:schemeClr val="tx1">
                    <a:lumMod val="65000"/>
                    <a:lumOff val="35000"/>
                  </a:schemeClr>
                </a:solidFill>
              </a:rPr>
              <a:t>also </a:t>
            </a:r>
            <a:r>
              <a:rPr lang="de-DE" sz="2400" dirty="0">
                <a:solidFill>
                  <a:schemeClr val="tx1">
                    <a:lumMod val="65000"/>
                    <a:lumOff val="35000"/>
                  </a:schemeClr>
                </a:solidFill>
              </a:rPr>
              <a:t>Ereignisse/Zustände, welche das nächste </a:t>
            </a:r>
            <a:r>
              <a:rPr lang="de-DE" sz="2400">
                <a:solidFill>
                  <a:schemeClr val="tx1">
                    <a:lumMod val="65000"/>
                    <a:lumOff val="35000"/>
                  </a:schemeClr>
                </a:solidFill>
              </a:rPr>
              <a:t>Ereignis </a:t>
            </a:r>
            <a:br>
              <a:rPr lang="de-DE" sz="2400">
                <a:solidFill>
                  <a:schemeClr val="tx1">
                    <a:lumMod val="65000"/>
                    <a:lumOff val="35000"/>
                  </a:schemeClr>
                </a:solidFill>
              </a:rPr>
            </a:br>
            <a:r>
              <a:rPr lang="de-DE" sz="2400">
                <a:solidFill>
                  <a:schemeClr val="tx1">
                    <a:lumMod val="65000"/>
                    <a:lumOff val="35000"/>
                  </a:schemeClr>
                </a:solidFill>
              </a:rPr>
              <a:t>bzw</a:t>
            </a:r>
            <a:r>
              <a:rPr lang="de-DE" sz="2400" dirty="0">
                <a:solidFill>
                  <a:schemeClr val="tx1">
                    <a:lumMod val="65000"/>
                    <a:lumOff val="35000"/>
                  </a:schemeClr>
                </a:solidFill>
              </a:rPr>
              <a:t>. den nächsten Zustand zur Folge hatten?</a:t>
            </a:r>
          </a:p>
          <a:p>
            <a:pPr marL="342900" indent="-342900">
              <a:lnSpc>
                <a:spcPts val="2500"/>
              </a:lnSpc>
              <a:spcAft>
                <a:spcPts val="1000"/>
              </a:spcAft>
              <a:buClr>
                <a:srgbClr val="FF0000"/>
              </a:buClr>
              <a:buFont typeface="Arial" panose="020B0604020202020204" pitchFamily="34" charset="0"/>
              <a:buChar char="•"/>
            </a:pPr>
            <a:endParaRPr lang="de-DE" sz="24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4829A118-5EE1-45CB-BE65-71EF59444E2D}"/>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„Unfallursache Nr. 1: Der Mensch!“</a:t>
            </a:r>
          </a:p>
        </p:txBody>
      </p:sp>
      <p:sp>
        <p:nvSpPr>
          <p:cNvPr id="17" name="Rechteck 16">
            <a:extLst>
              <a:ext uri="{FF2B5EF4-FFF2-40B4-BE49-F238E27FC236}">
                <a16:creationId xmlns:a16="http://schemas.microsoft.com/office/drawing/2014/main" id="{A6ECE266-B8F6-4A92-9F58-38C5D0A2F664}"/>
              </a:ext>
            </a:extLst>
          </p:cNvPr>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56726567-BA21-4151-8D32-586108612713}"/>
              </a:ext>
            </a:extLst>
          </p:cNvPr>
          <p:cNvSpPr txBox="1"/>
          <p:nvPr/>
        </p:nvSpPr>
        <p:spPr>
          <a:xfrm>
            <a:off x="984105"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Tree>
    <p:extLst>
      <p:ext uri="{BB962C8B-B14F-4D97-AF65-F5344CB8AC3E}">
        <p14:creationId xmlns:p14="http://schemas.microsoft.com/office/powerpoint/2010/main" val="789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FEB32E08-1904-436A-8522-63D542E7F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77401"/>
            <a:ext cx="6926897" cy="3056035"/>
          </a:xfrm>
          <a:prstGeom prst="rect">
            <a:avLst/>
          </a:prstGeom>
          <a:noFill/>
        </p:spPr>
        <p:txBody>
          <a:bodyPr wrap="square" lIns="90000" tIns="576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Finden Sie für jede Ursache Gegenmaßnahmen und sorgen Sie für deren Umsetzung.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Achtung! Bei Verhaltensfehlern ist eine Abmahnung nur selten die beste Gegenmaßnahme, denn sie er-zeugt Unsicherheit und macht damit den nächsten Unfall wahrscheinlicher. </a:t>
            </a:r>
          </a:p>
          <a:p>
            <a:pPr marL="252000" indent="-252000">
              <a:lnSpc>
                <a:spcPts val="2500"/>
              </a:lnSpc>
              <a:spcAft>
                <a:spcPts val="1000"/>
              </a:spcAft>
              <a:buClr>
                <a:srgbClr val="FF0000"/>
              </a:buClr>
              <a:buFont typeface="Arial" panose="020B0604020202020204" pitchFamily="34" charset="0"/>
              <a:buChar char="•"/>
            </a:pPr>
            <a:endParaRPr lang="de-DE" sz="2400" dirty="0">
              <a:solidFill>
                <a:schemeClr val="tx1">
                  <a:lumMod val="65000"/>
                  <a:lumOff val="35000"/>
                </a:schemeClr>
              </a:solidFill>
            </a:endParaRPr>
          </a:p>
          <a:p>
            <a:pPr marL="252000" indent="-252000">
              <a:lnSpc>
                <a:spcPts val="2500"/>
              </a:lnSpc>
              <a:spcAft>
                <a:spcPts val="1000"/>
              </a:spcAft>
              <a:buClr>
                <a:srgbClr val="FF0000"/>
              </a:buClr>
              <a:buFont typeface="Arial" panose="020B0604020202020204" pitchFamily="34" charset="0"/>
              <a:buChar char="•"/>
            </a:pPr>
            <a:endParaRPr lang="de-DE" sz="24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4829A118-5EE1-45CB-BE65-71EF59444E2D}"/>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„Unfallursache Nr. 1: Der Mensch!“</a:t>
            </a:r>
          </a:p>
        </p:txBody>
      </p:sp>
      <p:sp>
        <p:nvSpPr>
          <p:cNvPr id="15" name="Rechteck 14">
            <a:extLst>
              <a:ext uri="{FF2B5EF4-FFF2-40B4-BE49-F238E27FC236}">
                <a16:creationId xmlns:a16="http://schemas.microsoft.com/office/drawing/2014/main" id="{E3155794-58E9-4F96-BFE8-C743A0D249F3}"/>
              </a:ext>
            </a:extLst>
          </p:cNvPr>
          <p:cNvSpPr/>
          <p:nvPr/>
        </p:nvSpPr>
        <p:spPr>
          <a:xfrm>
            <a:off x="1703389" y="5015995"/>
            <a:ext cx="7586084" cy="671292"/>
          </a:xfrm>
          <a:prstGeom prst="rect">
            <a:avLst/>
          </a:prstGeom>
          <a:solidFill>
            <a:schemeClr val="tx1">
              <a:lumMod val="65000"/>
              <a:lumOff val="35000"/>
            </a:schemeClr>
          </a:solidFill>
        </p:spPr>
        <p:txBody>
          <a:bodyPr wrap="square" lIns="720000" tIns="180000" bIns="180000">
            <a:spAutoFit/>
          </a:bodyPr>
          <a:lstStyle/>
          <a:p>
            <a:r>
              <a:rPr lang="de-DE" sz="2000" dirty="0">
                <a:solidFill>
                  <a:schemeClr val="bg1"/>
                </a:solidFill>
              </a:rPr>
              <a:t>Voreilige Schuldzuweisungen sind für die Prävention wertlos!</a:t>
            </a:r>
          </a:p>
        </p:txBody>
      </p:sp>
      <p:sp>
        <p:nvSpPr>
          <p:cNvPr id="24" name="Rechteck 23">
            <a:extLst>
              <a:ext uri="{FF2B5EF4-FFF2-40B4-BE49-F238E27FC236}">
                <a16:creationId xmlns:a16="http://schemas.microsoft.com/office/drawing/2014/main" id="{FCA54BBB-D0BA-44D3-A2E3-8807CDA6D987}"/>
              </a:ext>
            </a:extLst>
          </p:cNvPr>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1DAE9F04-82ED-4586-8936-C18F29538BFA}"/>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grpSp>
        <p:nvGrpSpPr>
          <p:cNvPr id="39" name="Gruppieren 38">
            <a:extLst>
              <a:ext uri="{FF2B5EF4-FFF2-40B4-BE49-F238E27FC236}">
                <a16:creationId xmlns:a16="http://schemas.microsoft.com/office/drawing/2014/main" id="{6248493F-D382-4612-9759-8E066121ED67}"/>
              </a:ext>
            </a:extLst>
          </p:cNvPr>
          <p:cNvGrpSpPr/>
          <p:nvPr/>
        </p:nvGrpSpPr>
        <p:grpSpPr>
          <a:xfrm>
            <a:off x="1559952" y="4918019"/>
            <a:ext cx="546556" cy="830997"/>
            <a:chOff x="1688949" y="4954657"/>
            <a:chExt cx="546556" cy="830997"/>
          </a:xfrm>
        </p:grpSpPr>
        <p:sp>
          <p:nvSpPr>
            <p:cNvPr id="40" name="Ellipse 39">
              <a:extLst>
                <a:ext uri="{FF2B5EF4-FFF2-40B4-BE49-F238E27FC236}">
                  <a16:creationId xmlns:a16="http://schemas.microsoft.com/office/drawing/2014/main" id="{B9919363-B1BF-4BAF-B41E-5C8FE912D95A}"/>
                </a:ext>
              </a:extLst>
            </p:cNvPr>
            <p:cNvSpPr/>
            <p:nvPr/>
          </p:nvSpPr>
          <p:spPr>
            <a:xfrm>
              <a:off x="1688949" y="5107636"/>
              <a:ext cx="546556" cy="5465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076B2C18-735B-46C7-AE65-CA10F333DA93}"/>
                </a:ext>
              </a:extLst>
            </p:cNvPr>
            <p:cNvSpPr txBox="1"/>
            <p:nvPr/>
          </p:nvSpPr>
          <p:spPr>
            <a:xfrm>
              <a:off x="1727810" y="4954657"/>
              <a:ext cx="494852" cy="830997"/>
            </a:xfrm>
            <a:prstGeom prst="rect">
              <a:avLst/>
            </a:prstGeom>
            <a:noFill/>
          </p:spPr>
          <p:txBody>
            <a:bodyPr wrap="square" rtlCol="0">
              <a:spAutoFit/>
            </a:bodyPr>
            <a:lstStyle/>
            <a:p>
              <a:pPr algn="ctr"/>
              <a:r>
                <a:rPr lang="de-DE" sz="4800" dirty="0">
                  <a:solidFill>
                    <a:schemeClr val="bg1"/>
                  </a:solidFill>
                  <a:latin typeface="Constantia" panose="02030602050306030303" pitchFamily="18" charset="0"/>
                </a:rPr>
                <a:t>i</a:t>
              </a:r>
            </a:p>
          </p:txBody>
        </p:sp>
      </p:grpSp>
    </p:spTree>
    <p:extLst>
      <p:ext uri="{BB962C8B-B14F-4D97-AF65-F5344CB8AC3E}">
        <p14:creationId xmlns:p14="http://schemas.microsoft.com/office/powerpoint/2010/main" val="313337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FEEF083E-B040-440C-ACFE-B57FB926F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77401"/>
            <a:ext cx="5698692" cy="3226585"/>
          </a:xfrm>
          <a:prstGeom prst="rect">
            <a:avLst/>
          </a:prstGeom>
          <a:noFill/>
        </p:spPr>
        <p:txBody>
          <a:bodyPr wrap="square" lIns="90000" tIns="46800" rIns="90000" bIns="46800" rtlCol="0">
            <a:spAutoFit/>
          </a:bodyPr>
          <a:lstStyle/>
          <a:p>
            <a:pPr marL="342900" indent="-3429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„kurz &amp; bündig“ KB 012-1: Mein Leben – 12 Lebensretter für Beschäftigte</a:t>
            </a:r>
          </a:p>
          <a:p>
            <a:pPr marL="342900" indent="-3429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„kurz &amp; bündig“ KB 012-2: Mein Leben – 12 Lebensretter für Führungskräfte</a:t>
            </a:r>
          </a:p>
          <a:p>
            <a:pPr marL="342900" indent="-342900">
              <a:lnSpc>
                <a:spcPts val="2500"/>
              </a:lnSpc>
              <a:spcAft>
                <a:spcPts val="1000"/>
              </a:spcAft>
              <a:buClr>
                <a:srgbClr val="FF0000"/>
              </a:buClr>
              <a:buFont typeface="Arial" panose="020B0604020202020204" pitchFamily="34" charset="0"/>
              <a:buChar char="•"/>
            </a:pPr>
            <a:r>
              <a:rPr lang="de-DE" sz="2400" dirty="0" err="1">
                <a:solidFill>
                  <a:schemeClr val="tx1">
                    <a:lumMod val="65000"/>
                    <a:lumOff val="35000"/>
                  </a:schemeClr>
                </a:solidFill>
              </a:rPr>
              <a:t>BAuA</a:t>
            </a:r>
            <a:r>
              <a:rPr lang="de-DE" sz="2400" dirty="0">
                <a:solidFill>
                  <a:schemeClr val="tx1">
                    <a:lumMod val="65000"/>
                    <a:lumOff val="35000"/>
                  </a:schemeClr>
                </a:solidFill>
              </a:rPr>
              <a:t>-Leitfaden: Ganzheitliche Unfall-analyse – Leitfaden zur Ermittlung grundlegender Ursachen von Arbeitsunfällen in kleinen und mittleren Unternehmen (www.baua.de)</a:t>
            </a:r>
          </a:p>
        </p:txBody>
      </p:sp>
      <p:sp>
        <p:nvSpPr>
          <p:cNvPr id="11" name="Textfeld 10">
            <a:extLst>
              <a:ext uri="{FF2B5EF4-FFF2-40B4-BE49-F238E27FC236}">
                <a16:creationId xmlns:a16="http://schemas.microsoft.com/office/drawing/2014/main" id="{45A5A4EA-7BB0-452B-81AD-2073D90CE286}"/>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„Unfallursache Nr. 1: Der Mensch!“</a:t>
            </a:r>
          </a:p>
        </p:txBody>
      </p:sp>
      <p:pic>
        <p:nvPicPr>
          <p:cNvPr id="2" name="Grafik 1">
            <a:extLst>
              <a:ext uri="{FF2B5EF4-FFF2-40B4-BE49-F238E27FC236}">
                <a16:creationId xmlns:a16="http://schemas.microsoft.com/office/drawing/2014/main" id="{FF9D3FAD-1E98-4605-B1BA-26C402C4F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449" y="5337272"/>
            <a:ext cx="4740246" cy="1192392"/>
          </a:xfrm>
          <a:prstGeom prst="rect">
            <a:avLst/>
          </a:prstGeom>
        </p:spPr>
      </p:pic>
      <p:sp>
        <p:nvSpPr>
          <p:cNvPr id="18" name="Rechteck 17">
            <a:extLst>
              <a:ext uri="{FF2B5EF4-FFF2-40B4-BE49-F238E27FC236}">
                <a16:creationId xmlns:a16="http://schemas.microsoft.com/office/drawing/2014/main" id="{126B21C2-A2BA-499F-9066-0EE65CB9F09D}"/>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7169D7D-C5B7-4575-9EDF-6A242986FF0D}"/>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Tree>
    <p:extLst>
      <p:ext uri="{BB962C8B-B14F-4D97-AF65-F5344CB8AC3E}">
        <p14:creationId xmlns:p14="http://schemas.microsoft.com/office/powerpoint/2010/main" val="275022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3B869EA8-B193-46F5-978E-8CC6A753EC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de-DE"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6" name="Foliennummernplatzhalter 5">
            <a:extLst>
              <a:ext uri="{FF2B5EF4-FFF2-40B4-BE49-F238E27FC236}">
                <a16:creationId xmlns:a16="http://schemas.microsoft.com/office/drawing/2014/main" id="{B150C2EA-BCD4-4554-ACCF-6D86AE55FB68}"/>
              </a:ext>
            </a:extLst>
          </p:cNvPr>
          <p:cNvSpPr>
            <a:spLocks noGrp="1"/>
          </p:cNvSpPr>
          <p:nvPr>
            <p:ph type="sldNum" sz="quarter" idx="4"/>
          </p:nvPr>
        </p:nvSpPr>
        <p:spPr/>
        <p:txBody>
          <a:bodyPr/>
          <a:lstStyle/>
          <a:p>
            <a:fld id="{BD4CF7CD-5D08-42BE-B8B2-DF7D6001447B}" type="slidenum">
              <a:rPr lang="de-DE" smtClean="0"/>
              <a:pPr/>
              <a:t>9</a:t>
            </a:fld>
            <a:endParaRPr lang="de-DE" dirty="0"/>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a:extLst>
              <a:ext uri="{FF2B5EF4-FFF2-40B4-BE49-F238E27FC236}">
                <a16:creationId xmlns:a16="http://schemas.microsoft.com/office/drawing/2014/main" id="{693F3B60-9E00-452A-92CA-11A7A5C964E3}"/>
              </a:ext>
            </a:extLst>
          </p:cNvPr>
          <p:cNvSpPr txBox="1"/>
          <p:nvPr/>
        </p:nvSpPr>
        <p:spPr>
          <a:xfrm>
            <a:off x="982663" y="1928906"/>
            <a:ext cx="7238391"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18).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7" name="Textfeld 16">
            <a:extLst>
              <a:ext uri="{FF2B5EF4-FFF2-40B4-BE49-F238E27FC236}">
                <a16:creationId xmlns:a16="http://schemas.microsoft.com/office/drawing/2014/main" id="{4CB198B2-5E8F-4822-9647-4496AA94E40A}"/>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
        <p:nvSpPr>
          <p:cNvPr id="10" name="Textfeld 9">
            <a:extLst>
              <a:ext uri="{FF2B5EF4-FFF2-40B4-BE49-F238E27FC236}">
                <a16:creationId xmlns:a16="http://schemas.microsoft.com/office/drawing/2014/main" id="{B518AE71-F2BA-4D46-B234-B05B923D88C8}"/>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„Unfallursache Nr. 1: Der Mensch!“</a:t>
            </a:r>
          </a:p>
        </p:txBody>
      </p:sp>
    </p:spTree>
    <p:extLst>
      <p:ext uri="{BB962C8B-B14F-4D97-AF65-F5344CB8AC3E}">
        <p14:creationId xmlns:p14="http://schemas.microsoft.com/office/powerpoint/2010/main" val="32304324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1126</Words>
  <PresentationFormat>Breitbild</PresentationFormat>
  <Paragraphs>116</Paragraphs>
  <Slides>10</Slides>
  <Notes>6</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Constantia</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2020-07-18T17:34:38Z</cp:lastPrinted>
  <dcterms:created xsi:type="dcterms:W3CDTF">2014-09-30T14:31:52Z</dcterms:created>
  <dcterms:modified xsi:type="dcterms:W3CDTF">2021-06-25T12:52:22Z</dcterms:modified>
</cp:coreProperties>
</file>