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2"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442035"/>
          </a:xfrm>
          <a:prstGeom prst="rect">
            <a:avLst/>
          </a:prstGeom>
          <a:noFill/>
          <a:ln>
            <a:noFill/>
          </a:ln>
        </p:spPr>
        <p:txBody>
          <a:bodyPr wrap="square" lIns="144000" tIns="36000" rIns="144000" bIns="36000" rtlCol="0">
            <a:spAutoFit/>
          </a:bodyPr>
          <a:lstStyle/>
          <a:p>
            <a:r>
              <a:rPr lang="de-DE" sz="2400" b="1" i="1" dirty="0">
                <a:solidFill>
                  <a:schemeClr val="bg2">
                    <a:lumMod val="25000"/>
                  </a:schemeClr>
                </a:solidFill>
              </a:rPr>
              <a:t>„Wiederholungsunterweisungen sind alle 12 Monate durchzuführen“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84472BA-5330-95FB-E322-C91A97621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890"/>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19</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3863851" y="4998252"/>
            <a:ext cx="5401009" cy="862190"/>
            <a:chOff x="3688753" y="5272416"/>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3688753" y="5272416"/>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4627974" y="5272416"/>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5803010" y="5765274"/>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3688753" y="5765274"/>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AE02542F-C446-CC83-05A8-ACF8C1937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903" y="1993620"/>
            <a:ext cx="8046737" cy="1746812"/>
          </a:xfrm>
          <a:prstGeom prst="rect">
            <a:avLst/>
          </a:prstGeom>
        </p:spPr>
      </p:pic>
      <p:pic>
        <p:nvPicPr>
          <p:cNvPr id="10" name="Grafik 9">
            <a:extLst>
              <a:ext uri="{FF2B5EF4-FFF2-40B4-BE49-F238E27FC236}">
                <a16:creationId xmlns:a16="http://schemas.microsoft.com/office/drawing/2014/main" id="{7A427413-A822-64E6-93C6-EBC33EA15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29936">
            <a:off x="8714136" y="3931875"/>
            <a:ext cx="2528017" cy="1974804"/>
          </a:xfrm>
          <a:prstGeom prst="rect">
            <a:avLst/>
          </a:prstGeom>
        </p:spPr>
      </p:pic>
      <p:sp>
        <p:nvSpPr>
          <p:cNvPr id="4" name="Foliennummernplatzhalter 5">
            <a:extLst>
              <a:ext uri="{FF2B5EF4-FFF2-40B4-BE49-F238E27FC236}">
                <a16:creationId xmlns:a16="http://schemas.microsoft.com/office/drawing/2014/main" id="{FD766B71-EC08-27FB-6CDC-0BC681068C2B}"/>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grpSp>
        <p:nvGrpSpPr>
          <p:cNvPr id="2" name="Gruppieren 1">
            <a:extLst>
              <a:ext uri="{FF2B5EF4-FFF2-40B4-BE49-F238E27FC236}">
                <a16:creationId xmlns:a16="http://schemas.microsoft.com/office/drawing/2014/main" id="{74C9D8C5-F606-8B7D-4983-BB2C9485291B}"/>
              </a:ext>
            </a:extLst>
          </p:cNvPr>
          <p:cNvGrpSpPr/>
          <p:nvPr/>
        </p:nvGrpSpPr>
        <p:grpSpPr>
          <a:xfrm>
            <a:off x="4300487" y="1449421"/>
            <a:ext cx="3439624" cy="1789890"/>
            <a:chOff x="4825130" y="1939098"/>
            <a:chExt cx="3439624" cy="1387546"/>
          </a:xfrm>
          <a:solidFill>
            <a:schemeClr val="bg1">
              <a:lumMod val="50000"/>
            </a:schemeClr>
          </a:solidFill>
        </p:grpSpPr>
        <p:sp>
          <p:nvSpPr>
            <p:cNvPr id="3" name="Sprechblase: oval 2">
              <a:extLst>
                <a:ext uri="{FF2B5EF4-FFF2-40B4-BE49-F238E27FC236}">
                  <a16:creationId xmlns:a16="http://schemas.microsoft.com/office/drawing/2014/main" id="{D1925B2A-BFCB-87F7-B15E-EDFA5249A9EB}"/>
                </a:ext>
              </a:extLst>
            </p:cNvPr>
            <p:cNvSpPr/>
            <p:nvPr/>
          </p:nvSpPr>
          <p:spPr>
            <a:xfrm>
              <a:off x="4825130" y="1939098"/>
              <a:ext cx="3439624" cy="1387546"/>
            </a:xfrm>
            <a:prstGeom prst="wedgeEllipseCallout">
              <a:avLst>
                <a:gd name="adj1" fmla="val 31983"/>
                <a:gd name="adj2" fmla="val 937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8" name="Textfeld 7">
              <a:extLst>
                <a:ext uri="{FF2B5EF4-FFF2-40B4-BE49-F238E27FC236}">
                  <a16:creationId xmlns:a16="http://schemas.microsoft.com/office/drawing/2014/main" id="{F9C479FC-9261-E3D4-826C-1750FDD71566}"/>
                </a:ext>
              </a:extLst>
            </p:cNvPr>
            <p:cNvSpPr txBox="1"/>
            <p:nvPr/>
          </p:nvSpPr>
          <p:spPr>
            <a:xfrm>
              <a:off x="5111310" y="2162642"/>
              <a:ext cx="2915865" cy="1014813"/>
            </a:xfrm>
            <a:prstGeom prst="rect">
              <a:avLst/>
            </a:prstGeom>
            <a:noFill/>
          </p:spPr>
          <p:txBody>
            <a:bodyPr wrap="square" rtlCol="0">
              <a:spAutoFit/>
            </a:bodyPr>
            <a:lstStyle/>
            <a:p>
              <a:pPr algn="ctr"/>
              <a:r>
                <a:rPr lang="de-DE" i="1" dirty="0">
                  <a:solidFill>
                    <a:schemeClr val="bg1"/>
                  </a:solidFill>
                </a:rPr>
                <a:t>Genau, man muss exakt </a:t>
              </a:r>
              <a:br>
                <a:rPr lang="de-DE" i="1" dirty="0">
                  <a:solidFill>
                    <a:schemeClr val="bg1"/>
                  </a:solidFill>
                </a:rPr>
              </a:br>
              <a:r>
                <a:rPr lang="de-DE" i="1" dirty="0">
                  <a:solidFill>
                    <a:schemeClr val="bg1"/>
                  </a:solidFill>
                </a:rPr>
                <a:t>die 12 Monate einhalten, sonst riskiert man den Versicherungsschutz. </a:t>
              </a:r>
            </a:p>
          </p:txBody>
        </p:sp>
      </p:grpSp>
      <p:grpSp>
        <p:nvGrpSpPr>
          <p:cNvPr id="10" name="Gruppieren 9">
            <a:extLst>
              <a:ext uri="{FF2B5EF4-FFF2-40B4-BE49-F238E27FC236}">
                <a16:creationId xmlns:a16="http://schemas.microsoft.com/office/drawing/2014/main" id="{C68F872D-8323-1259-6554-711DBEAC5C76}"/>
              </a:ext>
            </a:extLst>
          </p:cNvPr>
          <p:cNvGrpSpPr/>
          <p:nvPr/>
        </p:nvGrpSpPr>
        <p:grpSpPr>
          <a:xfrm>
            <a:off x="7033098" y="4751889"/>
            <a:ext cx="2352108" cy="1148226"/>
            <a:chOff x="7012271" y="5260040"/>
            <a:chExt cx="3475331" cy="1148226"/>
          </a:xfrm>
        </p:grpSpPr>
        <p:sp>
          <p:nvSpPr>
            <p:cNvPr id="11" name="Sprechblase: rechteckig 10">
              <a:extLst>
                <a:ext uri="{FF2B5EF4-FFF2-40B4-BE49-F238E27FC236}">
                  <a16:creationId xmlns:a16="http://schemas.microsoft.com/office/drawing/2014/main" id="{BC4C2987-E72C-E2DA-587F-B62E916051C5}"/>
                </a:ext>
              </a:extLst>
            </p:cNvPr>
            <p:cNvSpPr/>
            <p:nvPr/>
          </p:nvSpPr>
          <p:spPr>
            <a:xfrm flipH="1">
              <a:off x="7012271" y="5260040"/>
              <a:ext cx="3475331" cy="1148226"/>
            </a:xfrm>
            <a:prstGeom prst="wedgeRectCallout">
              <a:avLst>
                <a:gd name="adj1" fmla="val 30592"/>
                <a:gd name="adj2" fmla="val -106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13" name="Textfeld 12">
              <a:extLst>
                <a:ext uri="{FF2B5EF4-FFF2-40B4-BE49-F238E27FC236}">
                  <a16:creationId xmlns:a16="http://schemas.microsoft.com/office/drawing/2014/main" id="{572C3DD7-DF66-E8F1-72F4-1CE8A6452FC2}"/>
                </a:ext>
              </a:extLst>
            </p:cNvPr>
            <p:cNvSpPr txBox="1"/>
            <p:nvPr/>
          </p:nvSpPr>
          <p:spPr>
            <a:xfrm>
              <a:off x="7063670" y="5372488"/>
              <a:ext cx="3349733" cy="923330"/>
            </a:xfrm>
            <a:prstGeom prst="rect">
              <a:avLst/>
            </a:prstGeom>
            <a:noFill/>
          </p:spPr>
          <p:txBody>
            <a:bodyPr wrap="square" rtlCol="0">
              <a:spAutoFit/>
            </a:bodyPr>
            <a:lstStyle/>
            <a:p>
              <a:pPr algn="ctr"/>
              <a:r>
                <a:rPr lang="de-DE" i="1" dirty="0">
                  <a:solidFill>
                    <a:schemeClr val="bg1"/>
                  </a:solidFill>
                </a:rPr>
                <a:t>Stimmt, 365 Tage </a:t>
              </a:r>
              <a:br>
                <a:rPr lang="de-DE" i="1" dirty="0">
                  <a:solidFill>
                    <a:schemeClr val="bg1"/>
                  </a:solidFill>
                </a:rPr>
              </a:br>
              <a:r>
                <a:rPr lang="de-DE" i="1" dirty="0">
                  <a:solidFill>
                    <a:schemeClr val="bg1"/>
                  </a:solidFill>
                </a:rPr>
                <a:t>und nicht mal </a:t>
              </a:r>
              <a:br>
                <a:rPr lang="de-DE" i="1" dirty="0">
                  <a:solidFill>
                    <a:schemeClr val="bg1"/>
                  </a:solidFill>
                </a:rPr>
              </a:br>
              <a:r>
                <a:rPr lang="de-DE" i="1" dirty="0">
                  <a:solidFill>
                    <a:schemeClr val="bg1"/>
                  </a:solidFill>
                </a:rPr>
                <a:t>einen drüber.</a:t>
              </a:r>
            </a:p>
          </p:txBody>
        </p:sp>
      </p:grpSp>
      <p:grpSp>
        <p:nvGrpSpPr>
          <p:cNvPr id="15" name="Gruppieren 14">
            <a:extLst>
              <a:ext uri="{FF2B5EF4-FFF2-40B4-BE49-F238E27FC236}">
                <a16:creationId xmlns:a16="http://schemas.microsoft.com/office/drawing/2014/main" id="{9080403E-956C-4915-B27E-86BEEA10055F}"/>
              </a:ext>
            </a:extLst>
          </p:cNvPr>
          <p:cNvGrpSpPr/>
          <p:nvPr/>
        </p:nvGrpSpPr>
        <p:grpSpPr>
          <a:xfrm>
            <a:off x="307253" y="1789888"/>
            <a:ext cx="3364879" cy="946349"/>
            <a:chOff x="1476283" y="1506226"/>
            <a:chExt cx="3009701" cy="1017108"/>
          </a:xfrm>
          <a:solidFill>
            <a:srgbClr val="FF0000"/>
          </a:solidFill>
        </p:grpSpPr>
        <p:sp>
          <p:nvSpPr>
            <p:cNvPr id="16" name="Sprechblase: rechteckig 15">
              <a:extLst>
                <a:ext uri="{FF2B5EF4-FFF2-40B4-BE49-F238E27FC236}">
                  <a16:creationId xmlns:a16="http://schemas.microsoft.com/office/drawing/2014/main" id="{5CC74521-424F-BBA7-851C-417CA13CF6F4}"/>
                </a:ext>
              </a:extLst>
            </p:cNvPr>
            <p:cNvSpPr/>
            <p:nvPr/>
          </p:nvSpPr>
          <p:spPr>
            <a:xfrm>
              <a:off x="1476283" y="1506226"/>
              <a:ext cx="3009701" cy="1017108"/>
            </a:xfrm>
            <a:prstGeom prst="wedgeRectCallout">
              <a:avLst>
                <a:gd name="adj1" fmla="val 7424"/>
                <a:gd name="adj2" fmla="val 1195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18" name="Textfeld 17">
              <a:extLst>
                <a:ext uri="{FF2B5EF4-FFF2-40B4-BE49-F238E27FC236}">
                  <a16:creationId xmlns:a16="http://schemas.microsoft.com/office/drawing/2014/main" id="{B0F0EDF1-E8BB-4D4F-353A-9365C8464388}"/>
                </a:ext>
              </a:extLst>
            </p:cNvPr>
            <p:cNvSpPr txBox="1"/>
            <p:nvPr/>
          </p:nvSpPr>
          <p:spPr>
            <a:xfrm>
              <a:off x="1625665" y="1643704"/>
              <a:ext cx="2743200" cy="694658"/>
            </a:xfrm>
            <a:prstGeom prst="rect">
              <a:avLst/>
            </a:prstGeom>
            <a:grpFill/>
          </p:spPr>
          <p:txBody>
            <a:bodyPr wrap="square" rtlCol="0">
              <a:spAutoFit/>
            </a:bodyPr>
            <a:lstStyle/>
            <a:p>
              <a:pPr algn="ctr"/>
              <a:r>
                <a:rPr lang="de-DE" i="1" dirty="0">
                  <a:solidFill>
                    <a:schemeClr val="bg1"/>
                  </a:solidFill>
                </a:rPr>
                <a:t>Aber heißt es nicht eigentlich „mindestens einmal jährlich“? </a:t>
              </a:r>
            </a:p>
          </p:txBody>
        </p:sp>
      </p:grpSp>
      <p:grpSp>
        <p:nvGrpSpPr>
          <p:cNvPr id="22" name="Gruppieren 21">
            <a:extLst>
              <a:ext uri="{FF2B5EF4-FFF2-40B4-BE49-F238E27FC236}">
                <a16:creationId xmlns:a16="http://schemas.microsoft.com/office/drawing/2014/main" id="{80416F03-03FE-1D67-05B5-9C2B4FF03F71}"/>
              </a:ext>
            </a:extLst>
          </p:cNvPr>
          <p:cNvGrpSpPr/>
          <p:nvPr/>
        </p:nvGrpSpPr>
        <p:grpSpPr>
          <a:xfrm>
            <a:off x="8144773" y="3015348"/>
            <a:ext cx="3462672" cy="1487661"/>
            <a:chOff x="7620928" y="3593170"/>
            <a:chExt cx="3462672" cy="1387547"/>
          </a:xfrm>
          <a:solidFill>
            <a:schemeClr val="tx1">
              <a:lumMod val="75000"/>
              <a:lumOff val="25000"/>
            </a:schemeClr>
          </a:solidFill>
        </p:grpSpPr>
        <p:sp>
          <p:nvSpPr>
            <p:cNvPr id="23" name="Sprechblase: rechteckig 22">
              <a:extLst>
                <a:ext uri="{FF2B5EF4-FFF2-40B4-BE49-F238E27FC236}">
                  <a16:creationId xmlns:a16="http://schemas.microsoft.com/office/drawing/2014/main" id="{EF7F927E-DB39-8A34-F87C-98C12A636CBE}"/>
                </a:ext>
              </a:extLst>
            </p:cNvPr>
            <p:cNvSpPr/>
            <p:nvPr/>
          </p:nvSpPr>
          <p:spPr>
            <a:xfrm flipH="1">
              <a:off x="7620928" y="3593170"/>
              <a:ext cx="3462672" cy="1387547"/>
            </a:xfrm>
            <a:prstGeom prst="wedgeRectCallout">
              <a:avLst>
                <a:gd name="adj1" fmla="val -32950"/>
                <a:gd name="adj2" fmla="val 948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52000" bIns="72000" rtlCol="0" anchor="ctr"/>
            <a:lstStyle/>
            <a:p>
              <a:pPr algn="ctr"/>
              <a:endParaRPr lang="de-DE" i="1" dirty="0">
                <a:solidFill>
                  <a:schemeClr val="bg1"/>
                </a:solidFill>
              </a:endParaRPr>
            </a:p>
          </p:txBody>
        </p:sp>
        <p:sp>
          <p:nvSpPr>
            <p:cNvPr id="24" name="Textfeld 23">
              <a:extLst>
                <a:ext uri="{FF2B5EF4-FFF2-40B4-BE49-F238E27FC236}">
                  <a16:creationId xmlns:a16="http://schemas.microsoft.com/office/drawing/2014/main" id="{61EAECBC-C4F2-73CB-A931-DA47F224A7C4}"/>
                </a:ext>
              </a:extLst>
            </p:cNvPr>
            <p:cNvSpPr txBox="1"/>
            <p:nvPr/>
          </p:nvSpPr>
          <p:spPr>
            <a:xfrm>
              <a:off x="7723631" y="3727792"/>
              <a:ext cx="3257266" cy="1200329"/>
            </a:xfrm>
            <a:prstGeom prst="rect">
              <a:avLst/>
            </a:prstGeom>
            <a:grpFill/>
          </p:spPr>
          <p:txBody>
            <a:bodyPr wrap="square" rtlCol="0">
              <a:spAutoFit/>
            </a:bodyPr>
            <a:lstStyle/>
            <a:p>
              <a:pPr algn="ctr"/>
              <a:r>
                <a:rPr lang="de-DE" i="1" dirty="0">
                  <a:solidFill>
                    <a:schemeClr val="bg1"/>
                  </a:solidFill>
                </a:rPr>
                <a:t>Also unsere Aufsichtsperson hat gesagt, es können auch mal zwei Monate drüber sein, wenn‘s einen guten Grund gibt.</a:t>
              </a:r>
            </a:p>
          </p:txBody>
        </p:sp>
      </p:grpSp>
      <p:grpSp>
        <p:nvGrpSpPr>
          <p:cNvPr id="25" name="Gruppieren 24">
            <a:extLst>
              <a:ext uri="{FF2B5EF4-FFF2-40B4-BE49-F238E27FC236}">
                <a16:creationId xmlns:a16="http://schemas.microsoft.com/office/drawing/2014/main" id="{0EA06191-753F-4EE2-A4A1-7E3D6972F423}"/>
              </a:ext>
            </a:extLst>
          </p:cNvPr>
          <p:cNvGrpSpPr/>
          <p:nvPr/>
        </p:nvGrpSpPr>
        <p:grpSpPr>
          <a:xfrm>
            <a:off x="262601" y="3774332"/>
            <a:ext cx="3288397" cy="1626054"/>
            <a:chOff x="238642" y="4405073"/>
            <a:chExt cx="3288397" cy="1413174"/>
          </a:xfrm>
          <a:solidFill>
            <a:schemeClr val="bg1">
              <a:lumMod val="50000"/>
            </a:schemeClr>
          </a:solidFill>
        </p:grpSpPr>
        <p:sp>
          <p:nvSpPr>
            <p:cNvPr id="26" name="Sprechblase: oval 25">
              <a:extLst>
                <a:ext uri="{FF2B5EF4-FFF2-40B4-BE49-F238E27FC236}">
                  <a16:creationId xmlns:a16="http://schemas.microsoft.com/office/drawing/2014/main" id="{9E5D9F58-BBE4-47C6-5DB3-793CBA627246}"/>
                </a:ext>
              </a:extLst>
            </p:cNvPr>
            <p:cNvSpPr/>
            <p:nvPr/>
          </p:nvSpPr>
          <p:spPr>
            <a:xfrm>
              <a:off x="238642" y="4405073"/>
              <a:ext cx="3288397" cy="1413174"/>
            </a:xfrm>
            <a:prstGeom prst="wedgeEllipseCallout">
              <a:avLst>
                <a:gd name="adj1" fmla="val 30552"/>
                <a:gd name="adj2" fmla="val 760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27" name="Textfeld 26">
              <a:extLst>
                <a:ext uri="{FF2B5EF4-FFF2-40B4-BE49-F238E27FC236}">
                  <a16:creationId xmlns:a16="http://schemas.microsoft.com/office/drawing/2014/main" id="{7B425055-780B-E057-4AFB-5C677CEB26A3}"/>
                </a:ext>
              </a:extLst>
            </p:cNvPr>
            <p:cNvSpPr txBox="1"/>
            <p:nvPr/>
          </p:nvSpPr>
          <p:spPr>
            <a:xfrm>
              <a:off x="511241" y="4682009"/>
              <a:ext cx="2743200" cy="923330"/>
            </a:xfrm>
            <a:prstGeom prst="rect">
              <a:avLst/>
            </a:prstGeom>
            <a:noFill/>
          </p:spPr>
          <p:txBody>
            <a:bodyPr wrap="square" rtlCol="0">
              <a:spAutoFit/>
            </a:bodyPr>
            <a:lstStyle/>
            <a:p>
              <a:pPr algn="ctr"/>
              <a:r>
                <a:rPr lang="de-DE" i="1" dirty="0">
                  <a:solidFill>
                    <a:schemeClr val="bg1"/>
                  </a:solidFill>
                </a:rPr>
                <a:t>Solange man nicht in kürzeren Abständen als 12 Monate unterweisen muss!</a:t>
              </a:r>
            </a:p>
          </p:txBody>
        </p:sp>
      </p:grpSp>
      <p:grpSp>
        <p:nvGrpSpPr>
          <p:cNvPr id="28" name="Gruppieren 27">
            <a:extLst>
              <a:ext uri="{FF2B5EF4-FFF2-40B4-BE49-F238E27FC236}">
                <a16:creationId xmlns:a16="http://schemas.microsoft.com/office/drawing/2014/main" id="{49F42AF4-7275-8C06-BEE9-25CE2C6D97B3}"/>
              </a:ext>
            </a:extLst>
          </p:cNvPr>
          <p:cNvGrpSpPr/>
          <p:nvPr/>
        </p:nvGrpSpPr>
        <p:grpSpPr>
          <a:xfrm>
            <a:off x="3672132" y="3803150"/>
            <a:ext cx="3188159" cy="1487661"/>
            <a:chOff x="3742648" y="4316948"/>
            <a:chExt cx="3965583" cy="1487661"/>
          </a:xfrm>
          <a:solidFill>
            <a:schemeClr val="tx1">
              <a:lumMod val="75000"/>
              <a:lumOff val="25000"/>
            </a:schemeClr>
          </a:solidFill>
        </p:grpSpPr>
        <p:sp>
          <p:nvSpPr>
            <p:cNvPr id="29" name="Sprechblase: oval 28">
              <a:extLst>
                <a:ext uri="{FF2B5EF4-FFF2-40B4-BE49-F238E27FC236}">
                  <a16:creationId xmlns:a16="http://schemas.microsoft.com/office/drawing/2014/main" id="{502AD697-E542-F694-6BD7-904145EA0745}"/>
                </a:ext>
              </a:extLst>
            </p:cNvPr>
            <p:cNvSpPr/>
            <p:nvPr/>
          </p:nvSpPr>
          <p:spPr>
            <a:xfrm>
              <a:off x="3742648" y="4316948"/>
              <a:ext cx="3965583" cy="1487661"/>
            </a:xfrm>
            <a:prstGeom prst="wedgeEllipseCallout">
              <a:avLst>
                <a:gd name="adj1" fmla="val -36540"/>
                <a:gd name="adj2" fmla="val -899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i="1" dirty="0">
                <a:solidFill>
                  <a:schemeClr val="bg1"/>
                </a:solidFill>
              </a:endParaRPr>
            </a:p>
          </p:txBody>
        </p:sp>
        <p:sp>
          <p:nvSpPr>
            <p:cNvPr id="30" name="Textfeld 29">
              <a:extLst>
                <a:ext uri="{FF2B5EF4-FFF2-40B4-BE49-F238E27FC236}">
                  <a16:creationId xmlns:a16="http://schemas.microsoft.com/office/drawing/2014/main" id="{D3D4A178-DF73-05FF-EFE5-09BACEAF6DDA}"/>
                </a:ext>
              </a:extLst>
            </p:cNvPr>
            <p:cNvSpPr txBox="1"/>
            <p:nvPr/>
          </p:nvSpPr>
          <p:spPr>
            <a:xfrm>
              <a:off x="4381127" y="4737612"/>
              <a:ext cx="2743200" cy="646331"/>
            </a:xfrm>
            <a:prstGeom prst="rect">
              <a:avLst/>
            </a:prstGeom>
            <a:grpFill/>
          </p:spPr>
          <p:txBody>
            <a:bodyPr wrap="square" rtlCol="0">
              <a:spAutoFit/>
            </a:bodyPr>
            <a:lstStyle/>
            <a:p>
              <a:pPr algn="ctr"/>
              <a:r>
                <a:rPr lang="de-DE" i="1" dirty="0">
                  <a:solidFill>
                    <a:schemeClr val="bg1"/>
                  </a:solidFill>
                </a:rPr>
                <a:t>Doch, das kann auch schon mal nötig sein!</a:t>
              </a:r>
            </a:p>
          </p:txBody>
        </p:sp>
      </p:grpSp>
      <p:grpSp>
        <p:nvGrpSpPr>
          <p:cNvPr id="31" name="Gruppieren 30">
            <a:extLst>
              <a:ext uri="{FF2B5EF4-FFF2-40B4-BE49-F238E27FC236}">
                <a16:creationId xmlns:a16="http://schemas.microsoft.com/office/drawing/2014/main" id="{6A6C7AEA-D706-0B11-2850-1742FE253C69}"/>
              </a:ext>
            </a:extLst>
          </p:cNvPr>
          <p:cNvGrpSpPr/>
          <p:nvPr/>
        </p:nvGrpSpPr>
        <p:grpSpPr>
          <a:xfrm>
            <a:off x="8425443" y="967790"/>
            <a:ext cx="2812539" cy="1555885"/>
            <a:chOff x="8435300" y="850900"/>
            <a:chExt cx="3339600" cy="1838123"/>
          </a:xfrm>
        </p:grpSpPr>
        <p:sp>
          <p:nvSpPr>
            <p:cNvPr id="32" name="Sprechblase: oval 31">
              <a:extLst>
                <a:ext uri="{FF2B5EF4-FFF2-40B4-BE49-F238E27FC236}">
                  <a16:creationId xmlns:a16="http://schemas.microsoft.com/office/drawing/2014/main" id="{D3DF98B7-1441-5817-6F5F-D5CAF7EEF60A}"/>
                </a:ext>
              </a:extLst>
            </p:cNvPr>
            <p:cNvSpPr/>
            <p:nvPr/>
          </p:nvSpPr>
          <p:spPr>
            <a:xfrm flipH="1">
              <a:off x="8435300" y="850900"/>
              <a:ext cx="3257267" cy="1838123"/>
            </a:xfrm>
            <a:prstGeom prst="wedgeEllipseCallout">
              <a:avLst>
                <a:gd name="adj1" fmla="val 53851"/>
                <a:gd name="adj2" fmla="val 695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de-DE" i="1" dirty="0">
                <a:solidFill>
                  <a:schemeClr val="bg1"/>
                </a:solidFill>
              </a:endParaRPr>
            </a:p>
          </p:txBody>
        </p:sp>
        <p:sp>
          <p:nvSpPr>
            <p:cNvPr id="33" name="Textfeld 32">
              <a:extLst>
                <a:ext uri="{FF2B5EF4-FFF2-40B4-BE49-F238E27FC236}">
                  <a16:creationId xmlns:a16="http://schemas.microsoft.com/office/drawing/2014/main" id="{E70C0555-9191-0FD1-1C00-E2A17B7B6C49}"/>
                </a:ext>
              </a:extLst>
            </p:cNvPr>
            <p:cNvSpPr txBox="1"/>
            <p:nvPr/>
          </p:nvSpPr>
          <p:spPr>
            <a:xfrm>
              <a:off x="8540729" y="1245940"/>
              <a:ext cx="3234171" cy="923330"/>
            </a:xfrm>
            <a:prstGeom prst="rect">
              <a:avLst/>
            </a:prstGeom>
            <a:noFill/>
          </p:spPr>
          <p:txBody>
            <a:bodyPr wrap="square" rtlCol="0">
              <a:spAutoFit/>
            </a:bodyPr>
            <a:lstStyle/>
            <a:p>
              <a:pPr algn="ctr"/>
              <a:r>
                <a:rPr lang="de-DE" i="1" dirty="0">
                  <a:solidFill>
                    <a:schemeClr val="bg1"/>
                  </a:solidFill>
                </a:rPr>
                <a:t>Zum Beispiel, wenn </a:t>
              </a:r>
              <a:br>
                <a:rPr lang="de-DE" i="1" dirty="0">
                  <a:solidFill>
                    <a:schemeClr val="bg1"/>
                  </a:solidFill>
                </a:rPr>
              </a:br>
              <a:r>
                <a:rPr lang="de-DE" i="1" dirty="0">
                  <a:solidFill>
                    <a:schemeClr val="bg1"/>
                  </a:solidFill>
                </a:rPr>
                <a:t>was passiert ist, oder </a:t>
              </a:r>
              <a:br>
                <a:rPr lang="de-DE" i="1" dirty="0">
                  <a:solidFill>
                    <a:schemeClr val="bg1"/>
                  </a:solidFill>
                </a:rPr>
              </a:br>
              <a:r>
                <a:rPr lang="de-DE" i="1" dirty="0">
                  <a:solidFill>
                    <a:schemeClr val="bg1"/>
                  </a:solidFill>
                </a:rPr>
                <a:t>bei Jugendlichen.</a:t>
              </a:r>
            </a:p>
          </p:txBody>
        </p:sp>
      </p:gr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893374"/>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200" dirty="0">
                <a:solidFill>
                  <a:schemeClr val="tx1">
                    <a:lumMod val="65000"/>
                    <a:lumOff val="35000"/>
                  </a:schemeClr>
                </a:solidFill>
              </a:rPr>
              <a:t>Es wird bei Wiederholungsunterweisungen keine taggenaue </a:t>
            </a:r>
            <a:br>
              <a:rPr lang="de-DE" sz="2200" dirty="0">
                <a:solidFill>
                  <a:schemeClr val="tx1">
                    <a:lumMod val="65000"/>
                    <a:lumOff val="35000"/>
                  </a:schemeClr>
                </a:solidFill>
              </a:rPr>
            </a:br>
            <a:r>
              <a:rPr lang="de-DE" sz="2200" dirty="0">
                <a:solidFill>
                  <a:schemeClr val="tx1">
                    <a:lumMod val="65000"/>
                    <a:lumOff val="35000"/>
                  </a:schemeClr>
                </a:solidFill>
              </a:rPr>
              <a:t>12-Monats-Frist gefordert. „Mindestens jährlich“ lässt in der </a:t>
            </a:r>
            <a:br>
              <a:rPr lang="de-DE" sz="2200" dirty="0">
                <a:solidFill>
                  <a:schemeClr val="tx1">
                    <a:lumMod val="65000"/>
                    <a:lumOff val="35000"/>
                  </a:schemeClr>
                </a:solidFill>
              </a:rPr>
            </a:br>
            <a:r>
              <a:rPr lang="de-DE" sz="2200" dirty="0">
                <a:solidFill>
                  <a:schemeClr val="tx1">
                    <a:lumMod val="65000"/>
                    <a:lumOff val="35000"/>
                  </a:schemeClr>
                </a:solidFill>
              </a:rPr>
              <a:t>DGUV Vorschrift 1 Auslegungsspielräume zu. </a:t>
            </a:r>
          </a:p>
          <a:p>
            <a:pPr marL="252000" indent="-252000">
              <a:spcAft>
                <a:spcPts val="1200"/>
              </a:spcAft>
              <a:buClr>
                <a:srgbClr val="FF0000"/>
              </a:buClr>
              <a:buFont typeface="Arial" panose="020B0604020202020204" pitchFamily="34" charset="0"/>
              <a:buChar char="•"/>
            </a:pPr>
            <a:r>
              <a:rPr lang="de-DE" sz="2200" dirty="0">
                <a:solidFill>
                  <a:schemeClr val="tx1">
                    <a:lumMod val="65000"/>
                    <a:lumOff val="35000"/>
                  </a:schemeClr>
                </a:solidFill>
              </a:rPr>
              <a:t>Eine maßvolle Überschreitung (z. B. um zwei Monate), </a:t>
            </a:r>
            <a:br>
              <a:rPr lang="de-DE" sz="2200" dirty="0">
                <a:solidFill>
                  <a:schemeClr val="tx1">
                    <a:lumMod val="65000"/>
                    <a:lumOff val="35000"/>
                  </a:schemeClr>
                </a:solidFill>
              </a:rPr>
            </a:br>
            <a:r>
              <a:rPr lang="de-DE" sz="2200" dirty="0">
                <a:solidFill>
                  <a:schemeClr val="tx1">
                    <a:lumMod val="65000"/>
                    <a:lumOff val="35000"/>
                  </a:schemeClr>
                </a:solidFill>
              </a:rPr>
              <a:t>die innerhalb eines Kalenderjahres liegt, ist möglich.  </a:t>
            </a:r>
          </a:p>
          <a:p>
            <a:pPr marL="252000" indent="-252000">
              <a:spcAft>
                <a:spcPts val="1200"/>
              </a:spcAft>
              <a:buClr>
                <a:srgbClr val="FF0000"/>
              </a:buClr>
              <a:buFont typeface="Arial" panose="020B0604020202020204" pitchFamily="34" charset="0"/>
              <a:buChar char="•"/>
            </a:pPr>
            <a:r>
              <a:rPr lang="de-DE" sz="2200" dirty="0">
                <a:solidFill>
                  <a:schemeClr val="tx1">
                    <a:lumMod val="65000"/>
                    <a:lumOff val="35000"/>
                  </a:schemeClr>
                </a:solidFill>
              </a:rPr>
              <a:t>Kürzere Abstände können durchaus nötig und sinnvoll sein, z. B. </a:t>
            </a:r>
            <a:br>
              <a:rPr lang="de-DE" sz="2200" dirty="0">
                <a:solidFill>
                  <a:schemeClr val="tx1">
                    <a:lumMod val="65000"/>
                    <a:lumOff val="35000"/>
                  </a:schemeClr>
                </a:solidFill>
              </a:rPr>
            </a:br>
            <a:r>
              <a:rPr lang="de-DE" sz="2200" dirty="0">
                <a:solidFill>
                  <a:schemeClr val="tx1">
                    <a:lumMod val="65000"/>
                    <a:lumOff val="35000"/>
                  </a:schemeClr>
                </a:solidFill>
              </a:rPr>
              <a:t>bei nicht sicherheitsgerechtem Verhalten der Beschäftigten </a:t>
            </a:r>
            <a:br>
              <a:rPr lang="de-DE" sz="2200" dirty="0">
                <a:solidFill>
                  <a:schemeClr val="tx1">
                    <a:lumMod val="65000"/>
                    <a:lumOff val="35000"/>
                  </a:schemeClr>
                </a:solidFill>
              </a:rPr>
            </a:br>
            <a:r>
              <a:rPr lang="de-DE" sz="2200" dirty="0">
                <a:solidFill>
                  <a:schemeClr val="tx1">
                    <a:lumMod val="65000"/>
                    <a:lumOff val="35000"/>
                  </a:schemeClr>
                </a:solidFill>
              </a:rPr>
              <a:t>oder nach einem (Beinahe-)Unfall. </a:t>
            </a:r>
          </a:p>
          <a:p>
            <a:pPr marL="252000" indent="-252000">
              <a:spcAft>
                <a:spcPts val="1200"/>
              </a:spcAft>
              <a:buClr>
                <a:srgbClr val="FF0000"/>
              </a:buClr>
              <a:buFont typeface="Arial" panose="020B0604020202020204" pitchFamily="34" charset="0"/>
              <a:buChar char="•"/>
            </a:pPr>
            <a:r>
              <a:rPr lang="de-DE" sz="2200" dirty="0">
                <a:solidFill>
                  <a:schemeClr val="tx1">
                    <a:lumMod val="65000"/>
                    <a:lumOff val="35000"/>
                  </a:schemeClr>
                </a:solidFill>
              </a:rPr>
              <a:t>Für manche Tätigkeiten und Zielgruppen (z. B. Jugendliche) gibt es </a:t>
            </a:r>
            <a:br>
              <a:rPr lang="de-DE" sz="2200" dirty="0">
                <a:solidFill>
                  <a:schemeClr val="tx1">
                    <a:lumMod val="65000"/>
                    <a:lumOff val="35000"/>
                  </a:schemeClr>
                </a:solidFill>
              </a:rPr>
            </a:br>
            <a:r>
              <a:rPr lang="de-DE" sz="2200" dirty="0">
                <a:solidFill>
                  <a:schemeClr val="tx1">
                    <a:lumMod val="65000"/>
                    <a:lumOff val="35000"/>
                  </a:schemeClr>
                </a:solidFill>
              </a:rPr>
              <a:t>sogar explizit die Forderung nach einer halbjährlichen Unterweisung.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3980577"/>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200" dirty="0">
                <a:solidFill>
                  <a:schemeClr val="tx1">
                    <a:lumMod val="65000"/>
                    <a:lumOff val="35000"/>
                  </a:schemeClr>
                </a:solidFill>
              </a:rPr>
              <a:t>Häufigere Kurzunterweisungen zu einzelnen Themen </a:t>
            </a:r>
            <a:br>
              <a:rPr lang="de-DE" sz="2200" dirty="0">
                <a:solidFill>
                  <a:schemeClr val="tx1">
                    <a:lumMod val="65000"/>
                    <a:lumOff val="35000"/>
                  </a:schemeClr>
                </a:solidFill>
              </a:rPr>
            </a:br>
            <a:r>
              <a:rPr lang="de-DE" sz="2200" dirty="0">
                <a:solidFill>
                  <a:schemeClr val="tx1">
                    <a:lumMod val="65000"/>
                    <a:lumOff val="35000"/>
                  </a:schemeClr>
                </a:solidFill>
              </a:rPr>
              <a:t>sind effizienter als eine große. Wichtige Ausnahme: </a:t>
            </a:r>
            <a:br>
              <a:rPr lang="de-DE" sz="2200" dirty="0">
                <a:solidFill>
                  <a:schemeClr val="tx1">
                    <a:lumMod val="65000"/>
                    <a:lumOff val="35000"/>
                  </a:schemeClr>
                </a:solidFill>
              </a:rPr>
            </a:br>
            <a:r>
              <a:rPr lang="de-DE" sz="2200" dirty="0">
                <a:solidFill>
                  <a:schemeClr val="tx1">
                    <a:lumMod val="65000"/>
                    <a:lumOff val="35000"/>
                  </a:schemeClr>
                </a:solidFill>
              </a:rPr>
              <a:t>Erstunterweisungen dürfen nicht in Kurzform sein.</a:t>
            </a:r>
          </a:p>
          <a:p>
            <a:pPr marL="252000" indent="-252000">
              <a:spcAft>
                <a:spcPts val="1000"/>
              </a:spcAft>
              <a:buClr>
                <a:srgbClr val="FF0000"/>
              </a:buClr>
              <a:buFont typeface="Arial" panose="020B0604020202020204" pitchFamily="34" charset="0"/>
              <a:buChar char="•"/>
            </a:pPr>
            <a:r>
              <a:rPr lang="de-DE" sz="2200" dirty="0">
                <a:solidFill>
                  <a:schemeClr val="tx1">
                    <a:lumMod val="65000"/>
                    <a:lumOff val="35000"/>
                  </a:schemeClr>
                </a:solidFill>
              </a:rPr>
              <a:t>Einen passgenauen und über längere Zeit gestreckten </a:t>
            </a:r>
            <a:br>
              <a:rPr lang="de-DE" sz="2200" dirty="0">
                <a:solidFill>
                  <a:schemeClr val="tx1">
                    <a:lumMod val="65000"/>
                    <a:lumOff val="35000"/>
                  </a:schemeClr>
                </a:solidFill>
              </a:rPr>
            </a:br>
            <a:r>
              <a:rPr lang="de-DE" sz="2200" dirty="0">
                <a:solidFill>
                  <a:schemeClr val="tx1">
                    <a:lumMod val="65000"/>
                    <a:lumOff val="35000"/>
                  </a:schemeClr>
                </a:solidFill>
              </a:rPr>
              <a:t>Unterweisungsplan erwägen mit wechselnder Intensität </a:t>
            </a:r>
            <a:br>
              <a:rPr lang="de-DE" sz="2200" dirty="0">
                <a:solidFill>
                  <a:schemeClr val="tx1">
                    <a:lumMod val="65000"/>
                    <a:lumOff val="35000"/>
                  </a:schemeClr>
                </a:solidFill>
              </a:rPr>
            </a:br>
            <a:r>
              <a:rPr lang="de-DE" sz="2200" dirty="0">
                <a:solidFill>
                  <a:schemeClr val="tx1">
                    <a:lumMod val="65000"/>
                    <a:lumOff val="35000"/>
                  </a:schemeClr>
                </a:solidFill>
              </a:rPr>
              <a:t>der Unterweisungen, beispielsweise abhängig vom mit einzelnen Tätigkeiten verbundenen Risiko. Kurz </a:t>
            </a:r>
            <a:r>
              <a:rPr lang="de-DE" sz="2200" dirty="0" err="1">
                <a:solidFill>
                  <a:schemeClr val="tx1">
                    <a:lumMod val="65000"/>
                    <a:lumOff val="35000"/>
                  </a:schemeClr>
                </a:solidFill>
              </a:rPr>
              <a:t>abge</a:t>
            </a:r>
            <a:r>
              <a:rPr lang="de-DE" sz="2200" dirty="0">
                <a:solidFill>
                  <a:schemeClr val="tx1">
                    <a:lumMod val="65000"/>
                    <a:lumOff val="35000"/>
                  </a:schemeClr>
                </a:solidFill>
              </a:rPr>
              <a:t>-handelte Themen mit geringem Risiko schaffen auf </a:t>
            </a:r>
            <a:br>
              <a:rPr lang="de-DE" sz="2200" dirty="0">
                <a:solidFill>
                  <a:schemeClr val="tx1">
                    <a:lumMod val="65000"/>
                    <a:lumOff val="35000"/>
                  </a:schemeClr>
                </a:solidFill>
              </a:rPr>
            </a:br>
            <a:r>
              <a:rPr lang="de-DE" sz="2200" dirty="0">
                <a:solidFill>
                  <a:schemeClr val="tx1">
                    <a:lumMod val="65000"/>
                    <a:lumOff val="35000"/>
                  </a:schemeClr>
                </a:solidFill>
              </a:rPr>
              <a:t>diese Weise Kapazitäten für Themen mit höherem Risiko.</a:t>
            </a:r>
          </a:p>
          <a:p>
            <a:pPr marL="252000" indent="-252000">
              <a:spcAft>
                <a:spcPts val="1000"/>
              </a:spcAft>
              <a:buClr>
                <a:srgbClr val="FF0000"/>
              </a:buClr>
              <a:buFont typeface="Arial" panose="020B0604020202020204" pitchFamily="34" charset="0"/>
              <a:buChar char="•"/>
            </a:pPr>
            <a:r>
              <a:rPr lang="de-DE" sz="2200" dirty="0">
                <a:solidFill>
                  <a:schemeClr val="tx1">
                    <a:lumMod val="65000"/>
                    <a:lumOff val="35000"/>
                  </a:schemeClr>
                </a:solidFill>
              </a:rPr>
              <a:t>Wichtig: Bestimmte Tätigkeiten dürfen nicht komplett ausgeklammert werden. </a:t>
            </a:r>
          </a:p>
        </p:txBody>
      </p:sp>
      <p:sp>
        <p:nvSpPr>
          <p:cNvPr id="3" name="Rechteck 2">
            <a:extLst>
              <a:ext uri="{FF2B5EF4-FFF2-40B4-BE49-F238E27FC236}">
                <a16:creationId xmlns:a16="http://schemas.microsoft.com/office/drawing/2014/main" id="{65FF5C64-05A1-E41B-3414-5BDFB6F2101B}"/>
              </a:ext>
            </a:extLst>
          </p:cNvPr>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930788B-543C-266D-734D-F9C1BA3F034F}"/>
              </a:ext>
            </a:extLst>
          </p:cNvPr>
          <p:cNvSpPr txBox="1"/>
          <p:nvPr/>
        </p:nvSpPr>
        <p:spPr>
          <a:xfrm>
            <a:off x="1080000" y="1123698"/>
            <a:ext cx="214964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555636"/>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Arbeitsschutzgesetz (ArbSchG)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Jugendarbeitsschutzgesetz (</a:t>
            </a:r>
            <a:r>
              <a:rPr lang="de-DE" sz="2300" dirty="0" err="1">
                <a:solidFill>
                  <a:schemeClr val="tx1">
                    <a:lumMod val="65000"/>
                    <a:lumOff val="35000"/>
                  </a:schemeClr>
                </a:solidFill>
              </a:rPr>
              <a:t>JArbSchG</a:t>
            </a:r>
            <a:r>
              <a:rPr lang="de-DE" sz="2300" dirty="0">
                <a:solidFill>
                  <a:schemeClr val="tx1">
                    <a:lumMod val="65000"/>
                    <a:lumOff val="35000"/>
                  </a:schemeClr>
                </a:solidFill>
              </a:rPr>
              <a:t>), </a:t>
            </a:r>
            <a:br>
              <a:rPr lang="de-DE" sz="2300" dirty="0">
                <a:solidFill>
                  <a:schemeClr val="tx1">
                    <a:lumMod val="65000"/>
                    <a:lumOff val="35000"/>
                  </a:schemeClr>
                </a:solidFill>
              </a:rPr>
            </a:br>
            <a:r>
              <a:rPr lang="de-DE" sz="2300" dirty="0">
                <a:solidFill>
                  <a:schemeClr val="tx1">
                    <a:lumMod val="65000"/>
                    <a:lumOff val="35000"/>
                  </a:schemeClr>
                </a:solidFill>
              </a:rPr>
              <a:t>insbesondere § 29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Vorschrift 1: Grundsätze der Prävention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A 026: Gefährdungsorientiertes Unterweisen – </a:t>
            </a:r>
            <a:br>
              <a:rPr lang="de-DE" sz="2300" dirty="0">
                <a:solidFill>
                  <a:schemeClr val="tx1">
                    <a:lumMod val="65000"/>
                    <a:lumOff val="35000"/>
                  </a:schemeClr>
                </a:solidFill>
              </a:rPr>
            </a:br>
            <a:r>
              <a:rPr lang="de-DE" sz="2300" dirty="0">
                <a:solidFill>
                  <a:schemeClr val="tx1">
                    <a:lumMod val="65000"/>
                    <a:lumOff val="35000"/>
                  </a:schemeClr>
                </a:solidFill>
              </a:rPr>
              <a:t>Medien- und Gestaltungsvorschläge nach Gefährdungsfaktoren</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47F7646C-BD71-FB8A-974B-51B00D8E4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858" y="4725636"/>
            <a:ext cx="4261770" cy="108887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19).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828</Words>
  <PresentationFormat>Breitbild</PresentationFormat>
  <Paragraphs>84</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2022-09-13T11:48:29Z</dcterms:modified>
</cp:coreProperties>
</file>