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0"/>
  </p:notesMasterIdLst>
  <p:handoutMasterIdLst>
    <p:handoutMasterId r:id="rId11"/>
  </p:handoutMasterIdLst>
  <p:sldIdLst>
    <p:sldId id="262" r:id="rId2"/>
    <p:sldId id="257" r:id="rId3"/>
    <p:sldId id="258" r:id="rId4"/>
    <p:sldId id="259" r:id="rId5"/>
    <p:sldId id="263" r:id="rId6"/>
    <p:sldId id="270" r:id="rId7"/>
    <p:sldId id="271" r:id="rId8"/>
    <p:sldId id="272" r:id="rId9"/>
  </p:sldIdLst>
  <p:sldSz cx="12192000" cy="6858000"/>
  <p:notesSz cx="6797675" cy="992822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1073" userDrawn="1">
          <p15:clr>
            <a:srgbClr val="A4A3A4"/>
          </p15:clr>
        </p15:guide>
        <p15:guide id="3" orient="horz" pos="845" userDrawn="1">
          <p15:clr>
            <a:srgbClr val="A4A3A4"/>
          </p15:clr>
        </p15:guide>
        <p15:guide id="5" orient="horz" pos="3838" userDrawn="1">
          <p15:clr>
            <a:srgbClr val="A4A3A4"/>
          </p15:clr>
        </p15:guide>
        <p15:guide id="6" pos="619" userDrawn="1">
          <p15:clr>
            <a:srgbClr val="A4A3A4"/>
          </p15:clr>
        </p15:guide>
        <p15:guide id="8" pos="697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irkenstock, Imke Dr." initials="BID" lastIdx="2" clrIdx="0">
    <p:extLst>
      <p:ext uri="{19B8F6BF-5375-455C-9EA6-DF929625EA0E}">
        <p15:presenceInfo xmlns:p15="http://schemas.microsoft.com/office/powerpoint/2012/main" userId="S::Imke.Birkenstock@bgrci.de::919eed87-5d9d-4082-beec-0addc325ea2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F6E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331" autoAdjust="0"/>
    <p:restoredTop sz="72483" autoAdjust="0"/>
  </p:normalViewPr>
  <p:slideViewPr>
    <p:cSldViewPr snapToGrid="0">
      <p:cViewPr varScale="1">
        <p:scale>
          <a:sx n="83" d="100"/>
          <a:sy n="83" d="100"/>
        </p:scale>
        <p:origin x="1344" y="84"/>
      </p:cViewPr>
      <p:guideLst>
        <p:guide pos="1073"/>
        <p:guide orient="horz" pos="845"/>
        <p:guide orient="horz" pos="3838"/>
        <p:guide pos="619"/>
        <p:guide pos="6970"/>
      </p:guideLst>
    </p:cSldViewPr>
  </p:slideViewPr>
  <p:outlineViewPr>
    <p:cViewPr>
      <p:scale>
        <a:sx n="33" d="100"/>
        <a:sy n="33" d="100"/>
      </p:scale>
      <p:origin x="0" y="-3174"/>
    </p:cViewPr>
  </p:outlineViewPr>
  <p:notesTextViewPr>
    <p:cViewPr>
      <p:scale>
        <a:sx n="3" d="2"/>
        <a:sy n="3" d="2"/>
      </p:scale>
      <p:origin x="0" y="0"/>
    </p:cViewPr>
  </p:notesTextViewPr>
  <p:notesViewPr>
    <p:cSldViewPr snapToGrid="0" showGuides="1">
      <p:cViewPr varScale="1">
        <p:scale>
          <a:sx n="65" d="100"/>
          <a:sy n="65" d="100"/>
        </p:scale>
        <p:origin x="2412" y="4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183431F7-8D26-45EA-8EA3-91EE6C39D66C}"/>
              </a:ext>
            </a:extLst>
          </p:cNvPr>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16FF7422-6896-4214-A44D-463B46BA229D}"/>
              </a:ext>
            </a:extLst>
          </p:cNvPr>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a:defRPr sz="1200"/>
            </a:lvl1pPr>
          </a:lstStyle>
          <a:p>
            <a:fld id="{F792D8E5-D115-4BB6-B746-926ED674B279}" type="datetimeFigureOut">
              <a:rPr lang="de-DE" smtClean="0"/>
              <a:t>25.06.2021</a:t>
            </a:fld>
            <a:endParaRPr lang="de-DE"/>
          </a:p>
        </p:txBody>
      </p:sp>
      <p:sp>
        <p:nvSpPr>
          <p:cNvPr id="4" name="Fußzeilenplatzhalter 3">
            <a:extLst>
              <a:ext uri="{FF2B5EF4-FFF2-40B4-BE49-F238E27FC236}">
                <a16:creationId xmlns:a16="http://schemas.microsoft.com/office/drawing/2014/main" id="{87849EFC-38B8-4A6A-83A4-EDD68207CACF}"/>
              </a:ext>
            </a:extLst>
          </p:cNvPr>
          <p:cNvSpPr>
            <a:spLocks noGrp="1"/>
          </p:cNvSpPr>
          <p:nvPr>
            <p:ph type="ftr" sz="quarter" idx="2"/>
          </p:nvPr>
        </p:nvSpPr>
        <p:spPr>
          <a:xfrm>
            <a:off x="0" y="9429750"/>
            <a:ext cx="2946400" cy="498475"/>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44F9F865-9DCD-40FD-98C8-174E326EC4B4}"/>
              </a:ext>
            </a:extLst>
          </p:cNvPr>
          <p:cNvSpPr>
            <a:spLocks noGrp="1"/>
          </p:cNvSpPr>
          <p:nvPr>
            <p:ph type="sldNum" sz="quarter" idx="3"/>
          </p:nvPr>
        </p:nvSpPr>
        <p:spPr>
          <a:xfrm>
            <a:off x="3849688" y="9429750"/>
            <a:ext cx="2946400" cy="498475"/>
          </a:xfrm>
          <a:prstGeom prst="rect">
            <a:avLst/>
          </a:prstGeom>
        </p:spPr>
        <p:txBody>
          <a:bodyPr vert="horz" lIns="91440" tIns="45720" rIns="91440" bIns="45720" rtlCol="0" anchor="b"/>
          <a:lstStyle>
            <a:lvl1pPr algn="r">
              <a:defRPr sz="1200"/>
            </a:lvl1pPr>
          </a:lstStyle>
          <a:p>
            <a:fld id="{22AA9090-E5AB-4949-A2A9-7265E483A8E2}" type="slidenum">
              <a:rPr lang="de-DE" smtClean="0"/>
              <a:t>‹Nr.›</a:t>
            </a:fld>
            <a:endParaRPr lang="de-DE"/>
          </a:p>
        </p:txBody>
      </p:sp>
    </p:spTree>
    <p:extLst>
      <p:ext uri="{BB962C8B-B14F-4D97-AF65-F5344CB8AC3E}">
        <p14:creationId xmlns:p14="http://schemas.microsoft.com/office/powerpoint/2010/main" val="14950792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49688" y="0"/>
            <a:ext cx="2946400" cy="498475"/>
          </a:xfrm>
          <a:prstGeom prst="rect">
            <a:avLst/>
          </a:prstGeom>
        </p:spPr>
        <p:txBody>
          <a:bodyPr vert="horz" lIns="91440" tIns="45720" rIns="91440" bIns="45720" rtlCol="0"/>
          <a:lstStyle>
            <a:lvl1pPr algn="r">
              <a:defRPr sz="1200"/>
            </a:lvl1pPr>
          </a:lstStyle>
          <a:p>
            <a:fld id="{0A63EB9C-2073-4613-8E3C-51D040CCF79F}" type="datetimeFigureOut">
              <a:rPr lang="de-DE" smtClean="0"/>
              <a:t>25.06.2021</a:t>
            </a:fld>
            <a:endParaRPr lang="de-DE"/>
          </a:p>
        </p:txBody>
      </p:sp>
      <p:sp>
        <p:nvSpPr>
          <p:cNvPr id="4" name="Folienbildplatzhalt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450" y="4778375"/>
            <a:ext cx="5438775" cy="3908425"/>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9750"/>
            <a:ext cx="2946400" cy="498475"/>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49688" y="9429750"/>
            <a:ext cx="2946400" cy="498475"/>
          </a:xfrm>
          <a:prstGeom prst="rect">
            <a:avLst/>
          </a:prstGeom>
        </p:spPr>
        <p:txBody>
          <a:bodyPr vert="horz" lIns="91440" tIns="45720" rIns="91440" bIns="45720" rtlCol="0" anchor="b"/>
          <a:lstStyle>
            <a:lvl1pPr algn="r">
              <a:defRPr sz="1200"/>
            </a:lvl1pPr>
          </a:lstStyle>
          <a:p>
            <a:fld id="{B3D36A07-7C06-41C2-A9E1-68AE99A757F3}" type="slidenum">
              <a:rPr lang="de-DE" smtClean="0"/>
              <a:t>‹Nr.›</a:t>
            </a:fld>
            <a:endParaRPr lang="de-DE"/>
          </a:p>
        </p:txBody>
      </p:sp>
    </p:spTree>
    <p:extLst>
      <p:ext uri="{BB962C8B-B14F-4D97-AF65-F5344CB8AC3E}">
        <p14:creationId xmlns:p14="http://schemas.microsoft.com/office/powerpoint/2010/main" val="35150889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spcAft>
                <a:spcPts val="1000"/>
              </a:spcAft>
            </a:pPr>
            <a:r>
              <a:rPr lang="de-DE" sz="1200" b="1" u="sng" dirty="0"/>
              <a:t>Achtung: </a:t>
            </a:r>
          </a:p>
          <a:p>
            <a:pPr>
              <a:spcAft>
                <a:spcPts val="1000"/>
              </a:spcAft>
            </a:pPr>
            <a:endParaRPr lang="de-DE" sz="1200" b="1" u="sng" dirty="0"/>
          </a:p>
          <a:p>
            <a:pPr>
              <a:spcAft>
                <a:spcPts val="1000"/>
              </a:spcAft>
            </a:pPr>
            <a:r>
              <a:rPr lang="de-DE" sz="1200" b="0" dirty="0"/>
              <a:t>Diese Folien können betriebsspezifisch angepasst werden und dürfen innerbetrieblich verwendet werden. </a:t>
            </a:r>
          </a:p>
          <a:p>
            <a:pPr>
              <a:spcAft>
                <a:spcPts val="1000"/>
              </a:spcAft>
            </a:pPr>
            <a:endParaRPr lang="de-DE" sz="1200" b="0" dirty="0"/>
          </a:p>
          <a:p>
            <a:pPr marL="0" marR="0" lvl="0" indent="0" algn="l" defTabSz="914400" rtl="0" eaLnBrk="1" fontAlgn="auto" latinLnBrk="0" hangingPunct="1">
              <a:lnSpc>
                <a:spcPct val="100000"/>
              </a:lnSpc>
              <a:spcBef>
                <a:spcPts val="0"/>
              </a:spcBef>
              <a:spcAft>
                <a:spcPts val="1000"/>
              </a:spcAft>
              <a:buClrTx/>
              <a:buSzTx/>
              <a:buFontTx/>
              <a:buNone/>
              <a:tabLst/>
              <a:defRPr/>
            </a:pPr>
            <a:r>
              <a:rPr lang="de-DE" sz="1200" b="0" dirty="0"/>
              <a:t>Jede anderweitige Nutzung, insbesondere die Integration in andere Produkte (z. B. E-</a:t>
            </a:r>
            <a:r>
              <a:rPr lang="de-DE" sz="1200" b="0" dirty="0" err="1"/>
              <a:t>Learnings</a:t>
            </a:r>
            <a:r>
              <a:rPr lang="de-DE" sz="1200" b="0" dirty="0"/>
              <a:t>), die Nutzung für eigene Veröffentlichungen oder Medien, die kostenfreie oder kostenpflichtige Weitergabe an Dritte oder die Entnahme von Bildmaterial ist nicht zulässig. </a:t>
            </a:r>
          </a:p>
          <a:p>
            <a:pPr>
              <a:spcAft>
                <a:spcPts val="1000"/>
              </a:spcAft>
            </a:pPr>
            <a:endParaRPr lang="de-DE" sz="1200" b="0" dirty="0"/>
          </a:p>
          <a:p>
            <a:pPr>
              <a:spcAft>
                <a:spcPts val="1000"/>
              </a:spcAft>
            </a:pPr>
            <a:r>
              <a:rPr lang="de-DE" sz="1200" b="0" dirty="0"/>
              <a:t>Zur Anpassung der Werte für „Datum“ und „Referent/Referentin“, ändern Sie die Texte auf der Startfolie und wählen Sie dann in der PowerPoint-Menüleiste die Befehlsfolge </a:t>
            </a:r>
            <a:r>
              <a:rPr lang="de-DE" sz="1200" b="0" i="1" dirty="0"/>
              <a:t>Einfügen </a:t>
            </a:r>
            <a:r>
              <a:rPr lang="de-DE" sz="1200" b="0" i="1" dirty="0">
                <a:sym typeface="Wingdings" panose="05000000000000000000" pitchFamily="2" charset="2"/>
              </a:rPr>
              <a:t> Kopf und Fußzeile  Für alle übernehmen</a:t>
            </a:r>
            <a:r>
              <a:rPr lang="de-DE" sz="1200" b="0" dirty="0">
                <a:sym typeface="Wingdings" panose="05000000000000000000" pitchFamily="2" charset="2"/>
              </a:rPr>
              <a:t>. Dadurch werden die Fußzeilen in allen Folien aktualisiert.</a:t>
            </a:r>
          </a:p>
          <a:p>
            <a:pPr>
              <a:spcAft>
                <a:spcPts val="1000"/>
              </a:spcAft>
            </a:pPr>
            <a:endParaRPr lang="de-DE" sz="1200" b="0" dirty="0">
              <a:sym typeface="Wingdings" panose="05000000000000000000" pitchFamily="2" charset="2"/>
            </a:endParaRPr>
          </a:p>
          <a:p>
            <a:pPr>
              <a:spcAft>
                <a:spcPts val="1000"/>
              </a:spcAft>
            </a:pPr>
            <a:r>
              <a:rPr lang="de-DE" sz="1200" b="0" dirty="0">
                <a:sym typeface="Wingdings" panose="05000000000000000000" pitchFamily="2" charset="2"/>
              </a:rPr>
              <a:t>Zur Integration Ihres Unternehmenslogos wechseln Sie in die Masterfolie über </a:t>
            </a:r>
            <a:r>
              <a:rPr lang="de-DE" sz="1200" b="0" i="1" dirty="0">
                <a:sym typeface="Wingdings" panose="05000000000000000000" pitchFamily="2" charset="2"/>
              </a:rPr>
              <a:t>Ansicht  Folienmaster</a:t>
            </a:r>
            <a:r>
              <a:rPr lang="de-DE" sz="1200" b="0" dirty="0">
                <a:sym typeface="Wingdings" panose="05000000000000000000" pitchFamily="2" charset="2"/>
              </a:rPr>
              <a:t>. Klicken Sie auf den obersten Folienmaster, entfernen Sie das Bild mit dem Kundenlogo und integrieren Sie – falls gewünscht – Ihr eigenes Logo.</a:t>
            </a:r>
          </a:p>
          <a:p>
            <a:pPr>
              <a:spcAft>
                <a:spcPts val="1000"/>
              </a:spcAft>
            </a:pPr>
            <a:r>
              <a:rPr lang="de-DE" sz="1200" b="0" dirty="0">
                <a:sym typeface="Wingdings" panose="05000000000000000000" pitchFamily="2" charset="2"/>
              </a:rPr>
              <a:t>Auf allen Folien ist dann das neu eingefügte Logo enthalten.</a:t>
            </a:r>
            <a:endParaRPr lang="de-DE" sz="1200" b="0" dirty="0"/>
          </a:p>
          <a:p>
            <a:pPr>
              <a:spcAft>
                <a:spcPts val="1000"/>
              </a:spcAft>
            </a:pPr>
            <a:endParaRPr lang="de-DE" sz="1200" dirty="0"/>
          </a:p>
          <a:p>
            <a:pPr>
              <a:spcAft>
                <a:spcPts val="1000"/>
              </a:spcAft>
            </a:pPr>
            <a:r>
              <a:rPr lang="de-DE" sz="1200" dirty="0"/>
              <a:t>© BG RCI / Jedermann-Verlag GmbH, Heidelberg</a:t>
            </a:r>
          </a:p>
          <a:p>
            <a:pPr>
              <a:spcAft>
                <a:spcPts val="1000"/>
              </a:spcAft>
            </a:pPr>
            <a:endParaRPr lang="de-DE" sz="1200" dirty="0"/>
          </a:p>
          <a:p>
            <a:pPr>
              <a:spcAft>
                <a:spcPts val="1000"/>
              </a:spcAft>
            </a:pPr>
            <a:endParaRPr lang="de-DE" sz="1200" dirty="0"/>
          </a:p>
          <a:p>
            <a:endParaRPr lang="de-DE" dirty="0"/>
          </a:p>
          <a:p>
            <a:endParaRPr lang="en-GB" dirty="0"/>
          </a:p>
        </p:txBody>
      </p:sp>
      <p:sp>
        <p:nvSpPr>
          <p:cNvPr id="4" name="Foliennummernplatzhalter 3"/>
          <p:cNvSpPr>
            <a:spLocks noGrp="1"/>
          </p:cNvSpPr>
          <p:nvPr>
            <p:ph type="sldNum" sz="quarter" idx="5"/>
          </p:nvPr>
        </p:nvSpPr>
        <p:spPr/>
        <p:txBody>
          <a:bodyPr/>
          <a:lstStyle/>
          <a:p>
            <a:fld id="{B3D36A07-7C06-41C2-A9E1-68AE99A757F3}" type="slidenum">
              <a:rPr lang="de-DE" smtClean="0"/>
              <a:t>1</a:t>
            </a:fld>
            <a:endParaRPr lang="de-DE"/>
          </a:p>
        </p:txBody>
      </p:sp>
    </p:spTree>
    <p:extLst>
      <p:ext uri="{BB962C8B-B14F-4D97-AF65-F5344CB8AC3E}">
        <p14:creationId xmlns:p14="http://schemas.microsoft.com/office/powerpoint/2010/main" val="9002782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B3D36A07-7C06-41C2-A9E1-68AE99A757F3}" type="slidenum">
              <a:rPr lang="de-DE" smtClean="0"/>
              <a:t>2</a:t>
            </a:fld>
            <a:endParaRPr lang="de-DE"/>
          </a:p>
        </p:txBody>
      </p:sp>
    </p:spTree>
    <p:extLst>
      <p:ext uri="{BB962C8B-B14F-4D97-AF65-F5344CB8AC3E}">
        <p14:creationId xmlns:p14="http://schemas.microsoft.com/office/powerpoint/2010/main" val="1650158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3D36A07-7C06-41C2-A9E1-68AE99A757F3}" type="slidenum">
              <a:rPr lang="de-DE" smtClean="0"/>
              <a:t>6</a:t>
            </a:fld>
            <a:endParaRPr lang="de-DE"/>
          </a:p>
        </p:txBody>
      </p:sp>
    </p:spTree>
    <p:extLst>
      <p:ext uri="{BB962C8B-B14F-4D97-AF65-F5344CB8AC3E}">
        <p14:creationId xmlns:p14="http://schemas.microsoft.com/office/powerpoint/2010/main" val="40152916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3D36A07-7C06-41C2-A9E1-68AE99A757F3}" type="slidenum">
              <a:rPr lang="de-DE" smtClean="0"/>
              <a:t>7</a:t>
            </a:fld>
            <a:endParaRPr lang="de-DE"/>
          </a:p>
        </p:txBody>
      </p:sp>
    </p:spTree>
    <p:extLst>
      <p:ext uri="{BB962C8B-B14F-4D97-AF65-F5344CB8AC3E}">
        <p14:creationId xmlns:p14="http://schemas.microsoft.com/office/powerpoint/2010/main" val="42501215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3D36A07-7C06-41C2-A9E1-68AE99A757F3}" type="slidenum">
              <a:rPr lang="de-DE" smtClean="0"/>
              <a:t>8</a:t>
            </a:fld>
            <a:endParaRPr lang="de-DE"/>
          </a:p>
        </p:txBody>
      </p:sp>
    </p:spTree>
    <p:extLst>
      <p:ext uri="{BB962C8B-B14F-4D97-AF65-F5344CB8AC3E}">
        <p14:creationId xmlns:p14="http://schemas.microsoft.com/office/powerpoint/2010/main" val="34216769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14" name="Datumsplatzhalter 3"/>
          <p:cNvSpPr>
            <a:spLocks noGrp="1"/>
          </p:cNvSpPr>
          <p:nvPr>
            <p:ph type="dt" sz="half" idx="2"/>
          </p:nvPr>
        </p:nvSpPr>
        <p:spPr>
          <a:xfrm>
            <a:off x="307253" y="6494368"/>
            <a:ext cx="2743200" cy="365125"/>
          </a:xfrm>
          <a:prstGeom prst="rect">
            <a:avLst/>
          </a:prstGeom>
        </p:spPr>
        <p:txBody>
          <a:bodyPr/>
          <a:lstStyle>
            <a:lvl1pPr>
              <a:defRPr sz="1000">
                <a:solidFill>
                  <a:schemeClr val="tx1">
                    <a:lumMod val="65000"/>
                    <a:lumOff val="3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rPr>
              <a:t>23.06.2021</a:t>
            </a:r>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15" name="Fußzeilenplatzhalter 4"/>
          <p:cNvSpPr>
            <a:spLocks noGrp="1"/>
          </p:cNvSpPr>
          <p:nvPr>
            <p:ph type="ftr" sz="quarter" idx="3"/>
          </p:nvPr>
        </p:nvSpPr>
        <p:spPr>
          <a:xfrm>
            <a:off x="4029973" y="6492875"/>
            <a:ext cx="4114800" cy="365125"/>
          </a:xfrm>
          <a:prstGeom prst="rect">
            <a:avLst/>
          </a:prstGeom>
        </p:spPr>
        <p:txBody>
          <a:bodyPr/>
          <a:lstStyle>
            <a:lvl1pPr algn="ctr">
              <a:defRPr sz="1000">
                <a:solidFill>
                  <a:schemeClr val="tx1">
                    <a:lumMod val="65000"/>
                    <a:lumOff val="3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rPr>
              <a:t>Manfred Mustermann</a:t>
            </a:r>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16" name="Foliennummernplatzhalter 5"/>
          <p:cNvSpPr>
            <a:spLocks noGrp="1"/>
          </p:cNvSpPr>
          <p:nvPr>
            <p:ph type="sldNum" sz="quarter" idx="4"/>
          </p:nvPr>
        </p:nvSpPr>
        <p:spPr>
          <a:xfrm>
            <a:off x="9124293" y="6492875"/>
            <a:ext cx="2743200" cy="365125"/>
          </a:xfrm>
          <a:prstGeom prst="rect">
            <a:avLst/>
          </a:prstGeom>
        </p:spPr>
        <p:txBody>
          <a:bodyPr/>
          <a:lstStyle>
            <a:lvl1pPr algn="r">
              <a:defRPr sz="1000">
                <a:solidFill>
                  <a:schemeClr val="tx1">
                    <a:lumMod val="65000"/>
                    <a:lumOff val="3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D4CF7CD-5D08-42BE-B8B2-DF7D6001447B}" type="slidenum">
              <a:rPr kumimoji="0" lang="de-DE" sz="1000" b="0" i="0" u="none" strike="noStrike" kern="1200" cap="none" spc="0" normalizeH="0" baseline="0" noProof="0" smtClean="0">
                <a:ln>
                  <a:noFill/>
                </a:ln>
                <a:solidFill>
                  <a:prstClr val="black">
                    <a:lumMod val="65000"/>
                    <a:lumOff val="3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13" name="Rechteck 12">
            <a:extLst>
              <a:ext uri="{FF2B5EF4-FFF2-40B4-BE49-F238E27FC236}">
                <a16:creationId xmlns:a16="http://schemas.microsoft.com/office/drawing/2014/main" id="{D8B67667-163A-46DA-97FF-6C86A58FB1A9}"/>
              </a:ext>
            </a:extLst>
          </p:cNvPr>
          <p:cNvSpPr/>
          <p:nvPr userDrawn="1"/>
        </p:nvSpPr>
        <p:spPr>
          <a:xfrm>
            <a:off x="6343945" y="4292163"/>
            <a:ext cx="1013709"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Datum: </a:t>
            </a:r>
          </a:p>
        </p:txBody>
      </p:sp>
      <p:sp>
        <p:nvSpPr>
          <p:cNvPr id="17" name="Datumsplatzhalter 2">
            <a:extLst>
              <a:ext uri="{FF2B5EF4-FFF2-40B4-BE49-F238E27FC236}">
                <a16:creationId xmlns:a16="http://schemas.microsoft.com/office/drawing/2014/main" id="{50D046A3-BFE2-488E-ACC0-F3BE8E6E3894}"/>
              </a:ext>
            </a:extLst>
          </p:cNvPr>
          <p:cNvSpPr txBox="1">
            <a:spLocks/>
          </p:cNvSpPr>
          <p:nvPr userDrawn="1"/>
        </p:nvSpPr>
        <p:spPr>
          <a:xfrm>
            <a:off x="7263525" y="4292163"/>
            <a:ext cx="2743200" cy="365125"/>
          </a:xfrm>
          <a:prstGeom prst="rect">
            <a:avLst/>
          </a:prstGeom>
        </p:spPr>
        <p:txBody>
          <a:bodyPr/>
          <a:lstStyle>
            <a:defPPr>
              <a:defRPr lang="de-DE"/>
            </a:defPPr>
            <a:lvl1pPr marL="0" algn="l" defTabSz="914400" rtl="0" eaLnBrk="1" latinLnBrk="0" hangingPunct="1">
              <a:defRPr sz="10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8AEC8723-593B-49BE-858C-69335F150833}" type="datetime1">
              <a:rPr kumimoji="0" lang="de-DE" sz="1800" b="1" i="0" u="none" strike="noStrike" kern="1200" cap="none" spc="0" normalizeH="0" baseline="0" noProof="0" smtClean="0">
                <a:ln>
                  <a:noFill/>
                </a:ln>
                <a:solidFill>
                  <a:prstClr val="black">
                    <a:lumMod val="65000"/>
                    <a:lumOff val="3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25.06.2021</a:t>
            </a:fld>
            <a:endParaRPr kumimoji="0" lang="de-DE" sz="1800" b="1"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18" name="Fußzeilenplatzhalter 3">
            <a:extLst>
              <a:ext uri="{FF2B5EF4-FFF2-40B4-BE49-F238E27FC236}">
                <a16:creationId xmlns:a16="http://schemas.microsoft.com/office/drawing/2014/main" id="{3F283986-A1C3-4985-8279-38A65B53B068}"/>
              </a:ext>
            </a:extLst>
          </p:cNvPr>
          <p:cNvSpPr txBox="1">
            <a:spLocks/>
          </p:cNvSpPr>
          <p:nvPr userDrawn="1"/>
        </p:nvSpPr>
        <p:spPr>
          <a:xfrm>
            <a:off x="8530436" y="4785021"/>
            <a:ext cx="3026260" cy="365125"/>
          </a:xfrm>
          <a:prstGeom prst="rect">
            <a:avLst/>
          </a:prstGeom>
        </p:spPr>
        <p:txBody>
          <a:bodyPr/>
          <a:lstStyle>
            <a:defPPr>
              <a:defRPr lang="de-DE"/>
            </a:defPPr>
            <a:lvl1pPr marL="0" algn="ctr" defTabSz="914400" rtl="0" eaLnBrk="1" latinLnBrk="0" hangingPunct="1">
              <a:defRPr sz="10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Manfred Mustermann</a:t>
            </a:r>
          </a:p>
        </p:txBody>
      </p:sp>
      <p:sp>
        <p:nvSpPr>
          <p:cNvPr id="19" name="Rechteck 18">
            <a:extLst>
              <a:ext uri="{FF2B5EF4-FFF2-40B4-BE49-F238E27FC236}">
                <a16:creationId xmlns:a16="http://schemas.microsoft.com/office/drawing/2014/main" id="{9C022BBC-69C0-4A1D-9AC5-416DD79FAD6B}"/>
              </a:ext>
            </a:extLst>
          </p:cNvPr>
          <p:cNvSpPr/>
          <p:nvPr userDrawn="1"/>
        </p:nvSpPr>
        <p:spPr>
          <a:xfrm>
            <a:off x="6343945" y="4785021"/>
            <a:ext cx="2114257"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Referent/Referentin:</a:t>
            </a:r>
          </a:p>
        </p:txBody>
      </p:sp>
    </p:spTree>
    <p:extLst>
      <p:ext uri="{BB962C8B-B14F-4D97-AF65-F5344CB8AC3E}">
        <p14:creationId xmlns:p14="http://schemas.microsoft.com/office/powerpoint/2010/main" val="23470628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bschnitts-&#10;überschrift">
    <p:spTree>
      <p:nvGrpSpPr>
        <p:cNvPr id="1" name=""/>
        <p:cNvGrpSpPr/>
        <p:nvPr/>
      </p:nvGrpSpPr>
      <p:grpSpPr>
        <a:xfrm>
          <a:off x="0" y="0"/>
          <a:ext cx="0" cy="0"/>
          <a:chOff x="0" y="0"/>
          <a:chExt cx="0" cy="0"/>
        </a:xfrm>
      </p:grpSpPr>
      <p:sp>
        <p:nvSpPr>
          <p:cNvPr id="7" name="Datumsplatzhalter 3"/>
          <p:cNvSpPr>
            <a:spLocks noGrp="1"/>
          </p:cNvSpPr>
          <p:nvPr>
            <p:ph type="dt" sz="half" idx="2"/>
          </p:nvPr>
        </p:nvSpPr>
        <p:spPr>
          <a:xfrm>
            <a:off x="307253" y="6494368"/>
            <a:ext cx="2743200" cy="365125"/>
          </a:xfrm>
          <a:prstGeom prst="rect">
            <a:avLst/>
          </a:prstGeom>
        </p:spPr>
        <p:txBody>
          <a:bodyPr/>
          <a:lstStyle>
            <a:lvl1pPr>
              <a:defRPr sz="1000">
                <a:solidFill>
                  <a:schemeClr val="tx1">
                    <a:lumMod val="65000"/>
                    <a:lumOff val="3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rPr>
              <a:t>23.06.2021</a:t>
            </a:r>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9" name="Fußzeilenplatzhalter 4"/>
          <p:cNvSpPr>
            <a:spLocks noGrp="1"/>
          </p:cNvSpPr>
          <p:nvPr>
            <p:ph type="ftr" sz="quarter" idx="3"/>
          </p:nvPr>
        </p:nvSpPr>
        <p:spPr>
          <a:xfrm>
            <a:off x="4029973" y="6492875"/>
            <a:ext cx="4114800" cy="365125"/>
          </a:xfrm>
          <a:prstGeom prst="rect">
            <a:avLst/>
          </a:prstGeom>
        </p:spPr>
        <p:txBody>
          <a:bodyPr/>
          <a:lstStyle>
            <a:lvl1pPr algn="ctr">
              <a:defRPr sz="1000">
                <a:solidFill>
                  <a:schemeClr val="tx1">
                    <a:lumMod val="65000"/>
                    <a:lumOff val="3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rPr>
              <a:t>Manfred Mustermann</a:t>
            </a:r>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10" name="Foliennummernplatzhalter 5"/>
          <p:cNvSpPr>
            <a:spLocks noGrp="1"/>
          </p:cNvSpPr>
          <p:nvPr>
            <p:ph type="sldNum" sz="quarter" idx="4"/>
          </p:nvPr>
        </p:nvSpPr>
        <p:spPr>
          <a:xfrm>
            <a:off x="9124293" y="6492875"/>
            <a:ext cx="2743200" cy="365125"/>
          </a:xfrm>
          <a:prstGeom prst="rect">
            <a:avLst/>
          </a:prstGeom>
        </p:spPr>
        <p:txBody>
          <a:bodyPr/>
          <a:lstStyle>
            <a:lvl1pPr algn="r">
              <a:defRPr sz="1000">
                <a:solidFill>
                  <a:schemeClr val="tx1">
                    <a:lumMod val="65000"/>
                    <a:lumOff val="3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D4CF7CD-5D08-42BE-B8B2-DF7D6001447B}" type="slidenum">
              <a:rPr kumimoji="0" lang="de-DE" sz="1000" b="0" i="0" u="none" strike="noStrike" kern="1200" cap="none" spc="0" normalizeH="0" baseline="0" noProof="0" smtClean="0">
                <a:ln>
                  <a:noFill/>
                </a:ln>
                <a:solidFill>
                  <a:prstClr val="black">
                    <a:lumMod val="65000"/>
                    <a:lumOff val="3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70892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eck 6"/>
          <p:cNvSpPr/>
          <p:nvPr userDrawn="1"/>
        </p:nvSpPr>
        <p:spPr>
          <a:xfrm>
            <a:off x="0" y="-18429"/>
            <a:ext cx="12192000" cy="7101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Datumsplatzhalter 3"/>
          <p:cNvSpPr>
            <a:spLocks noGrp="1"/>
          </p:cNvSpPr>
          <p:nvPr>
            <p:ph type="dt" sz="half" idx="2"/>
          </p:nvPr>
        </p:nvSpPr>
        <p:spPr>
          <a:xfrm>
            <a:off x="307253" y="6595968"/>
            <a:ext cx="2743200" cy="365125"/>
          </a:xfrm>
          <a:prstGeom prst="rect">
            <a:avLst/>
          </a:prstGeom>
        </p:spPr>
        <p:txBody>
          <a:bodyPr/>
          <a:lstStyle>
            <a:lvl1pPr>
              <a:defRPr sz="1000">
                <a:solidFill>
                  <a:schemeClr val="tx1">
                    <a:lumMod val="65000"/>
                    <a:lumOff val="3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rPr>
              <a:t>23.06.2021</a:t>
            </a:r>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11" name="Fußzeilenplatzhalter 4"/>
          <p:cNvSpPr>
            <a:spLocks noGrp="1"/>
          </p:cNvSpPr>
          <p:nvPr>
            <p:ph type="ftr" sz="quarter" idx="3"/>
          </p:nvPr>
        </p:nvSpPr>
        <p:spPr>
          <a:xfrm>
            <a:off x="4029973" y="6594475"/>
            <a:ext cx="4114800" cy="365125"/>
          </a:xfrm>
          <a:prstGeom prst="rect">
            <a:avLst/>
          </a:prstGeom>
        </p:spPr>
        <p:txBody>
          <a:bodyPr/>
          <a:lstStyle>
            <a:lvl1pPr algn="ctr">
              <a:defRPr sz="1000">
                <a:solidFill>
                  <a:schemeClr val="tx1">
                    <a:lumMod val="65000"/>
                    <a:lumOff val="3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rPr>
              <a:t>Manfred Mustermann</a:t>
            </a:r>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12" name="Foliennummernplatzhalter 5"/>
          <p:cNvSpPr>
            <a:spLocks noGrp="1"/>
          </p:cNvSpPr>
          <p:nvPr>
            <p:ph type="sldNum" sz="quarter" idx="4"/>
          </p:nvPr>
        </p:nvSpPr>
        <p:spPr>
          <a:xfrm>
            <a:off x="9124293" y="6594475"/>
            <a:ext cx="2743200" cy="365125"/>
          </a:xfrm>
          <a:prstGeom prst="rect">
            <a:avLst/>
          </a:prstGeom>
        </p:spPr>
        <p:txBody>
          <a:bodyPr/>
          <a:lstStyle>
            <a:lvl1pPr algn="r">
              <a:defRPr sz="1000">
                <a:solidFill>
                  <a:schemeClr val="tx1">
                    <a:lumMod val="65000"/>
                    <a:lumOff val="3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D4CF7CD-5D08-42BE-B8B2-DF7D6001447B}" type="slidenum">
              <a:rPr kumimoji="0" lang="de-DE" sz="1000" b="0" i="0" u="none" strike="noStrike" kern="1200" cap="none" spc="0" normalizeH="0" baseline="0" noProof="0" smtClean="0">
                <a:ln>
                  <a:noFill/>
                </a:ln>
                <a:solidFill>
                  <a:prstClr val="black">
                    <a:lumMod val="65000"/>
                    <a:lumOff val="3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pic>
        <p:nvPicPr>
          <p:cNvPr id="8" name="Grafik 7">
            <a:extLst>
              <a:ext uri="{FF2B5EF4-FFF2-40B4-BE49-F238E27FC236}">
                <a16:creationId xmlns:a16="http://schemas.microsoft.com/office/drawing/2014/main" id="{9DAFAA23-D044-46A6-8973-145CCC131BF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066125" y="121761"/>
            <a:ext cx="1801368" cy="429768"/>
          </a:xfrm>
          <a:prstGeom prst="rect">
            <a:avLst/>
          </a:prstGeom>
        </p:spPr>
      </p:pic>
    </p:spTree>
    <p:extLst>
      <p:ext uri="{BB962C8B-B14F-4D97-AF65-F5344CB8AC3E}">
        <p14:creationId xmlns:p14="http://schemas.microsoft.com/office/powerpoint/2010/main" val="1548166580"/>
      </p:ext>
    </p:extLst>
  </p:cSld>
  <p:clrMap bg1="lt1" tx1="dk1" bg2="lt2" tx2="dk2" accent1="accent1" accent2="accent2" accent3="accent3" accent4="accent4" accent5="accent5" accent6="accent6" hlink="hlink" folHlink="folHlink"/>
  <p:sldLayoutIdLst>
    <p:sldLayoutId id="2147483673" r:id="rId1"/>
    <p:sldLayoutId id="2147483674" r:id="rId2"/>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medienshop.bgrci.de/shop/bgi/areihe?query=/a039.xml&amp;field=path"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8CE823E0-2403-42A8-B9B4-334738305D2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30179"/>
            <a:ext cx="12192000" cy="4751832"/>
          </a:xfrm>
          <a:prstGeom prst="rect">
            <a:avLst/>
          </a:prstGeom>
        </p:spPr>
      </p:pic>
      <p:pic>
        <p:nvPicPr>
          <p:cNvPr id="3" name="Grafik 2">
            <a:extLst>
              <a:ext uri="{FF2B5EF4-FFF2-40B4-BE49-F238E27FC236}">
                <a16:creationId xmlns:a16="http://schemas.microsoft.com/office/drawing/2014/main" id="{DB985055-19DA-47C1-85C6-BB71BFDA4D2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43696" y="1742261"/>
            <a:ext cx="7487527" cy="823576"/>
          </a:xfrm>
          <a:prstGeom prst="rect">
            <a:avLst/>
          </a:prstGeom>
        </p:spPr>
      </p:pic>
      <p:sp>
        <p:nvSpPr>
          <p:cNvPr id="9" name="Rechteck 8">
            <a:extLst>
              <a:ext uri="{FF2B5EF4-FFF2-40B4-BE49-F238E27FC236}">
                <a16:creationId xmlns:a16="http://schemas.microsoft.com/office/drawing/2014/main" id="{C4336928-5DDC-4CAB-8380-48D6104E85CB}"/>
              </a:ext>
            </a:extLst>
          </p:cNvPr>
          <p:cNvSpPr/>
          <p:nvPr/>
        </p:nvSpPr>
        <p:spPr>
          <a:xfrm>
            <a:off x="6043321" y="4292163"/>
            <a:ext cx="1013709" cy="369332"/>
          </a:xfrm>
          <a:prstGeom prst="rect">
            <a:avLst/>
          </a:prstGeom>
        </p:spPr>
        <p:txBody>
          <a:bodyPr wrap="square">
            <a:spAutoFit/>
          </a:bodyPr>
          <a:lstStyle/>
          <a:p>
            <a:r>
              <a:rPr lang="de-DE" dirty="0">
                <a:solidFill>
                  <a:schemeClr val="tx1">
                    <a:lumMod val="65000"/>
                    <a:lumOff val="35000"/>
                  </a:schemeClr>
                </a:solidFill>
              </a:rPr>
              <a:t>Datum: </a:t>
            </a:r>
          </a:p>
        </p:txBody>
      </p:sp>
      <p:sp>
        <p:nvSpPr>
          <p:cNvPr id="10" name="Datumsplatzhalter 2">
            <a:extLst>
              <a:ext uri="{FF2B5EF4-FFF2-40B4-BE49-F238E27FC236}">
                <a16:creationId xmlns:a16="http://schemas.microsoft.com/office/drawing/2014/main" id="{23D84D69-2BC8-4E85-BF6E-AE0E0A925129}"/>
              </a:ext>
            </a:extLst>
          </p:cNvPr>
          <p:cNvSpPr>
            <a:spLocks noGrp="1"/>
          </p:cNvSpPr>
          <p:nvPr>
            <p:ph type="dt" sz="half" idx="2"/>
          </p:nvPr>
        </p:nvSpPr>
        <p:spPr>
          <a:xfrm>
            <a:off x="6982542" y="4292163"/>
            <a:ext cx="2743200" cy="365125"/>
          </a:xfrm>
        </p:spPr>
        <p:txBody>
          <a:bodyPr/>
          <a:lstStyle/>
          <a:p>
            <a:r>
              <a:rPr lang="en-US" sz="1800" b="1"/>
              <a:t>23.06.2021</a:t>
            </a:r>
            <a:endParaRPr lang="de-DE" sz="1800" b="1" dirty="0"/>
          </a:p>
        </p:txBody>
      </p:sp>
      <p:sp>
        <p:nvSpPr>
          <p:cNvPr id="11" name="Fußzeilenplatzhalter 3">
            <a:extLst>
              <a:ext uri="{FF2B5EF4-FFF2-40B4-BE49-F238E27FC236}">
                <a16:creationId xmlns:a16="http://schemas.microsoft.com/office/drawing/2014/main" id="{EB80F890-35AD-43D6-B397-13BBE204A967}"/>
              </a:ext>
            </a:extLst>
          </p:cNvPr>
          <p:cNvSpPr>
            <a:spLocks noGrp="1"/>
          </p:cNvSpPr>
          <p:nvPr>
            <p:ph type="ftr" sz="quarter" idx="3"/>
          </p:nvPr>
        </p:nvSpPr>
        <p:spPr>
          <a:xfrm>
            <a:off x="8157578" y="4789228"/>
            <a:ext cx="3286752" cy="365125"/>
          </a:xfrm>
        </p:spPr>
        <p:txBody>
          <a:bodyPr/>
          <a:lstStyle/>
          <a:p>
            <a:pPr algn="l"/>
            <a:r>
              <a:rPr lang="de-DE" sz="1800" b="1" dirty="0"/>
              <a:t>Manfred Mustermann</a:t>
            </a:r>
          </a:p>
        </p:txBody>
      </p:sp>
      <p:sp>
        <p:nvSpPr>
          <p:cNvPr id="12" name="Rechteck 11">
            <a:extLst>
              <a:ext uri="{FF2B5EF4-FFF2-40B4-BE49-F238E27FC236}">
                <a16:creationId xmlns:a16="http://schemas.microsoft.com/office/drawing/2014/main" id="{7B1A51AB-C21E-4481-AA3B-E7A6A318C82E}"/>
              </a:ext>
            </a:extLst>
          </p:cNvPr>
          <p:cNvSpPr/>
          <p:nvPr/>
        </p:nvSpPr>
        <p:spPr>
          <a:xfrm>
            <a:off x="6043321" y="4785021"/>
            <a:ext cx="2114257" cy="369332"/>
          </a:xfrm>
          <a:prstGeom prst="rect">
            <a:avLst/>
          </a:prstGeom>
        </p:spPr>
        <p:txBody>
          <a:bodyPr wrap="square">
            <a:spAutoFit/>
          </a:bodyPr>
          <a:lstStyle/>
          <a:p>
            <a:r>
              <a:rPr lang="de-DE" dirty="0">
                <a:solidFill>
                  <a:schemeClr val="tx1">
                    <a:lumMod val="65000"/>
                    <a:lumOff val="35000"/>
                  </a:schemeClr>
                </a:solidFill>
              </a:rPr>
              <a:t>Referent/Referentin:</a:t>
            </a:r>
          </a:p>
        </p:txBody>
      </p:sp>
      <p:sp>
        <p:nvSpPr>
          <p:cNvPr id="8" name="Foliennummernplatzhalter 7">
            <a:extLst>
              <a:ext uri="{FF2B5EF4-FFF2-40B4-BE49-F238E27FC236}">
                <a16:creationId xmlns:a16="http://schemas.microsoft.com/office/drawing/2014/main" id="{6F604137-810F-4B50-B47D-09204E7C06A6}"/>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4CF7CD-5D08-42BE-B8B2-DF7D6001447B}" type="slidenum">
              <a:rPr kumimoji="0" lang="de-DE" sz="1000" b="0" i="0" u="none" strike="noStrike" kern="1200" cap="none" spc="0" normalizeH="0" baseline="0" noProof="0" smtClean="0">
                <a:ln>
                  <a:noFill/>
                </a:ln>
                <a:solidFill>
                  <a:prstClr val="black">
                    <a:lumMod val="65000"/>
                    <a:lumOff val="3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13" name="Textfeld 12">
            <a:extLst>
              <a:ext uri="{FF2B5EF4-FFF2-40B4-BE49-F238E27FC236}">
                <a16:creationId xmlns:a16="http://schemas.microsoft.com/office/drawing/2014/main" id="{97FAB1DD-8950-437C-B15A-960730EE1AAE}"/>
              </a:ext>
            </a:extLst>
          </p:cNvPr>
          <p:cNvSpPr txBox="1"/>
          <p:nvPr/>
        </p:nvSpPr>
        <p:spPr>
          <a:xfrm>
            <a:off x="982663" y="122959"/>
            <a:ext cx="3108074" cy="442035"/>
          </a:xfrm>
          <a:prstGeom prst="rect">
            <a:avLst/>
          </a:prstGeom>
          <a:noFill/>
          <a:ln>
            <a:solidFill>
              <a:schemeClr val="tx1">
                <a:lumMod val="50000"/>
                <a:lumOff val="50000"/>
              </a:schemeClr>
            </a:solidFill>
          </a:ln>
        </p:spPr>
        <p:txBody>
          <a:bodyPr wrap="square" lIns="144000" tIns="36000" rIns="144000" bIns="36000" rtlCol="0">
            <a:spAutoFit/>
          </a:bodyPr>
          <a:lstStyle/>
          <a:p>
            <a:r>
              <a:rPr lang="de-DE" sz="2400" b="1" dirty="0">
                <a:solidFill>
                  <a:schemeClr val="tx1">
                    <a:lumMod val="50000"/>
                    <a:lumOff val="50000"/>
                  </a:schemeClr>
                </a:solidFill>
              </a:rPr>
              <a:t>Apropos Irrtum Nr. 20</a:t>
            </a:r>
          </a:p>
        </p:txBody>
      </p:sp>
    </p:spTree>
    <p:extLst>
      <p:ext uri="{BB962C8B-B14F-4D97-AF65-F5344CB8AC3E}">
        <p14:creationId xmlns:p14="http://schemas.microsoft.com/office/powerpoint/2010/main" val="4278666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Grafik 16">
            <a:extLst>
              <a:ext uri="{FF2B5EF4-FFF2-40B4-BE49-F238E27FC236}">
                <a16:creationId xmlns:a16="http://schemas.microsoft.com/office/drawing/2014/main" id="{1EF76145-38C2-4823-B1D0-90022D99548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7" y="1355163"/>
            <a:ext cx="12192000" cy="4751832"/>
          </a:xfrm>
          <a:prstGeom prst="rect">
            <a:avLst/>
          </a:prstGeom>
        </p:spPr>
      </p:pic>
      <p:sp>
        <p:nvSpPr>
          <p:cNvPr id="2" name="Sprechblase: rechteckig 1">
            <a:extLst>
              <a:ext uri="{FF2B5EF4-FFF2-40B4-BE49-F238E27FC236}">
                <a16:creationId xmlns:a16="http://schemas.microsoft.com/office/drawing/2014/main" id="{194A66EA-7273-4701-AA9C-74DA485DF5F3}"/>
              </a:ext>
            </a:extLst>
          </p:cNvPr>
          <p:cNvSpPr/>
          <p:nvPr/>
        </p:nvSpPr>
        <p:spPr>
          <a:xfrm>
            <a:off x="2138299" y="2318815"/>
            <a:ext cx="2605462" cy="777259"/>
          </a:xfrm>
          <a:prstGeom prst="wedgeRectCallout">
            <a:avLst>
              <a:gd name="adj1" fmla="val -33049"/>
              <a:gd name="adj2" fmla="val 1021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dirty="0">
                <a:solidFill>
                  <a:schemeClr val="bg1"/>
                </a:solidFill>
              </a:rPr>
              <a:t>Das wird dann eben ein langer Tag.</a:t>
            </a:r>
          </a:p>
        </p:txBody>
      </p:sp>
      <p:sp>
        <p:nvSpPr>
          <p:cNvPr id="8" name="Sprechblase: rechteckig 7">
            <a:extLst>
              <a:ext uri="{FF2B5EF4-FFF2-40B4-BE49-F238E27FC236}">
                <a16:creationId xmlns:a16="http://schemas.microsoft.com/office/drawing/2014/main" id="{1090CE87-B77F-4237-A233-4EF4632819DC}"/>
              </a:ext>
            </a:extLst>
          </p:cNvPr>
          <p:cNvSpPr/>
          <p:nvPr/>
        </p:nvSpPr>
        <p:spPr>
          <a:xfrm>
            <a:off x="459381" y="3629892"/>
            <a:ext cx="2248349" cy="906820"/>
          </a:xfrm>
          <a:prstGeom prst="wedgeRectCallout">
            <a:avLst>
              <a:gd name="adj1" fmla="val -33527"/>
              <a:gd name="adj2" fmla="val 11596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dirty="0">
                <a:solidFill>
                  <a:schemeClr val="bg1"/>
                </a:solidFill>
              </a:rPr>
              <a:t>So viel kann sich aber doch keiner merken!</a:t>
            </a:r>
          </a:p>
        </p:txBody>
      </p:sp>
      <p:sp>
        <p:nvSpPr>
          <p:cNvPr id="3" name="Sprechblase: oval 2">
            <a:extLst>
              <a:ext uri="{FF2B5EF4-FFF2-40B4-BE49-F238E27FC236}">
                <a16:creationId xmlns:a16="http://schemas.microsoft.com/office/drawing/2014/main" id="{A4DC40D5-59C5-4330-83F5-4C1DAC7FB993}"/>
              </a:ext>
            </a:extLst>
          </p:cNvPr>
          <p:cNvSpPr/>
          <p:nvPr/>
        </p:nvSpPr>
        <p:spPr>
          <a:xfrm>
            <a:off x="5528307" y="1526391"/>
            <a:ext cx="2616465" cy="1147135"/>
          </a:xfrm>
          <a:prstGeom prst="wedgeEllipseCallout">
            <a:avLst>
              <a:gd name="adj1" fmla="val 31983"/>
              <a:gd name="adj2" fmla="val 93706"/>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dirty="0">
                <a:solidFill>
                  <a:schemeClr val="bg1"/>
                </a:solidFill>
              </a:rPr>
              <a:t>Weniger ist manchmal mehr…</a:t>
            </a:r>
          </a:p>
        </p:txBody>
      </p:sp>
      <p:sp>
        <p:nvSpPr>
          <p:cNvPr id="9" name="Sprechblase: oval 8">
            <a:extLst>
              <a:ext uri="{FF2B5EF4-FFF2-40B4-BE49-F238E27FC236}">
                <a16:creationId xmlns:a16="http://schemas.microsoft.com/office/drawing/2014/main" id="{5FEB110A-C985-40D4-8BC8-DA69FD8F3E5F}"/>
              </a:ext>
            </a:extLst>
          </p:cNvPr>
          <p:cNvSpPr/>
          <p:nvPr/>
        </p:nvSpPr>
        <p:spPr>
          <a:xfrm>
            <a:off x="3853734" y="4477882"/>
            <a:ext cx="3041180" cy="1159590"/>
          </a:xfrm>
          <a:prstGeom prst="wedgeEllipseCallout">
            <a:avLst>
              <a:gd name="adj1" fmla="val 32111"/>
              <a:gd name="adj2" fmla="val 10429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dirty="0">
                <a:solidFill>
                  <a:schemeClr val="bg1"/>
                </a:solidFill>
              </a:rPr>
              <a:t>Wir teilen das immer in kleinere Häppchen auf. Klappt gut.</a:t>
            </a:r>
          </a:p>
        </p:txBody>
      </p:sp>
      <p:sp>
        <p:nvSpPr>
          <p:cNvPr id="10" name="Sprechblase: oval 9">
            <a:extLst>
              <a:ext uri="{FF2B5EF4-FFF2-40B4-BE49-F238E27FC236}">
                <a16:creationId xmlns:a16="http://schemas.microsoft.com/office/drawing/2014/main" id="{D9AF74F6-4865-4FFB-AAF2-B8DA1B34043D}"/>
              </a:ext>
            </a:extLst>
          </p:cNvPr>
          <p:cNvSpPr/>
          <p:nvPr/>
        </p:nvSpPr>
        <p:spPr>
          <a:xfrm>
            <a:off x="896146" y="4868204"/>
            <a:ext cx="3009702" cy="1309534"/>
          </a:xfrm>
          <a:prstGeom prst="wedgeEllipseCallout">
            <a:avLst>
              <a:gd name="adj1" fmla="val 30552"/>
              <a:gd name="adj2" fmla="val 76093"/>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dirty="0">
                <a:solidFill>
                  <a:schemeClr val="bg1"/>
                </a:solidFill>
              </a:rPr>
              <a:t>So bin ich als Führungskraft auch rechtlich auf der sicheren Seite.</a:t>
            </a:r>
          </a:p>
        </p:txBody>
      </p:sp>
      <p:sp>
        <p:nvSpPr>
          <p:cNvPr id="11" name="Sprechblase: rechteckig 10">
            <a:extLst>
              <a:ext uri="{FF2B5EF4-FFF2-40B4-BE49-F238E27FC236}">
                <a16:creationId xmlns:a16="http://schemas.microsoft.com/office/drawing/2014/main" id="{EF606BC2-F9E8-43EC-885C-CDDDA6272108}"/>
              </a:ext>
            </a:extLst>
          </p:cNvPr>
          <p:cNvSpPr/>
          <p:nvPr/>
        </p:nvSpPr>
        <p:spPr>
          <a:xfrm flipH="1">
            <a:off x="7012271" y="5260040"/>
            <a:ext cx="2846056" cy="917698"/>
          </a:xfrm>
          <a:prstGeom prst="wedgeRectCallout">
            <a:avLst>
              <a:gd name="adj1" fmla="val -33040"/>
              <a:gd name="adj2" fmla="val 97759"/>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dirty="0">
                <a:solidFill>
                  <a:schemeClr val="bg1"/>
                </a:solidFill>
              </a:rPr>
              <a:t>Wir nutzen dafür gerne Sicherheitskurzgespräche.</a:t>
            </a:r>
          </a:p>
        </p:txBody>
      </p:sp>
      <p:sp>
        <p:nvSpPr>
          <p:cNvPr id="16" name="Sprechblase: rechteckig 15">
            <a:extLst>
              <a:ext uri="{FF2B5EF4-FFF2-40B4-BE49-F238E27FC236}">
                <a16:creationId xmlns:a16="http://schemas.microsoft.com/office/drawing/2014/main" id="{655C034A-B77A-481E-A1D6-B93013D975B4}"/>
              </a:ext>
            </a:extLst>
          </p:cNvPr>
          <p:cNvSpPr/>
          <p:nvPr/>
        </p:nvSpPr>
        <p:spPr>
          <a:xfrm flipH="1">
            <a:off x="8615926" y="3750236"/>
            <a:ext cx="2381857" cy="1252829"/>
          </a:xfrm>
          <a:prstGeom prst="wedgeRectCallout">
            <a:avLst>
              <a:gd name="adj1" fmla="val -32950"/>
              <a:gd name="adj2" fmla="val 9487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dirty="0">
                <a:solidFill>
                  <a:schemeClr val="bg1"/>
                </a:solidFill>
              </a:rPr>
              <a:t>Kurze Unterweisungen können aber die Großunterweisung nicht ersetzen.</a:t>
            </a:r>
          </a:p>
        </p:txBody>
      </p:sp>
      <p:sp>
        <p:nvSpPr>
          <p:cNvPr id="18" name="Sprechblase: rechteckig 17">
            <a:extLst>
              <a:ext uri="{FF2B5EF4-FFF2-40B4-BE49-F238E27FC236}">
                <a16:creationId xmlns:a16="http://schemas.microsoft.com/office/drawing/2014/main" id="{AADF7FDB-3095-40C2-84A6-09CC0A049F33}"/>
              </a:ext>
            </a:extLst>
          </p:cNvPr>
          <p:cNvSpPr/>
          <p:nvPr/>
        </p:nvSpPr>
        <p:spPr>
          <a:xfrm>
            <a:off x="1007605" y="1210063"/>
            <a:ext cx="2248349" cy="777259"/>
          </a:xfrm>
          <a:prstGeom prst="wedgeRectCallout">
            <a:avLst>
              <a:gd name="adj1" fmla="val -33332"/>
              <a:gd name="adj2" fmla="val 89896"/>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dirty="0">
                <a:solidFill>
                  <a:schemeClr val="bg1"/>
                </a:solidFill>
              </a:rPr>
              <a:t>Genau, und da packt man alles rein!</a:t>
            </a:r>
          </a:p>
        </p:txBody>
      </p:sp>
      <p:sp>
        <p:nvSpPr>
          <p:cNvPr id="19" name="Datumsplatzhalter 1"/>
          <p:cNvSpPr>
            <a:spLocks noGrp="1"/>
          </p:cNvSpPr>
          <p:nvPr>
            <p:ph type="dt" sz="half" idx="2"/>
          </p:nvPr>
        </p:nvSpPr>
        <p:spPr/>
        <p:txBody>
          <a:bodyPr/>
          <a:lstStyle/>
          <a:p>
            <a:r>
              <a:rPr lang="en-US" sz="800">
                <a:solidFill>
                  <a:schemeClr val="tx1">
                    <a:lumMod val="65000"/>
                    <a:lumOff val="35000"/>
                  </a:schemeClr>
                </a:solidFill>
              </a:rPr>
              <a:t>23.06.2021</a:t>
            </a:r>
            <a:endParaRPr lang="de-DE" sz="800" dirty="0">
              <a:solidFill>
                <a:schemeClr val="tx1">
                  <a:lumMod val="65000"/>
                  <a:lumOff val="35000"/>
                </a:schemeClr>
              </a:solidFill>
            </a:endParaRPr>
          </a:p>
        </p:txBody>
      </p:sp>
      <p:sp>
        <p:nvSpPr>
          <p:cNvPr id="20"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21" name="Foliennummernplatzhalter 5"/>
          <p:cNvSpPr>
            <a:spLocks noGrp="1"/>
          </p:cNvSpPr>
          <p:nvPr>
            <p:ph type="sldNum" sz="quarter" idx="4"/>
          </p:nvPr>
        </p:nvSpPr>
        <p:spPr/>
        <p:txBody>
          <a:bodyPr/>
          <a:lstStyle/>
          <a:p>
            <a:pPr algn="r"/>
            <a:r>
              <a:rPr lang="de-DE" sz="800" dirty="0">
                <a:solidFill>
                  <a:schemeClr val="tx1">
                    <a:lumMod val="65000"/>
                    <a:lumOff val="35000"/>
                  </a:schemeClr>
                </a:solidFill>
              </a:rPr>
              <a:t>2</a:t>
            </a:r>
          </a:p>
        </p:txBody>
      </p:sp>
      <p:sp>
        <p:nvSpPr>
          <p:cNvPr id="22" name="Textfeld 21">
            <a:extLst>
              <a:ext uri="{FF2B5EF4-FFF2-40B4-BE49-F238E27FC236}">
                <a16:creationId xmlns:a16="http://schemas.microsoft.com/office/drawing/2014/main" id="{25635612-A936-43A4-9B29-01284DDA3C5A}"/>
              </a:ext>
            </a:extLst>
          </p:cNvPr>
          <p:cNvSpPr txBox="1"/>
          <p:nvPr/>
        </p:nvSpPr>
        <p:spPr>
          <a:xfrm>
            <a:off x="956050" y="95543"/>
            <a:ext cx="7188721" cy="503590"/>
          </a:xfrm>
          <a:prstGeom prst="rect">
            <a:avLst/>
          </a:prstGeom>
          <a:noFill/>
          <a:ln>
            <a:noFill/>
          </a:ln>
        </p:spPr>
        <p:txBody>
          <a:bodyPr wrap="square" lIns="144000" tIns="36000" rIns="144000" bIns="36000" rtlCol="0">
            <a:spAutoFit/>
          </a:bodyPr>
          <a:lstStyle/>
          <a:p>
            <a:r>
              <a:rPr lang="de-DE" sz="2800" b="1" i="1" dirty="0">
                <a:solidFill>
                  <a:schemeClr val="bg2">
                    <a:lumMod val="25000"/>
                  </a:schemeClr>
                </a:solidFill>
              </a:rPr>
              <a:t>„Eine jährliche Großunterweisung muss sein!“</a:t>
            </a:r>
          </a:p>
        </p:txBody>
      </p:sp>
      <p:sp>
        <p:nvSpPr>
          <p:cNvPr id="25" name="Sprechblase: rechteckig 24">
            <a:extLst>
              <a:ext uri="{FF2B5EF4-FFF2-40B4-BE49-F238E27FC236}">
                <a16:creationId xmlns:a16="http://schemas.microsoft.com/office/drawing/2014/main" id="{035D578C-953B-4BB6-98C7-FD68C8BF30BD}"/>
              </a:ext>
            </a:extLst>
          </p:cNvPr>
          <p:cNvSpPr/>
          <p:nvPr/>
        </p:nvSpPr>
        <p:spPr>
          <a:xfrm flipH="1">
            <a:off x="5073813" y="3079953"/>
            <a:ext cx="2381857" cy="1252829"/>
          </a:xfrm>
          <a:prstGeom prst="wedgeRectCallout">
            <a:avLst>
              <a:gd name="adj1" fmla="val -32950"/>
              <a:gd name="adj2" fmla="val 9487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dirty="0">
                <a:solidFill>
                  <a:schemeClr val="bg1"/>
                </a:solidFill>
              </a:rPr>
              <a:t>Das schreibt ja auch</a:t>
            </a:r>
          </a:p>
          <a:p>
            <a:pPr algn="ctr"/>
            <a:r>
              <a:rPr lang="de-DE" i="1" dirty="0">
                <a:solidFill>
                  <a:schemeClr val="bg1"/>
                </a:solidFill>
              </a:rPr>
              <a:t> die BG vor.</a:t>
            </a:r>
          </a:p>
        </p:txBody>
      </p:sp>
    </p:spTree>
    <p:extLst>
      <p:ext uri="{BB962C8B-B14F-4D97-AF65-F5344CB8AC3E}">
        <p14:creationId xmlns:p14="http://schemas.microsoft.com/office/powerpoint/2010/main" val="3687141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3" grpId="0" animBg="1"/>
      <p:bldP spid="9" grpId="0" animBg="1"/>
      <p:bldP spid="10" grpId="0" animBg="1"/>
      <p:bldP spid="11" grpId="0" animBg="1"/>
      <p:bldP spid="16"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Grafik 13">
            <a:extLst>
              <a:ext uri="{FF2B5EF4-FFF2-40B4-BE49-F238E27FC236}">
                <a16:creationId xmlns:a16="http://schemas.microsoft.com/office/drawing/2014/main" id="{69A958E7-0098-4DE9-97C7-CB3DE29023D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345184"/>
            <a:ext cx="12192000" cy="4751832"/>
          </a:xfrm>
          <a:prstGeom prst="rect">
            <a:avLst/>
          </a:prstGeom>
        </p:spPr>
      </p:pic>
      <p:sp>
        <p:nvSpPr>
          <p:cNvPr id="4" name="Textfeld 3">
            <a:extLst>
              <a:ext uri="{FF2B5EF4-FFF2-40B4-BE49-F238E27FC236}">
                <a16:creationId xmlns:a16="http://schemas.microsoft.com/office/drawing/2014/main" id="{6BFAD743-F18C-4685-80F1-0B186FA6F0D5}"/>
              </a:ext>
            </a:extLst>
          </p:cNvPr>
          <p:cNvSpPr txBox="1"/>
          <p:nvPr/>
        </p:nvSpPr>
        <p:spPr>
          <a:xfrm>
            <a:off x="838610" y="1573350"/>
            <a:ext cx="5611427" cy="1398808"/>
          </a:xfrm>
          <a:prstGeom prst="rect">
            <a:avLst/>
          </a:prstGeom>
          <a:solidFill>
            <a:schemeClr val="tx1">
              <a:lumMod val="65000"/>
              <a:lumOff val="35000"/>
            </a:schemeClr>
          </a:solidFill>
        </p:spPr>
        <p:txBody>
          <a:bodyPr wrap="none" lIns="180000" tIns="108000" rIns="180000" bIns="180000" rtlCol="0">
            <a:spAutoFit/>
          </a:bodyPr>
          <a:lstStyle/>
          <a:p>
            <a:r>
              <a:rPr lang="de-DE" sz="4000" b="1" dirty="0">
                <a:solidFill>
                  <a:schemeClr val="bg1"/>
                </a:solidFill>
              </a:rPr>
              <a:t>Und jetzt IHRE Meinung!</a:t>
            </a:r>
          </a:p>
          <a:p>
            <a:r>
              <a:rPr lang="de-DE" sz="3200" dirty="0">
                <a:solidFill>
                  <a:schemeClr val="bg1"/>
                </a:solidFill>
              </a:rPr>
              <a:t>Was denken Sie?</a:t>
            </a:r>
          </a:p>
        </p:txBody>
      </p:sp>
      <p:sp>
        <p:nvSpPr>
          <p:cNvPr id="10" name="Datumsplatzhalter 1"/>
          <p:cNvSpPr>
            <a:spLocks noGrp="1"/>
          </p:cNvSpPr>
          <p:nvPr>
            <p:ph type="dt" sz="half" idx="2"/>
          </p:nvPr>
        </p:nvSpPr>
        <p:spPr/>
        <p:txBody>
          <a:bodyPr/>
          <a:lstStyle/>
          <a:p>
            <a:r>
              <a:rPr lang="en-US" sz="800">
                <a:solidFill>
                  <a:schemeClr val="tx1">
                    <a:lumMod val="65000"/>
                    <a:lumOff val="35000"/>
                  </a:schemeClr>
                </a:solidFill>
              </a:rPr>
              <a:t>23.06.2021</a:t>
            </a:r>
            <a:endParaRPr lang="de-DE" sz="800" dirty="0">
              <a:solidFill>
                <a:schemeClr val="tx1">
                  <a:lumMod val="65000"/>
                  <a:lumOff val="35000"/>
                </a:schemeClr>
              </a:solidFill>
            </a:endParaRPr>
          </a:p>
        </p:txBody>
      </p:sp>
      <p:sp>
        <p:nvSpPr>
          <p:cNvPr id="11"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12" name="Foliennummernplatzhalter 5"/>
          <p:cNvSpPr>
            <a:spLocks noGrp="1"/>
          </p:cNvSpPr>
          <p:nvPr>
            <p:ph type="sldNum" sz="quarter" idx="4"/>
          </p:nvPr>
        </p:nvSpPr>
        <p:spPr/>
        <p:txBody>
          <a:bodyPr/>
          <a:lstStyle/>
          <a:p>
            <a:pPr algn="r"/>
            <a:fld id="{BD4CF7CD-5D08-42BE-B8B2-DF7D6001447B}" type="slidenum">
              <a:rPr lang="de-DE" sz="800" smtClean="0">
                <a:solidFill>
                  <a:schemeClr val="tx1">
                    <a:lumMod val="65000"/>
                    <a:lumOff val="35000"/>
                  </a:schemeClr>
                </a:solidFill>
              </a:rPr>
              <a:pPr algn="r"/>
              <a:t>3</a:t>
            </a:fld>
            <a:endParaRPr lang="de-DE" sz="800" dirty="0">
              <a:solidFill>
                <a:schemeClr val="tx1">
                  <a:lumMod val="65000"/>
                  <a:lumOff val="35000"/>
                </a:schemeClr>
              </a:solidFill>
            </a:endParaRPr>
          </a:p>
        </p:txBody>
      </p:sp>
      <p:sp>
        <p:nvSpPr>
          <p:cNvPr id="5" name="Rechteckige Legende 4"/>
          <p:cNvSpPr/>
          <p:nvPr/>
        </p:nvSpPr>
        <p:spPr>
          <a:xfrm>
            <a:off x="4139921" y="2481943"/>
            <a:ext cx="7506119" cy="3309257"/>
          </a:xfrm>
          <a:prstGeom prst="wedgeRectCallout">
            <a:avLst>
              <a:gd name="adj1" fmla="val 30874"/>
              <a:gd name="adj2" fmla="val 68574"/>
            </a:avLst>
          </a:prstGeom>
          <a:solidFill>
            <a:schemeClr val="bg1"/>
          </a:solidFill>
          <a:ln w="5715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FF0000"/>
              </a:solidFill>
            </a:endParaRPr>
          </a:p>
        </p:txBody>
      </p:sp>
      <p:sp>
        <p:nvSpPr>
          <p:cNvPr id="13" name="Textfeld 12">
            <a:extLst>
              <a:ext uri="{FF2B5EF4-FFF2-40B4-BE49-F238E27FC236}">
                <a16:creationId xmlns:a16="http://schemas.microsoft.com/office/drawing/2014/main" id="{2D1433D5-D43C-4AA5-A8AA-15178E6FB5B8}"/>
              </a:ext>
            </a:extLst>
          </p:cNvPr>
          <p:cNvSpPr txBox="1"/>
          <p:nvPr/>
        </p:nvSpPr>
        <p:spPr>
          <a:xfrm>
            <a:off x="956050" y="95543"/>
            <a:ext cx="7188721" cy="503590"/>
          </a:xfrm>
          <a:prstGeom prst="rect">
            <a:avLst/>
          </a:prstGeom>
          <a:noFill/>
          <a:ln>
            <a:noFill/>
          </a:ln>
        </p:spPr>
        <p:txBody>
          <a:bodyPr wrap="square" lIns="144000" tIns="36000" rIns="144000" bIns="36000" rtlCol="0">
            <a:spAutoFit/>
          </a:bodyPr>
          <a:lstStyle/>
          <a:p>
            <a:r>
              <a:rPr lang="de-DE" sz="2800" b="1" i="1" dirty="0">
                <a:solidFill>
                  <a:schemeClr val="bg2">
                    <a:lumMod val="25000"/>
                  </a:schemeClr>
                </a:solidFill>
              </a:rPr>
              <a:t>„Eine jährliche Großunterweisung muss sein!“</a:t>
            </a:r>
          </a:p>
        </p:txBody>
      </p:sp>
    </p:spTree>
    <p:extLst>
      <p:ext uri="{BB962C8B-B14F-4D97-AF65-F5344CB8AC3E}">
        <p14:creationId xmlns:p14="http://schemas.microsoft.com/office/powerpoint/2010/main" val="3646540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fik 14">
            <a:extLst>
              <a:ext uri="{FF2B5EF4-FFF2-40B4-BE49-F238E27FC236}">
                <a16:creationId xmlns:a16="http://schemas.microsoft.com/office/drawing/2014/main" id="{19C265D5-7956-4BAF-80B9-2C2E713F618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345184"/>
            <a:ext cx="12192000" cy="4751832"/>
          </a:xfrm>
          <a:prstGeom prst="rect">
            <a:avLst/>
          </a:prstGeom>
        </p:spPr>
      </p:pic>
      <p:sp>
        <p:nvSpPr>
          <p:cNvPr id="12" name="Rechteck 11"/>
          <p:cNvSpPr/>
          <p:nvPr/>
        </p:nvSpPr>
        <p:spPr>
          <a:xfrm>
            <a:off x="0" y="1043493"/>
            <a:ext cx="3238052" cy="6024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6BFAD743-F18C-4685-80F1-0B186FA6F0D5}"/>
              </a:ext>
            </a:extLst>
          </p:cNvPr>
          <p:cNvSpPr txBox="1"/>
          <p:nvPr/>
        </p:nvSpPr>
        <p:spPr>
          <a:xfrm>
            <a:off x="982663" y="1123698"/>
            <a:ext cx="1868113" cy="442035"/>
          </a:xfrm>
          <a:prstGeom prst="rect">
            <a:avLst/>
          </a:prstGeom>
          <a:solidFill>
            <a:schemeClr val="tx1">
              <a:lumMod val="65000"/>
              <a:lumOff val="35000"/>
            </a:schemeClr>
          </a:solidFill>
          <a:ln>
            <a:solidFill>
              <a:schemeClr val="bg1"/>
            </a:solidFill>
          </a:ln>
        </p:spPr>
        <p:txBody>
          <a:bodyPr wrap="square" lIns="144000" tIns="36000" rIns="144000" bIns="36000" rtlCol="0">
            <a:spAutoFit/>
          </a:bodyPr>
          <a:lstStyle/>
          <a:p>
            <a:r>
              <a:rPr lang="de-DE" sz="2400" b="1" dirty="0">
                <a:solidFill>
                  <a:schemeClr val="bg1"/>
                </a:solidFill>
              </a:rPr>
              <a:t>Richtig ist …</a:t>
            </a:r>
          </a:p>
        </p:txBody>
      </p:sp>
      <p:sp>
        <p:nvSpPr>
          <p:cNvPr id="16" name="Datumsplatzhalter 1"/>
          <p:cNvSpPr>
            <a:spLocks noGrp="1"/>
          </p:cNvSpPr>
          <p:nvPr>
            <p:ph type="dt" sz="half" idx="2"/>
          </p:nvPr>
        </p:nvSpPr>
        <p:spPr/>
        <p:txBody>
          <a:bodyPr/>
          <a:lstStyle/>
          <a:p>
            <a:r>
              <a:rPr lang="en-US" sz="800">
                <a:solidFill>
                  <a:schemeClr val="tx1">
                    <a:lumMod val="65000"/>
                    <a:lumOff val="35000"/>
                  </a:schemeClr>
                </a:solidFill>
              </a:rPr>
              <a:t>23.06.2021</a:t>
            </a:r>
            <a:endParaRPr lang="de-DE" sz="800" dirty="0">
              <a:solidFill>
                <a:schemeClr val="tx1">
                  <a:lumMod val="65000"/>
                  <a:lumOff val="35000"/>
                </a:schemeClr>
              </a:solidFill>
            </a:endParaRPr>
          </a:p>
        </p:txBody>
      </p:sp>
      <p:sp>
        <p:nvSpPr>
          <p:cNvPr id="17"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18" name="Foliennummernplatzhalter 5"/>
          <p:cNvSpPr>
            <a:spLocks noGrp="1"/>
          </p:cNvSpPr>
          <p:nvPr>
            <p:ph type="sldNum" sz="quarter" idx="4"/>
          </p:nvPr>
        </p:nvSpPr>
        <p:spPr/>
        <p:txBody>
          <a:bodyPr/>
          <a:lstStyle/>
          <a:p>
            <a:pPr algn="r"/>
            <a:r>
              <a:rPr lang="de-DE" sz="800" dirty="0">
                <a:solidFill>
                  <a:schemeClr val="tx1">
                    <a:lumMod val="65000"/>
                    <a:lumOff val="35000"/>
                  </a:schemeClr>
                </a:solidFill>
              </a:rPr>
              <a:t>4</a:t>
            </a:r>
          </a:p>
        </p:txBody>
      </p:sp>
      <p:sp>
        <p:nvSpPr>
          <p:cNvPr id="3" name="Textfeld 2">
            <a:extLst>
              <a:ext uri="{FF2B5EF4-FFF2-40B4-BE49-F238E27FC236}">
                <a16:creationId xmlns:a16="http://schemas.microsoft.com/office/drawing/2014/main" id="{E0747FE4-F3E1-4EC1-B816-BDF08A01FD13}"/>
              </a:ext>
            </a:extLst>
          </p:cNvPr>
          <p:cNvSpPr txBox="1"/>
          <p:nvPr/>
        </p:nvSpPr>
        <p:spPr>
          <a:xfrm>
            <a:off x="995513" y="1777401"/>
            <a:ext cx="7393321" cy="3878692"/>
          </a:xfrm>
          <a:prstGeom prst="rect">
            <a:avLst/>
          </a:prstGeom>
          <a:noFill/>
        </p:spPr>
        <p:txBody>
          <a:bodyPr wrap="square" lIns="90000" tIns="46800" rIns="90000" bIns="46800" rtlCol="0">
            <a:spAutoFit/>
          </a:bodyPr>
          <a:lstStyle/>
          <a:p>
            <a:pPr marL="252000" indent="-252000">
              <a:lnSpc>
                <a:spcPts val="2500"/>
              </a:lnSpc>
              <a:spcAft>
                <a:spcPts val="1000"/>
              </a:spcAft>
              <a:buClr>
                <a:srgbClr val="FF0000"/>
              </a:buClr>
              <a:buFont typeface="Arial" panose="020B0604020202020204" pitchFamily="34" charset="0"/>
              <a:buChar char="•"/>
            </a:pPr>
            <a:r>
              <a:rPr lang="de-DE" sz="2400" dirty="0">
                <a:solidFill>
                  <a:schemeClr val="tx1">
                    <a:lumMod val="65000"/>
                    <a:lumOff val="35000"/>
                  </a:schemeClr>
                </a:solidFill>
              </a:rPr>
              <a:t>Es besteht keine Pflicht, einmal im Jahr eine große Sicherheitsunterweisung durchzuführen, die sämtliche Themen abhandelt. Die erforderlichen Themen dürfen auf mehrere Unterweisungen verteilt werden.</a:t>
            </a:r>
          </a:p>
          <a:p>
            <a:pPr marL="252000" indent="-252000">
              <a:lnSpc>
                <a:spcPts val="2500"/>
              </a:lnSpc>
              <a:spcAft>
                <a:spcPts val="1000"/>
              </a:spcAft>
              <a:buClr>
                <a:srgbClr val="FF0000"/>
              </a:buClr>
              <a:buFont typeface="Arial" panose="020B0604020202020204" pitchFamily="34" charset="0"/>
              <a:buChar char="•"/>
            </a:pPr>
            <a:r>
              <a:rPr lang="de-DE" sz="2400" dirty="0">
                <a:solidFill>
                  <a:schemeClr val="tx1">
                    <a:lumMod val="65000"/>
                    <a:lumOff val="35000"/>
                  </a:schemeClr>
                </a:solidFill>
              </a:rPr>
              <a:t>Nicht jedes Thema muss zwangsläufig gleich intensiv besprochen werden. Gibt es keine Änderungen und werden die Tätigkeiten und Arbeitsschritte nach wie vor wie besprochen durchgeführt, darf’s auch kurz werden.</a:t>
            </a:r>
          </a:p>
          <a:p>
            <a:pPr marL="252000" indent="-252000">
              <a:lnSpc>
                <a:spcPts val="2500"/>
              </a:lnSpc>
              <a:spcAft>
                <a:spcPts val="1000"/>
              </a:spcAft>
              <a:buClr>
                <a:srgbClr val="FF0000"/>
              </a:buClr>
              <a:buFont typeface="Arial" panose="020B0604020202020204" pitchFamily="34" charset="0"/>
              <a:buChar char="•"/>
            </a:pPr>
            <a:r>
              <a:rPr lang="de-DE" sz="2400" dirty="0">
                <a:solidFill>
                  <a:schemeClr val="tx1">
                    <a:lumMod val="65000"/>
                    <a:lumOff val="35000"/>
                  </a:schemeClr>
                </a:solidFill>
              </a:rPr>
              <a:t>Genauso kann es aber auch Gründe für eine vorzeitige, besonders intensive oder auf eine bestimmte Gefährdung gerichtete Unterweisung geben.</a:t>
            </a:r>
          </a:p>
        </p:txBody>
      </p:sp>
      <p:sp>
        <p:nvSpPr>
          <p:cNvPr id="9" name="Rechteck 8">
            <a:extLst>
              <a:ext uri="{FF2B5EF4-FFF2-40B4-BE49-F238E27FC236}">
                <a16:creationId xmlns:a16="http://schemas.microsoft.com/office/drawing/2014/main" id="{BA7D4188-E12F-4A08-BF18-FAD48772E5C5}"/>
              </a:ext>
            </a:extLst>
          </p:cNvPr>
          <p:cNvSpPr/>
          <p:nvPr/>
        </p:nvSpPr>
        <p:spPr>
          <a:xfrm>
            <a:off x="3725863" y="6493795"/>
            <a:ext cx="6096000" cy="800219"/>
          </a:xfrm>
          <a:prstGeom prst="rect">
            <a:avLst/>
          </a:prstGeom>
        </p:spPr>
        <p:txBody>
          <a:bodyPr>
            <a:spAutoFit/>
          </a:bodyPr>
          <a:lstStyle/>
          <a:p>
            <a:endParaRPr lang="de-DE" sz="2800" dirty="0">
              <a:solidFill>
                <a:srgbClr val="000000"/>
              </a:solidFill>
              <a:latin typeface="DGUV Meta-Normal"/>
            </a:endParaRPr>
          </a:p>
          <a:p>
            <a:r>
              <a:rPr lang="de-DE" dirty="0">
                <a:solidFill>
                  <a:srgbClr val="000000"/>
                </a:solidFill>
                <a:latin typeface="DGUV Meta-Normal"/>
              </a:rPr>
              <a:t>. </a:t>
            </a:r>
          </a:p>
        </p:txBody>
      </p:sp>
      <p:sp>
        <p:nvSpPr>
          <p:cNvPr id="14" name="Textfeld 13">
            <a:extLst>
              <a:ext uri="{FF2B5EF4-FFF2-40B4-BE49-F238E27FC236}">
                <a16:creationId xmlns:a16="http://schemas.microsoft.com/office/drawing/2014/main" id="{27AE5C24-F96F-4E5E-8D53-BBCDA636ECAF}"/>
              </a:ext>
            </a:extLst>
          </p:cNvPr>
          <p:cNvSpPr txBox="1"/>
          <p:nvPr/>
        </p:nvSpPr>
        <p:spPr>
          <a:xfrm>
            <a:off x="956050" y="95543"/>
            <a:ext cx="7188721" cy="503590"/>
          </a:xfrm>
          <a:prstGeom prst="rect">
            <a:avLst/>
          </a:prstGeom>
          <a:noFill/>
          <a:ln>
            <a:noFill/>
          </a:ln>
        </p:spPr>
        <p:txBody>
          <a:bodyPr wrap="square" lIns="144000" tIns="36000" rIns="144000" bIns="36000" rtlCol="0">
            <a:spAutoFit/>
          </a:bodyPr>
          <a:lstStyle/>
          <a:p>
            <a:r>
              <a:rPr lang="de-DE" sz="2800" b="1" i="1" dirty="0">
                <a:solidFill>
                  <a:schemeClr val="bg2">
                    <a:lumMod val="25000"/>
                  </a:schemeClr>
                </a:solidFill>
              </a:rPr>
              <a:t>„Eine jährliche Großunterweisung muss sein!“</a:t>
            </a:r>
          </a:p>
        </p:txBody>
      </p:sp>
    </p:spTree>
    <p:extLst>
      <p:ext uri="{BB962C8B-B14F-4D97-AF65-F5344CB8AC3E}">
        <p14:creationId xmlns:p14="http://schemas.microsoft.com/office/powerpoint/2010/main" val="2021765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fik 14">
            <a:extLst>
              <a:ext uri="{FF2B5EF4-FFF2-40B4-BE49-F238E27FC236}">
                <a16:creationId xmlns:a16="http://schemas.microsoft.com/office/drawing/2014/main" id="{C65264BA-02D5-447D-9944-AF1E46C943F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338834"/>
            <a:ext cx="12192000" cy="4751832"/>
          </a:xfrm>
          <a:prstGeom prst="rect">
            <a:avLst/>
          </a:prstGeom>
        </p:spPr>
      </p:pic>
      <p:sp>
        <p:nvSpPr>
          <p:cNvPr id="12" name="Rechteck 11"/>
          <p:cNvSpPr/>
          <p:nvPr/>
        </p:nvSpPr>
        <p:spPr>
          <a:xfrm>
            <a:off x="0" y="1043493"/>
            <a:ext cx="3238052" cy="6024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6BFAD743-F18C-4685-80F1-0B186FA6F0D5}"/>
              </a:ext>
            </a:extLst>
          </p:cNvPr>
          <p:cNvSpPr txBox="1"/>
          <p:nvPr/>
        </p:nvSpPr>
        <p:spPr>
          <a:xfrm>
            <a:off x="982663" y="1123698"/>
            <a:ext cx="1868113" cy="442035"/>
          </a:xfrm>
          <a:prstGeom prst="rect">
            <a:avLst/>
          </a:prstGeom>
          <a:solidFill>
            <a:schemeClr val="tx1">
              <a:lumMod val="65000"/>
              <a:lumOff val="35000"/>
            </a:schemeClr>
          </a:solidFill>
          <a:ln>
            <a:solidFill>
              <a:schemeClr val="bg1"/>
            </a:solidFill>
          </a:ln>
        </p:spPr>
        <p:txBody>
          <a:bodyPr wrap="square" lIns="144000" tIns="36000" rIns="144000" bIns="36000" rtlCol="0">
            <a:spAutoFit/>
          </a:bodyPr>
          <a:lstStyle/>
          <a:p>
            <a:r>
              <a:rPr lang="de-DE" sz="2400" b="1" dirty="0">
                <a:solidFill>
                  <a:schemeClr val="bg1"/>
                </a:solidFill>
              </a:rPr>
              <a:t>Empfehlung</a:t>
            </a:r>
          </a:p>
        </p:txBody>
      </p:sp>
      <p:sp>
        <p:nvSpPr>
          <p:cNvPr id="11" name="Datumsplatzhalter 1"/>
          <p:cNvSpPr>
            <a:spLocks noGrp="1"/>
          </p:cNvSpPr>
          <p:nvPr>
            <p:ph type="dt" sz="half" idx="2"/>
          </p:nvPr>
        </p:nvSpPr>
        <p:spPr/>
        <p:txBody>
          <a:bodyPr/>
          <a:lstStyle/>
          <a:p>
            <a:r>
              <a:rPr lang="en-US" sz="800">
                <a:solidFill>
                  <a:schemeClr val="tx1">
                    <a:lumMod val="65000"/>
                    <a:lumOff val="35000"/>
                  </a:schemeClr>
                </a:solidFill>
              </a:rPr>
              <a:t>23.06.2021</a:t>
            </a:r>
            <a:endParaRPr lang="de-DE" sz="800" dirty="0">
              <a:solidFill>
                <a:schemeClr val="tx1">
                  <a:lumMod val="65000"/>
                  <a:lumOff val="35000"/>
                </a:schemeClr>
              </a:solidFill>
            </a:endParaRPr>
          </a:p>
        </p:txBody>
      </p:sp>
      <p:sp>
        <p:nvSpPr>
          <p:cNvPr id="13"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14" name="Foliennummernplatzhalter 5"/>
          <p:cNvSpPr>
            <a:spLocks noGrp="1"/>
          </p:cNvSpPr>
          <p:nvPr>
            <p:ph type="sldNum" sz="quarter" idx="4"/>
          </p:nvPr>
        </p:nvSpPr>
        <p:spPr/>
        <p:txBody>
          <a:bodyPr/>
          <a:lstStyle/>
          <a:p>
            <a:pPr algn="r"/>
            <a:r>
              <a:rPr lang="de-DE" sz="800" dirty="0">
                <a:solidFill>
                  <a:schemeClr val="tx1">
                    <a:lumMod val="65000"/>
                    <a:lumOff val="35000"/>
                  </a:schemeClr>
                </a:solidFill>
              </a:rPr>
              <a:t>5</a:t>
            </a:r>
          </a:p>
        </p:txBody>
      </p:sp>
      <p:sp>
        <p:nvSpPr>
          <p:cNvPr id="3" name="Textfeld 2">
            <a:extLst>
              <a:ext uri="{FF2B5EF4-FFF2-40B4-BE49-F238E27FC236}">
                <a16:creationId xmlns:a16="http://schemas.microsoft.com/office/drawing/2014/main" id="{E0747FE4-F3E1-4EC1-B816-BDF08A01FD13}"/>
              </a:ext>
            </a:extLst>
          </p:cNvPr>
          <p:cNvSpPr txBox="1"/>
          <p:nvPr/>
        </p:nvSpPr>
        <p:spPr>
          <a:xfrm>
            <a:off x="988679" y="1786545"/>
            <a:ext cx="6372241" cy="3675426"/>
          </a:xfrm>
          <a:prstGeom prst="rect">
            <a:avLst/>
          </a:prstGeom>
          <a:noFill/>
        </p:spPr>
        <p:txBody>
          <a:bodyPr wrap="square" lIns="90000" tIns="46800" rIns="90000" bIns="46800" rtlCol="0">
            <a:spAutoFit/>
          </a:bodyPr>
          <a:lstStyle/>
          <a:p>
            <a:pPr marL="252000" indent="-252000">
              <a:lnSpc>
                <a:spcPts val="2500"/>
              </a:lnSpc>
              <a:spcAft>
                <a:spcPts val="1000"/>
              </a:spcAft>
              <a:buClr>
                <a:srgbClr val="FF0000"/>
              </a:buClr>
              <a:buFont typeface="Arial" panose="020B0604020202020204" pitchFamily="34" charset="0"/>
              <a:buChar char="•"/>
            </a:pPr>
            <a:r>
              <a:rPr lang="de-DE" sz="2400" dirty="0">
                <a:solidFill>
                  <a:schemeClr val="tx1">
                    <a:lumMod val="65000"/>
                    <a:lumOff val="35000"/>
                  </a:schemeClr>
                </a:solidFill>
              </a:rPr>
              <a:t>Häufigere Kurzunterweisungen zu einzelnen Themen sind effizienter als eine große. </a:t>
            </a:r>
          </a:p>
          <a:p>
            <a:pPr marL="252000" indent="-252000">
              <a:lnSpc>
                <a:spcPts val="2500"/>
              </a:lnSpc>
              <a:spcAft>
                <a:spcPts val="1000"/>
              </a:spcAft>
              <a:buClr>
                <a:srgbClr val="FF0000"/>
              </a:buClr>
              <a:buFont typeface="Arial" panose="020B0604020202020204" pitchFamily="34" charset="0"/>
              <a:buChar char="•"/>
            </a:pPr>
            <a:r>
              <a:rPr lang="de-DE" sz="2400" dirty="0">
                <a:solidFill>
                  <a:schemeClr val="tx1">
                    <a:lumMod val="65000"/>
                    <a:lumOff val="35000"/>
                  </a:schemeClr>
                </a:solidFill>
              </a:rPr>
              <a:t>Wichtige Ausnahme: Erstunterweisungen dürfen nicht in Kurzform sein.</a:t>
            </a:r>
          </a:p>
          <a:p>
            <a:pPr marL="252000" indent="-252000">
              <a:lnSpc>
                <a:spcPts val="2500"/>
              </a:lnSpc>
              <a:spcAft>
                <a:spcPts val="1000"/>
              </a:spcAft>
              <a:buClr>
                <a:srgbClr val="FF0000"/>
              </a:buClr>
              <a:buFont typeface="Arial" panose="020B0604020202020204" pitchFamily="34" charset="0"/>
              <a:buChar char="•"/>
            </a:pPr>
            <a:r>
              <a:rPr lang="de-DE" sz="2400" dirty="0">
                <a:solidFill>
                  <a:schemeClr val="tx1">
                    <a:lumMod val="65000"/>
                    <a:lumOff val="35000"/>
                  </a:schemeClr>
                </a:solidFill>
              </a:rPr>
              <a:t>Auch denkbar: ein über längere Zeit gestreckter Unterweisungsplan, der auf die Gegebenheiten des Betriebs zugeschnitten ist. </a:t>
            </a:r>
          </a:p>
          <a:p>
            <a:pPr marL="252000" indent="-252000">
              <a:lnSpc>
                <a:spcPts val="2500"/>
              </a:lnSpc>
              <a:spcAft>
                <a:spcPts val="1000"/>
              </a:spcAft>
              <a:buClr>
                <a:srgbClr val="FF0000"/>
              </a:buClr>
              <a:buFont typeface="Arial" panose="020B0604020202020204" pitchFamily="34" charset="0"/>
              <a:buChar char="•"/>
            </a:pPr>
            <a:r>
              <a:rPr lang="de-DE" sz="2400" dirty="0">
                <a:solidFill>
                  <a:schemeClr val="tx1">
                    <a:lumMod val="65000"/>
                    <a:lumOff val="35000"/>
                  </a:schemeClr>
                </a:solidFill>
              </a:rPr>
              <a:t>Kurz abgehandelte Themen mit geringem Risiko schaffen auf diese Weise Kapazitäten für Themen mit höherem Risiko.</a:t>
            </a:r>
          </a:p>
        </p:txBody>
      </p:sp>
      <p:sp>
        <p:nvSpPr>
          <p:cNvPr id="17" name="Textfeld 16">
            <a:extLst>
              <a:ext uri="{FF2B5EF4-FFF2-40B4-BE49-F238E27FC236}">
                <a16:creationId xmlns:a16="http://schemas.microsoft.com/office/drawing/2014/main" id="{5C54760C-919B-4EF0-A809-1C09EAFFD1A5}"/>
              </a:ext>
            </a:extLst>
          </p:cNvPr>
          <p:cNvSpPr txBox="1"/>
          <p:nvPr/>
        </p:nvSpPr>
        <p:spPr>
          <a:xfrm>
            <a:off x="956050" y="95543"/>
            <a:ext cx="7188721" cy="503590"/>
          </a:xfrm>
          <a:prstGeom prst="rect">
            <a:avLst/>
          </a:prstGeom>
          <a:noFill/>
          <a:ln>
            <a:noFill/>
          </a:ln>
        </p:spPr>
        <p:txBody>
          <a:bodyPr wrap="square" lIns="144000" tIns="36000" rIns="144000" bIns="36000" rtlCol="0">
            <a:spAutoFit/>
          </a:bodyPr>
          <a:lstStyle/>
          <a:p>
            <a:r>
              <a:rPr lang="de-DE" sz="2800" b="1" i="1" dirty="0">
                <a:solidFill>
                  <a:schemeClr val="bg2">
                    <a:lumMod val="25000"/>
                  </a:schemeClr>
                </a:solidFill>
              </a:rPr>
              <a:t>„Eine jährliche Großunterweisung muss sein!“</a:t>
            </a:r>
          </a:p>
        </p:txBody>
      </p:sp>
    </p:spTree>
    <p:extLst>
      <p:ext uri="{BB962C8B-B14F-4D97-AF65-F5344CB8AC3E}">
        <p14:creationId xmlns:p14="http://schemas.microsoft.com/office/powerpoint/2010/main" val="789227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Grafik 16">
            <a:extLst>
              <a:ext uri="{FF2B5EF4-FFF2-40B4-BE49-F238E27FC236}">
                <a16:creationId xmlns:a16="http://schemas.microsoft.com/office/drawing/2014/main" id="{052BC000-EB9C-44DF-B75E-B247BA0F789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38834"/>
            <a:ext cx="12192000" cy="4751832"/>
          </a:xfrm>
          <a:prstGeom prst="rect">
            <a:avLst/>
          </a:prstGeom>
        </p:spPr>
      </p:pic>
      <p:sp>
        <p:nvSpPr>
          <p:cNvPr id="13" name="Datumsplatzhalter 1"/>
          <p:cNvSpPr>
            <a:spLocks noGrp="1"/>
          </p:cNvSpPr>
          <p:nvPr>
            <p:ph type="dt" sz="half" idx="2"/>
          </p:nvPr>
        </p:nvSpPr>
        <p:spPr/>
        <p:txBody>
          <a:bodyPr/>
          <a:lstStyle/>
          <a:p>
            <a:r>
              <a:rPr lang="en-US" sz="800">
                <a:solidFill>
                  <a:schemeClr val="tx1">
                    <a:lumMod val="65000"/>
                    <a:lumOff val="35000"/>
                  </a:schemeClr>
                </a:solidFill>
              </a:rPr>
              <a:t>23.06.2021</a:t>
            </a:r>
            <a:endParaRPr lang="de-DE" sz="800" dirty="0">
              <a:solidFill>
                <a:schemeClr val="tx1">
                  <a:lumMod val="65000"/>
                  <a:lumOff val="35000"/>
                </a:schemeClr>
              </a:solidFill>
            </a:endParaRPr>
          </a:p>
        </p:txBody>
      </p:sp>
      <p:sp>
        <p:nvSpPr>
          <p:cNvPr id="14"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15" name="Foliennummernplatzhalter 5"/>
          <p:cNvSpPr>
            <a:spLocks noGrp="1"/>
          </p:cNvSpPr>
          <p:nvPr>
            <p:ph type="sldNum" sz="quarter" idx="4"/>
          </p:nvPr>
        </p:nvSpPr>
        <p:spPr/>
        <p:txBody>
          <a:bodyPr/>
          <a:lstStyle/>
          <a:p>
            <a:pPr algn="r"/>
            <a:fld id="{BD4CF7CD-5D08-42BE-B8B2-DF7D6001447B}" type="slidenum">
              <a:rPr lang="de-DE" sz="800" smtClean="0">
                <a:solidFill>
                  <a:schemeClr val="tx1">
                    <a:lumMod val="65000"/>
                    <a:lumOff val="35000"/>
                  </a:schemeClr>
                </a:solidFill>
              </a:rPr>
              <a:pPr algn="r"/>
              <a:t>6</a:t>
            </a:fld>
            <a:endParaRPr lang="de-DE" sz="800" dirty="0">
              <a:solidFill>
                <a:schemeClr val="tx1">
                  <a:lumMod val="65000"/>
                  <a:lumOff val="35000"/>
                </a:schemeClr>
              </a:solidFill>
            </a:endParaRPr>
          </a:p>
        </p:txBody>
      </p:sp>
      <p:sp>
        <p:nvSpPr>
          <p:cNvPr id="3" name="Textfeld 2">
            <a:extLst>
              <a:ext uri="{FF2B5EF4-FFF2-40B4-BE49-F238E27FC236}">
                <a16:creationId xmlns:a16="http://schemas.microsoft.com/office/drawing/2014/main" id="{E0747FE4-F3E1-4EC1-B816-BDF08A01FD13}"/>
              </a:ext>
            </a:extLst>
          </p:cNvPr>
          <p:cNvSpPr txBox="1"/>
          <p:nvPr/>
        </p:nvSpPr>
        <p:spPr>
          <a:xfrm>
            <a:off x="988678" y="1777401"/>
            <a:ext cx="7414657" cy="2724529"/>
          </a:xfrm>
          <a:prstGeom prst="rect">
            <a:avLst/>
          </a:prstGeom>
          <a:noFill/>
        </p:spPr>
        <p:txBody>
          <a:bodyPr wrap="square" lIns="90000" tIns="46800" rIns="90000" bIns="46800" rtlCol="0">
            <a:spAutoFit/>
          </a:bodyPr>
          <a:lstStyle/>
          <a:p>
            <a:pPr marL="252000" indent="-252000">
              <a:lnSpc>
                <a:spcPts val="2500"/>
              </a:lnSpc>
              <a:spcAft>
                <a:spcPts val="1000"/>
              </a:spcAft>
              <a:buClr>
                <a:srgbClr val="FF0000"/>
              </a:buClr>
              <a:buFont typeface="Arial" panose="020B0604020202020204" pitchFamily="34" charset="0"/>
              <a:buChar char="•"/>
            </a:pPr>
            <a:r>
              <a:rPr lang="de-DE" sz="2400" dirty="0">
                <a:solidFill>
                  <a:schemeClr val="tx1">
                    <a:lumMod val="65000"/>
                    <a:lumOff val="35000"/>
                  </a:schemeClr>
                </a:solidFill>
              </a:rPr>
              <a:t>Arbeitsschutzgesetz (ArbSchG)</a:t>
            </a:r>
          </a:p>
          <a:p>
            <a:pPr marL="252000" indent="-252000">
              <a:lnSpc>
                <a:spcPts val="2500"/>
              </a:lnSpc>
              <a:spcAft>
                <a:spcPts val="1000"/>
              </a:spcAft>
              <a:buClr>
                <a:srgbClr val="FF0000"/>
              </a:buClr>
              <a:buFont typeface="Arial" panose="020B0604020202020204" pitchFamily="34" charset="0"/>
              <a:buChar char="•"/>
            </a:pPr>
            <a:r>
              <a:rPr lang="de-DE" sz="2400" dirty="0">
                <a:solidFill>
                  <a:schemeClr val="tx1">
                    <a:lumMod val="65000"/>
                    <a:lumOff val="35000"/>
                  </a:schemeClr>
                </a:solidFill>
              </a:rPr>
              <a:t>DGUV Vorschrift 1: </a:t>
            </a:r>
            <a:br>
              <a:rPr lang="de-DE" sz="2400" dirty="0">
                <a:solidFill>
                  <a:schemeClr val="tx1">
                    <a:lumMod val="65000"/>
                    <a:lumOff val="35000"/>
                  </a:schemeClr>
                </a:solidFill>
              </a:rPr>
            </a:br>
            <a:r>
              <a:rPr lang="de-DE" sz="2400" dirty="0">
                <a:solidFill>
                  <a:schemeClr val="tx1">
                    <a:lumMod val="65000"/>
                    <a:lumOff val="35000"/>
                  </a:schemeClr>
                </a:solidFill>
              </a:rPr>
              <a:t>Grundsätze der Prävention</a:t>
            </a:r>
          </a:p>
          <a:p>
            <a:pPr marL="252000" indent="-252000">
              <a:lnSpc>
                <a:spcPts val="2500"/>
              </a:lnSpc>
              <a:spcAft>
                <a:spcPts val="1000"/>
              </a:spcAft>
              <a:buClr>
                <a:srgbClr val="FF0000"/>
              </a:buClr>
              <a:buFont typeface="Arial" panose="020B0604020202020204" pitchFamily="34" charset="0"/>
              <a:buChar char="•"/>
            </a:pPr>
            <a:r>
              <a:rPr lang="de-DE" sz="2400" dirty="0">
                <a:solidFill>
                  <a:schemeClr val="tx1">
                    <a:lumMod val="65000"/>
                    <a:lumOff val="35000"/>
                  </a:schemeClr>
                </a:solidFill>
              </a:rPr>
              <a:t>DGUV Regel 100-001: </a:t>
            </a:r>
            <a:br>
              <a:rPr lang="de-DE" sz="2400" dirty="0">
                <a:solidFill>
                  <a:schemeClr val="tx1">
                    <a:lumMod val="65000"/>
                    <a:lumOff val="35000"/>
                  </a:schemeClr>
                </a:solidFill>
              </a:rPr>
            </a:br>
            <a:r>
              <a:rPr lang="de-DE" sz="2400" dirty="0">
                <a:solidFill>
                  <a:schemeClr val="tx1">
                    <a:lumMod val="65000"/>
                    <a:lumOff val="35000"/>
                  </a:schemeClr>
                </a:solidFill>
              </a:rPr>
              <a:t>Grundsätze der Prävention</a:t>
            </a:r>
          </a:p>
          <a:p>
            <a:pPr marL="252000" indent="-252000">
              <a:lnSpc>
                <a:spcPts val="2500"/>
              </a:lnSpc>
              <a:spcAft>
                <a:spcPts val="1000"/>
              </a:spcAft>
              <a:buClr>
                <a:srgbClr val="FF0000"/>
              </a:buClr>
              <a:buFont typeface="Arial" panose="020B0604020202020204" pitchFamily="34" charset="0"/>
              <a:buChar char="•"/>
            </a:pPr>
            <a:r>
              <a:rPr lang="de-DE" sz="2400" dirty="0">
                <a:solidFill>
                  <a:schemeClr val="tx1">
                    <a:lumMod val="65000"/>
                    <a:lumOff val="35000"/>
                  </a:schemeClr>
                </a:solidFill>
              </a:rPr>
              <a:t>Merkblatt A 026, Abschnitt 4: Unterweisen – Medien- und Gestaltungsvorschläge nach Gefährdungsfaktoren</a:t>
            </a:r>
          </a:p>
        </p:txBody>
      </p:sp>
      <p:sp>
        <p:nvSpPr>
          <p:cNvPr id="12" name="Rechteck 11"/>
          <p:cNvSpPr/>
          <p:nvPr/>
        </p:nvSpPr>
        <p:spPr>
          <a:xfrm>
            <a:off x="-1" y="1043493"/>
            <a:ext cx="4668819" cy="6024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6BFAD743-F18C-4685-80F1-0B186FA6F0D5}"/>
              </a:ext>
            </a:extLst>
          </p:cNvPr>
          <p:cNvSpPr txBox="1"/>
          <p:nvPr/>
        </p:nvSpPr>
        <p:spPr>
          <a:xfrm>
            <a:off x="982663" y="1123698"/>
            <a:ext cx="3212819" cy="442035"/>
          </a:xfrm>
          <a:prstGeom prst="rect">
            <a:avLst/>
          </a:prstGeom>
          <a:solidFill>
            <a:schemeClr val="tx1">
              <a:lumMod val="65000"/>
              <a:lumOff val="35000"/>
            </a:schemeClr>
          </a:solidFill>
          <a:ln>
            <a:solidFill>
              <a:schemeClr val="bg1"/>
            </a:solidFill>
          </a:ln>
        </p:spPr>
        <p:txBody>
          <a:bodyPr wrap="square" lIns="144000" tIns="36000" rIns="144000" bIns="36000" rtlCol="0">
            <a:spAutoFit/>
          </a:bodyPr>
          <a:lstStyle/>
          <a:p>
            <a:r>
              <a:rPr lang="de-DE" sz="2400" b="1" dirty="0">
                <a:solidFill>
                  <a:schemeClr val="bg1"/>
                </a:solidFill>
              </a:rPr>
              <a:t>Weitere Informationen</a:t>
            </a:r>
          </a:p>
        </p:txBody>
      </p:sp>
      <p:pic>
        <p:nvPicPr>
          <p:cNvPr id="18" name="Grafik 17">
            <a:extLst>
              <a:ext uri="{FF2B5EF4-FFF2-40B4-BE49-F238E27FC236}">
                <a16:creationId xmlns:a16="http://schemas.microsoft.com/office/drawing/2014/main" id="{D4550914-A183-48EF-9593-F85BC40B12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91898" y="5268268"/>
            <a:ext cx="4699302" cy="1224607"/>
          </a:xfrm>
          <a:prstGeom prst="rect">
            <a:avLst/>
          </a:prstGeom>
        </p:spPr>
      </p:pic>
      <p:sp>
        <p:nvSpPr>
          <p:cNvPr id="16" name="Textfeld 15">
            <a:extLst>
              <a:ext uri="{FF2B5EF4-FFF2-40B4-BE49-F238E27FC236}">
                <a16:creationId xmlns:a16="http://schemas.microsoft.com/office/drawing/2014/main" id="{B88AA3BF-967B-4AF8-9FE1-8BA7E3F43620}"/>
              </a:ext>
            </a:extLst>
          </p:cNvPr>
          <p:cNvSpPr txBox="1"/>
          <p:nvPr/>
        </p:nvSpPr>
        <p:spPr>
          <a:xfrm>
            <a:off x="956050" y="95543"/>
            <a:ext cx="7188721" cy="503590"/>
          </a:xfrm>
          <a:prstGeom prst="rect">
            <a:avLst/>
          </a:prstGeom>
          <a:noFill/>
          <a:ln>
            <a:noFill/>
          </a:ln>
        </p:spPr>
        <p:txBody>
          <a:bodyPr wrap="square" lIns="144000" tIns="36000" rIns="144000" bIns="36000" rtlCol="0">
            <a:spAutoFit/>
          </a:bodyPr>
          <a:lstStyle/>
          <a:p>
            <a:r>
              <a:rPr lang="de-DE" sz="2800" b="1" i="1" dirty="0">
                <a:solidFill>
                  <a:schemeClr val="bg2">
                    <a:lumMod val="25000"/>
                  </a:schemeClr>
                </a:solidFill>
              </a:rPr>
              <a:t>„Eine jährliche Großunterweisung muss sein!“</a:t>
            </a:r>
          </a:p>
        </p:txBody>
      </p:sp>
    </p:spTree>
    <p:extLst>
      <p:ext uri="{BB962C8B-B14F-4D97-AF65-F5344CB8AC3E}">
        <p14:creationId xmlns:p14="http://schemas.microsoft.com/office/powerpoint/2010/main" val="197091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additive="base">
                                        <p:cTn id="22" dur="500" fill="hold"/>
                                        <p:tgtEl>
                                          <p:spTgt spid="18"/>
                                        </p:tgtEl>
                                        <p:attrNameLst>
                                          <p:attrName>ppt_x</p:attrName>
                                        </p:attrNameLst>
                                      </p:cBhvr>
                                      <p:tavLst>
                                        <p:tav tm="0">
                                          <p:val>
                                            <p:strVal val="#ppt_x"/>
                                          </p:val>
                                        </p:tav>
                                        <p:tav tm="100000">
                                          <p:val>
                                            <p:strVal val="#ppt_x"/>
                                          </p:val>
                                        </p:tav>
                                      </p:tavLst>
                                    </p:anim>
                                    <p:anim calcmode="lin" valueType="num">
                                      <p:cBhvr additive="base">
                                        <p:cTn id="2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 name="Datumsplatzhalter 1"/>
          <p:cNvSpPr>
            <a:spLocks noGrp="1"/>
          </p:cNvSpPr>
          <p:nvPr>
            <p:ph type="dt" sz="half" idx="2"/>
          </p:nvPr>
        </p:nvSpPr>
        <p:spPr/>
        <p:txBody>
          <a:bodyPr/>
          <a:lstStyle/>
          <a:p>
            <a:r>
              <a:rPr lang="en-US" sz="800">
                <a:solidFill>
                  <a:schemeClr val="tx1">
                    <a:lumMod val="65000"/>
                    <a:lumOff val="35000"/>
                  </a:schemeClr>
                </a:solidFill>
              </a:rPr>
              <a:t>23.06.2021</a:t>
            </a:r>
            <a:endParaRPr lang="de-DE" sz="800" dirty="0">
              <a:solidFill>
                <a:schemeClr val="tx1">
                  <a:lumMod val="65000"/>
                  <a:lumOff val="35000"/>
                </a:schemeClr>
              </a:solidFill>
            </a:endParaRPr>
          </a:p>
        </p:txBody>
      </p:sp>
      <p:sp>
        <p:nvSpPr>
          <p:cNvPr id="14"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15" name="Foliennummernplatzhalter 5"/>
          <p:cNvSpPr>
            <a:spLocks noGrp="1"/>
          </p:cNvSpPr>
          <p:nvPr>
            <p:ph type="sldNum" sz="quarter" idx="4"/>
          </p:nvPr>
        </p:nvSpPr>
        <p:spPr/>
        <p:txBody>
          <a:bodyPr/>
          <a:lstStyle/>
          <a:p>
            <a:pPr algn="r"/>
            <a:fld id="{BD4CF7CD-5D08-42BE-B8B2-DF7D6001447B}" type="slidenum">
              <a:rPr lang="de-DE" sz="800" smtClean="0">
                <a:solidFill>
                  <a:schemeClr val="tx1">
                    <a:lumMod val="65000"/>
                    <a:lumOff val="35000"/>
                  </a:schemeClr>
                </a:solidFill>
              </a:rPr>
              <a:pPr algn="r"/>
              <a:t>7</a:t>
            </a:fld>
            <a:endParaRPr lang="de-DE" sz="800" dirty="0">
              <a:solidFill>
                <a:schemeClr val="tx1">
                  <a:lumMod val="65000"/>
                  <a:lumOff val="35000"/>
                </a:schemeClr>
              </a:solidFill>
            </a:endParaRPr>
          </a:p>
        </p:txBody>
      </p:sp>
      <p:sp>
        <p:nvSpPr>
          <p:cNvPr id="11" name="Textfeld 10">
            <a:extLst>
              <a:ext uri="{FF2B5EF4-FFF2-40B4-BE49-F238E27FC236}">
                <a16:creationId xmlns:a16="http://schemas.microsoft.com/office/drawing/2014/main" id="{20E9FA9A-C61A-44C8-9247-A8C5101BF8A8}"/>
              </a:ext>
            </a:extLst>
          </p:cNvPr>
          <p:cNvSpPr txBox="1"/>
          <p:nvPr/>
        </p:nvSpPr>
        <p:spPr>
          <a:xfrm>
            <a:off x="956050" y="95543"/>
            <a:ext cx="7188721" cy="503590"/>
          </a:xfrm>
          <a:prstGeom prst="rect">
            <a:avLst/>
          </a:prstGeom>
          <a:noFill/>
          <a:ln>
            <a:noFill/>
          </a:ln>
        </p:spPr>
        <p:txBody>
          <a:bodyPr wrap="square" lIns="144000" tIns="36000" rIns="144000" bIns="36000" rtlCol="0">
            <a:spAutoFit/>
          </a:bodyPr>
          <a:lstStyle/>
          <a:p>
            <a:r>
              <a:rPr lang="de-DE" sz="2800" b="1" i="1" dirty="0">
                <a:solidFill>
                  <a:schemeClr val="bg2">
                    <a:lumMod val="25000"/>
                  </a:schemeClr>
                </a:solidFill>
              </a:rPr>
              <a:t>„Eine jährliche Großunterweisung muss sein!“</a:t>
            </a:r>
          </a:p>
        </p:txBody>
      </p:sp>
      <p:pic>
        <p:nvPicPr>
          <p:cNvPr id="16" name="Grafik 15">
            <a:extLst>
              <a:ext uri="{FF2B5EF4-FFF2-40B4-BE49-F238E27FC236}">
                <a16:creationId xmlns:a16="http://schemas.microsoft.com/office/drawing/2014/main" id="{65661AA2-F700-40C4-BE2A-7179976BD2C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38834"/>
            <a:ext cx="12192000" cy="4751832"/>
          </a:xfrm>
          <a:prstGeom prst="rect">
            <a:avLst/>
          </a:prstGeom>
        </p:spPr>
      </p:pic>
      <p:sp>
        <p:nvSpPr>
          <p:cNvPr id="17" name="Rechteck 16">
            <a:extLst>
              <a:ext uri="{FF2B5EF4-FFF2-40B4-BE49-F238E27FC236}">
                <a16:creationId xmlns:a16="http://schemas.microsoft.com/office/drawing/2014/main" id="{DEB559F7-04C6-42C6-8ED0-E657A1703A78}"/>
              </a:ext>
            </a:extLst>
          </p:cNvPr>
          <p:cNvSpPr/>
          <p:nvPr/>
        </p:nvSpPr>
        <p:spPr>
          <a:xfrm>
            <a:off x="-1" y="1043493"/>
            <a:ext cx="4668819" cy="6024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8" name="Textfeld 17">
            <a:extLst>
              <a:ext uri="{FF2B5EF4-FFF2-40B4-BE49-F238E27FC236}">
                <a16:creationId xmlns:a16="http://schemas.microsoft.com/office/drawing/2014/main" id="{FF7881D0-E906-4860-AA08-261449D690F2}"/>
              </a:ext>
            </a:extLst>
          </p:cNvPr>
          <p:cNvSpPr txBox="1"/>
          <p:nvPr/>
        </p:nvSpPr>
        <p:spPr>
          <a:xfrm>
            <a:off x="982664" y="1928906"/>
            <a:ext cx="7238390" cy="2769989"/>
          </a:xfrm>
          <a:prstGeom prst="rect">
            <a:avLst/>
          </a:prstGeom>
          <a:noFill/>
        </p:spPr>
        <p:txBody>
          <a:bodyPr wrap="square" rtlCol="0">
            <a:spAutoFit/>
          </a:bodyPr>
          <a:lstStyle/>
          <a:p>
            <a:r>
              <a:rPr lang="de-DE" sz="1600" dirty="0"/>
              <a:t>Die vorliegende Präsentation basiert auf dem Merkblatt A 039 „Populäre Irrtümer im Arbeitsschutz“ der BG RCI (Populärer Irrtum Nr. 20). Im Merkblatt finden Sie weitere 43 kursierende Aussagen mit falschem Inhalt, die sich hartnäckig jeder nachhaltigen Richtigstellung zu widersetzen scheinen. </a:t>
            </a:r>
          </a:p>
          <a:p>
            <a:endParaRPr lang="de-DE" sz="1600" dirty="0"/>
          </a:p>
          <a:p>
            <a:r>
              <a:rPr lang="de-DE" sz="1600" dirty="0"/>
              <a:t>Bezugsquelle des Merkblatts: </a:t>
            </a:r>
            <a:r>
              <a:rPr lang="de-DE" sz="1600" dirty="0">
                <a:hlinkClick r:id="rId4"/>
              </a:rPr>
              <a:t>medienshop.bgrci.de</a:t>
            </a:r>
            <a:r>
              <a:rPr lang="de-DE" sz="1600" dirty="0"/>
              <a:t>. 172 Seiten im Format A5. </a:t>
            </a:r>
          </a:p>
          <a:p>
            <a:r>
              <a:rPr lang="de-DE" sz="1600" dirty="0"/>
              <a:t>Mitgliedsbetriebe der BG RCI erhalten die Broschüre kostenlos. </a:t>
            </a:r>
          </a:p>
          <a:p>
            <a:r>
              <a:rPr lang="de-DE" sz="1600" dirty="0"/>
              <a:t>Für Dritte ist sie kostenpflichtig.  </a:t>
            </a:r>
          </a:p>
          <a:p>
            <a:endParaRPr lang="de-DE" sz="1600" dirty="0"/>
          </a:p>
          <a:p>
            <a:r>
              <a:rPr lang="de-DE" sz="1600" dirty="0"/>
              <a:t>Download unter downloadcenter.bgrci.de möglich.</a:t>
            </a:r>
          </a:p>
          <a:p>
            <a:endParaRPr lang="de-DE" sz="1400" dirty="0"/>
          </a:p>
        </p:txBody>
      </p:sp>
      <p:sp>
        <p:nvSpPr>
          <p:cNvPr id="19" name="Textfeld 18">
            <a:extLst>
              <a:ext uri="{FF2B5EF4-FFF2-40B4-BE49-F238E27FC236}">
                <a16:creationId xmlns:a16="http://schemas.microsoft.com/office/drawing/2014/main" id="{92FFBAEC-355D-4AD4-A796-51528DEF88FA}"/>
              </a:ext>
            </a:extLst>
          </p:cNvPr>
          <p:cNvSpPr txBox="1"/>
          <p:nvPr/>
        </p:nvSpPr>
        <p:spPr>
          <a:xfrm>
            <a:off x="982664" y="1120420"/>
            <a:ext cx="1128148" cy="442035"/>
          </a:xfrm>
          <a:prstGeom prst="rect">
            <a:avLst/>
          </a:prstGeom>
          <a:solidFill>
            <a:schemeClr val="tx1">
              <a:lumMod val="65000"/>
              <a:lumOff val="35000"/>
            </a:schemeClr>
          </a:solidFill>
          <a:ln>
            <a:solidFill>
              <a:schemeClr val="bg1"/>
            </a:solidFill>
          </a:ln>
        </p:spPr>
        <p:txBody>
          <a:bodyPr wrap="square" lIns="144000" tIns="36000" rIns="144000" bIns="36000" rtlCol="0">
            <a:spAutoFit/>
          </a:bodyPr>
          <a:lstStyle/>
          <a:p>
            <a:r>
              <a:rPr lang="de-DE" sz="2400" b="1" dirty="0">
                <a:solidFill>
                  <a:schemeClr val="bg1"/>
                </a:solidFill>
              </a:rPr>
              <a:t>Quelle</a:t>
            </a:r>
          </a:p>
        </p:txBody>
      </p:sp>
    </p:spTree>
    <p:extLst>
      <p:ext uri="{BB962C8B-B14F-4D97-AF65-F5344CB8AC3E}">
        <p14:creationId xmlns:p14="http://schemas.microsoft.com/office/powerpoint/2010/main" val="38252780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 name="Datumsplatzhalter 1"/>
          <p:cNvSpPr>
            <a:spLocks noGrp="1"/>
          </p:cNvSpPr>
          <p:nvPr>
            <p:ph type="dt" sz="half" idx="2"/>
          </p:nvPr>
        </p:nvSpPr>
        <p:spPr/>
        <p:txBody>
          <a:bodyPr/>
          <a:lstStyle/>
          <a:p>
            <a:r>
              <a:rPr lang="en-US" sz="800">
                <a:solidFill>
                  <a:schemeClr val="tx1">
                    <a:lumMod val="65000"/>
                    <a:lumOff val="35000"/>
                  </a:schemeClr>
                </a:solidFill>
              </a:rPr>
              <a:t>23.06.2021</a:t>
            </a:r>
            <a:endParaRPr lang="de-DE" sz="800" dirty="0">
              <a:solidFill>
                <a:schemeClr val="tx1">
                  <a:lumMod val="65000"/>
                  <a:lumOff val="35000"/>
                </a:schemeClr>
              </a:solidFill>
            </a:endParaRPr>
          </a:p>
        </p:txBody>
      </p:sp>
      <p:sp>
        <p:nvSpPr>
          <p:cNvPr id="14"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15" name="Foliennummernplatzhalter 5"/>
          <p:cNvSpPr>
            <a:spLocks noGrp="1"/>
          </p:cNvSpPr>
          <p:nvPr>
            <p:ph type="sldNum" sz="quarter" idx="4"/>
          </p:nvPr>
        </p:nvSpPr>
        <p:spPr/>
        <p:txBody>
          <a:bodyPr/>
          <a:lstStyle/>
          <a:p>
            <a:pPr algn="r"/>
            <a:fld id="{BD4CF7CD-5D08-42BE-B8B2-DF7D6001447B}" type="slidenum">
              <a:rPr lang="de-DE" sz="800" smtClean="0">
                <a:solidFill>
                  <a:schemeClr val="tx1">
                    <a:lumMod val="65000"/>
                    <a:lumOff val="35000"/>
                  </a:schemeClr>
                </a:solidFill>
              </a:rPr>
              <a:pPr algn="r"/>
              <a:t>8</a:t>
            </a:fld>
            <a:endParaRPr lang="de-DE" sz="800" dirty="0">
              <a:solidFill>
                <a:schemeClr val="tx1">
                  <a:lumMod val="65000"/>
                  <a:lumOff val="35000"/>
                </a:schemeClr>
              </a:solidFill>
            </a:endParaRPr>
          </a:p>
        </p:txBody>
      </p:sp>
      <p:sp>
        <p:nvSpPr>
          <p:cNvPr id="11" name="Textfeld 10">
            <a:extLst>
              <a:ext uri="{FF2B5EF4-FFF2-40B4-BE49-F238E27FC236}">
                <a16:creationId xmlns:a16="http://schemas.microsoft.com/office/drawing/2014/main" id="{36A1CB20-AFB5-4BCD-A269-8E9C9258920F}"/>
              </a:ext>
            </a:extLst>
          </p:cNvPr>
          <p:cNvSpPr txBox="1"/>
          <p:nvPr/>
        </p:nvSpPr>
        <p:spPr>
          <a:xfrm>
            <a:off x="956050" y="95543"/>
            <a:ext cx="7188721" cy="503590"/>
          </a:xfrm>
          <a:prstGeom prst="rect">
            <a:avLst/>
          </a:prstGeom>
          <a:noFill/>
          <a:ln>
            <a:noFill/>
          </a:ln>
        </p:spPr>
        <p:txBody>
          <a:bodyPr wrap="square" lIns="144000" tIns="36000" rIns="144000" bIns="36000" rtlCol="0">
            <a:spAutoFit/>
          </a:bodyPr>
          <a:lstStyle/>
          <a:p>
            <a:r>
              <a:rPr lang="de-DE" sz="2800" b="1" i="1" dirty="0">
                <a:solidFill>
                  <a:schemeClr val="bg2">
                    <a:lumMod val="25000"/>
                  </a:schemeClr>
                </a:solidFill>
              </a:rPr>
              <a:t>„Eine jährliche Großunterweisung muss sein!“</a:t>
            </a:r>
          </a:p>
        </p:txBody>
      </p:sp>
      <p:pic>
        <p:nvPicPr>
          <p:cNvPr id="16" name="Grafik 15">
            <a:extLst>
              <a:ext uri="{FF2B5EF4-FFF2-40B4-BE49-F238E27FC236}">
                <a16:creationId xmlns:a16="http://schemas.microsoft.com/office/drawing/2014/main" id="{4AFE04F8-585C-4F9E-BE6B-C454E06575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38834"/>
            <a:ext cx="12192000" cy="4751832"/>
          </a:xfrm>
          <a:prstGeom prst="rect">
            <a:avLst/>
          </a:prstGeom>
        </p:spPr>
      </p:pic>
      <p:sp>
        <p:nvSpPr>
          <p:cNvPr id="17" name="Rechteck 16">
            <a:extLst>
              <a:ext uri="{FF2B5EF4-FFF2-40B4-BE49-F238E27FC236}">
                <a16:creationId xmlns:a16="http://schemas.microsoft.com/office/drawing/2014/main" id="{D2F86C27-FAB7-481C-9BDD-92CB16E86CC8}"/>
              </a:ext>
            </a:extLst>
          </p:cNvPr>
          <p:cNvSpPr/>
          <p:nvPr/>
        </p:nvSpPr>
        <p:spPr>
          <a:xfrm>
            <a:off x="-1" y="1043493"/>
            <a:ext cx="4668819" cy="6024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8" name="Textfeld 17">
            <a:extLst>
              <a:ext uri="{FF2B5EF4-FFF2-40B4-BE49-F238E27FC236}">
                <a16:creationId xmlns:a16="http://schemas.microsoft.com/office/drawing/2014/main" id="{0428E94C-517A-4DAA-A5ED-0AE909408783}"/>
              </a:ext>
            </a:extLst>
          </p:cNvPr>
          <p:cNvSpPr txBox="1"/>
          <p:nvPr/>
        </p:nvSpPr>
        <p:spPr>
          <a:xfrm>
            <a:off x="982663" y="1655438"/>
            <a:ext cx="7691318" cy="4460516"/>
          </a:xfrm>
          <a:prstGeom prst="rect">
            <a:avLst/>
          </a:prstGeom>
          <a:noFill/>
        </p:spPr>
        <p:txBody>
          <a:bodyPr wrap="square" rtlCol="0">
            <a:spAutoFit/>
          </a:bodyPr>
          <a:lstStyle/>
          <a:p>
            <a:pPr>
              <a:lnSpc>
                <a:spcPct val="97000"/>
              </a:lnSpc>
              <a:spcAft>
                <a:spcPts val="600"/>
              </a:spcAft>
            </a:pPr>
            <a:r>
              <a:rPr lang="de-DE" sz="1600" dirty="0"/>
              <a:t>Diese Präsentation eignet sich insbesondere für einen Seminareinstieg mit dem Ziel, die Gruppe zu aktivieren und „ins Gespräch zu kommen“. Der Ansatz ist modern und basiert auf aktuellen Forschungsergebnissen: Mit einem </a:t>
            </a:r>
            <a:r>
              <a:rPr lang="de-DE" sz="1600" dirty="0">
                <a:latin typeface="DGUV Meta-Normal"/>
                <a:ea typeface="Times New Roman" panose="02020603050405020304" pitchFamily="18" charset="0"/>
                <a:cs typeface="DGUV Meta-Normal"/>
              </a:rPr>
              <a:t>zu lösenden Problem, einer Frage, einem Rätsel oder einem Irrtum starten</a:t>
            </a:r>
            <a:r>
              <a:rPr lang="de-DE" sz="1600" dirty="0"/>
              <a:t> – das ist bei Unterweisungen nachweislich sehr effektiv.  </a:t>
            </a:r>
          </a:p>
          <a:p>
            <a:pPr>
              <a:lnSpc>
                <a:spcPct val="97000"/>
              </a:lnSpc>
              <a:spcAft>
                <a:spcPts val="600"/>
              </a:spcAft>
            </a:pPr>
            <a:r>
              <a:rPr lang="de-DE" sz="1600" b="1" dirty="0"/>
              <a:t>Folie 1 </a:t>
            </a:r>
            <a:r>
              <a:rPr lang="de-DE" sz="1600" dirty="0"/>
              <a:t>startet daher mit einem Irrtum. </a:t>
            </a:r>
            <a:r>
              <a:rPr lang="de-DE" sz="1600" b="1" dirty="0"/>
              <a:t>Folie 2 </a:t>
            </a:r>
            <a:r>
              <a:rPr lang="de-DE" sz="1600" dirty="0"/>
              <a:t>gibt eine geführte Diskussion wieder und regt zum Mitdiskutieren an. Mit </a:t>
            </a:r>
            <a:r>
              <a:rPr lang="de-DE" sz="1600" b="1" dirty="0"/>
              <a:t>Folie 3 </a:t>
            </a:r>
            <a:r>
              <a:rPr lang="de-DE" sz="1600" dirty="0"/>
              <a:t>kann die Diskussion je nach Situation fortgeführt werden. Mit </a:t>
            </a:r>
            <a:r>
              <a:rPr lang="de-DE" sz="1600" b="1" dirty="0"/>
              <a:t>Folien 4 und 5 </a:t>
            </a:r>
            <a:r>
              <a:rPr lang="de-DE" sz="1600" dirty="0"/>
              <a:t>erfolgt anschließend die Richtigstellung. Zur Vorbereitung der Referentin oder des Referenten kann insbesondere das Merkblatt A 039 und die darin empfohlene Literatur genutzt werden.</a:t>
            </a:r>
          </a:p>
          <a:p>
            <a:pPr>
              <a:lnSpc>
                <a:spcPct val="97000"/>
              </a:lnSpc>
              <a:spcAft>
                <a:spcPts val="600"/>
              </a:spcAft>
            </a:pPr>
            <a:r>
              <a:rPr lang="de-DE" sz="1600" dirty="0"/>
              <a:t>Ergebnis: Ein erwiesenermaßen hoher Behaltens- und Wiedererkennungseffekt mit Spaß. Weitere Präsentationen stehen unter downloadcenter.bgrci.de bereit. </a:t>
            </a:r>
          </a:p>
          <a:p>
            <a:pPr>
              <a:lnSpc>
                <a:spcPct val="97000"/>
              </a:lnSpc>
              <a:spcAft>
                <a:spcPts val="600"/>
              </a:spcAft>
            </a:pPr>
            <a:r>
              <a:rPr lang="de-DE" sz="1600" b="1" dirty="0"/>
              <a:t>Achtung: Diese Folien können betriebsspezifisch angepasst werden und dürfen inner-betrieblich verwendet werden. Jede anderweitige Nutzung, insbesondere die Integration in andere Produkte (z. B. E-Learnings), die Nutzung für eigene Veröffentlichungen oder Medien, die kostenfreie oder kostenpflichtige Weitergabe an Dritte oder die Entnahme von Bildmaterial ist </a:t>
            </a:r>
            <a:r>
              <a:rPr lang="de-DE" sz="1600" b="1" u="sng" dirty="0"/>
              <a:t>nicht</a:t>
            </a:r>
            <a:r>
              <a:rPr lang="de-DE" sz="1600" b="1" dirty="0"/>
              <a:t> zulässig. </a:t>
            </a:r>
          </a:p>
          <a:p>
            <a:pPr>
              <a:lnSpc>
                <a:spcPct val="97000"/>
              </a:lnSpc>
              <a:spcAft>
                <a:spcPts val="600"/>
              </a:spcAft>
            </a:pPr>
            <a:r>
              <a:rPr lang="de-DE" sz="1600" dirty="0"/>
              <a:t>© BG RCI / Jedermann-Verlag GmbH, Heidelberg</a:t>
            </a:r>
          </a:p>
        </p:txBody>
      </p:sp>
      <p:sp>
        <p:nvSpPr>
          <p:cNvPr id="19" name="Textfeld 18">
            <a:extLst>
              <a:ext uri="{FF2B5EF4-FFF2-40B4-BE49-F238E27FC236}">
                <a16:creationId xmlns:a16="http://schemas.microsoft.com/office/drawing/2014/main" id="{3F08B755-7AFB-47B2-B074-1EDF1DDCC631}"/>
              </a:ext>
            </a:extLst>
          </p:cNvPr>
          <p:cNvSpPr txBox="1"/>
          <p:nvPr/>
        </p:nvSpPr>
        <p:spPr>
          <a:xfrm>
            <a:off x="982663" y="1123698"/>
            <a:ext cx="2743200" cy="442035"/>
          </a:xfrm>
          <a:prstGeom prst="rect">
            <a:avLst/>
          </a:prstGeom>
          <a:solidFill>
            <a:schemeClr val="tx1">
              <a:lumMod val="65000"/>
              <a:lumOff val="35000"/>
            </a:schemeClr>
          </a:solidFill>
          <a:ln>
            <a:solidFill>
              <a:schemeClr val="bg1"/>
            </a:solidFill>
          </a:ln>
        </p:spPr>
        <p:txBody>
          <a:bodyPr wrap="square" lIns="144000" tIns="36000" rIns="144000" bIns="36000" rtlCol="0">
            <a:spAutoFit/>
          </a:bodyPr>
          <a:lstStyle/>
          <a:p>
            <a:r>
              <a:rPr lang="de-DE" sz="2400" b="1" dirty="0">
                <a:solidFill>
                  <a:schemeClr val="bg1"/>
                </a:solidFill>
              </a:rPr>
              <a:t>Nutzungshinweise</a:t>
            </a:r>
          </a:p>
        </p:txBody>
      </p:sp>
    </p:spTree>
    <p:extLst>
      <p:ext uri="{BB962C8B-B14F-4D97-AF65-F5344CB8AC3E}">
        <p14:creationId xmlns:p14="http://schemas.microsoft.com/office/powerpoint/2010/main" val="2822712786"/>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821</Words>
  <PresentationFormat>Breitbild</PresentationFormat>
  <Paragraphs>95</Paragraphs>
  <Slides>8</Slides>
  <Notes>5</Notes>
  <HiddenSlides>2</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8</vt:i4>
      </vt:variant>
    </vt:vector>
  </HeadingPairs>
  <TitlesOfParts>
    <vt:vector size="12" baseType="lpstr">
      <vt:lpstr>Arial</vt:lpstr>
      <vt:lpstr>Calibri</vt:lpstr>
      <vt:lpstr>DGUV Meta-Normal</vt:lpstr>
      <vt:lpstr>1_Office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2020-07-18T17:34:38Z</cp:lastPrinted>
  <dcterms:created xsi:type="dcterms:W3CDTF">2014-09-30T14:31:52Z</dcterms:created>
  <dcterms:modified xsi:type="dcterms:W3CDTF">2021-06-25T00:02:19Z</dcterms:modified>
</cp:coreProperties>
</file>