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7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79978" autoAdjust="0"/>
  </p:normalViewPr>
  <p:slideViewPr>
    <p:cSldViewPr snapToGrid="0">
      <p:cViewPr varScale="1">
        <p:scale>
          <a:sx n="92" d="100"/>
          <a:sy n="92" d="100"/>
        </p:scale>
        <p:origin x="98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253855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59413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9427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025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329301285"/>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D0E7706-559D-4A28-A267-FF875A8FA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2365"/>
            <a:ext cx="12192000" cy="4751832"/>
          </a:xfrm>
          <a:prstGeom prst="rect">
            <a:avLst/>
          </a:prstGeom>
        </p:spPr>
      </p:pic>
      <p:pic>
        <p:nvPicPr>
          <p:cNvPr id="4" name="Grafik 3">
            <a:extLst>
              <a:ext uri="{FF2B5EF4-FFF2-40B4-BE49-F238E27FC236}">
                <a16:creationId xmlns:a16="http://schemas.microsoft.com/office/drawing/2014/main" id="{77A59019-D795-4661-AC4E-DE82165D4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699" y="1642781"/>
            <a:ext cx="6118029" cy="2781301"/>
          </a:xfrm>
          <a:prstGeom prst="rect">
            <a:avLst/>
          </a:prstGeom>
        </p:spPr>
      </p:pic>
      <p:sp>
        <p:nvSpPr>
          <p:cNvPr id="9" name="Rechteck 8">
            <a:extLst>
              <a:ext uri="{FF2B5EF4-FFF2-40B4-BE49-F238E27FC236}">
                <a16:creationId xmlns:a16="http://schemas.microsoft.com/office/drawing/2014/main" id="{A3701E4C-7B9D-4F1F-B86F-A16B0D3160E3}"/>
              </a:ext>
            </a:extLst>
          </p:cNvPr>
          <p:cNvSpPr/>
          <p:nvPr/>
        </p:nvSpPr>
        <p:spPr>
          <a:xfrm>
            <a:off x="6043321" y="4722467"/>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0" name="Datumsplatzhalter 2">
            <a:extLst>
              <a:ext uri="{FF2B5EF4-FFF2-40B4-BE49-F238E27FC236}">
                <a16:creationId xmlns:a16="http://schemas.microsoft.com/office/drawing/2014/main" id="{1CEC0F86-3CFB-41A3-93C2-8D2637FE5F01}"/>
              </a:ext>
            </a:extLst>
          </p:cNvPr>
          <p:cNvSpPr>
            <a:spLocks noGrp="1"/>
          </p:cNvSpPr>
          <p:nvPr>
            <p:ph type="dt" sz="half" idx="2"/>
          </p:nvPr>
        </p:nvSpPr>
        <p:spPr>
          <a:xfrm>
            <a:off x="6982542" y="4722467"/>
            <a:ext cx="2743200" cy="365125"/>
          </a:xfrm>
        </p:spPr>
        <p:txBody>
          <a:bodyPr/>
          <a:lstStyle/>
          <a:p>
            <a:r>
              <a:rPr lang="en-US" sz="1800" b="1"/>
              <a:t>23.06.2021</a:t>
            </a:r>
            <a:endParaRPr lang="de-DE" sz="1800" b="1" dirty="0"/>
          </a:p>
        </p:txBody>
      </p:sp>
      <p:sp>
        <p:nvSpPr>
          <p:cNvPr id="11" name="Fußzeilenplatzhalter 3">
            <a:extLst>
              <a:ext uri="{FF2B5EF4-FFF2-40B4-BE49-F238E27FC236}">
                <a16:creationId xmlns:a16="http://schemas.microsoft.com/office/drawing/2014/main" id="{CA13F653-A408-435A-8084-F12754E0A0FB}"/>
              </a:ext>
            </a:extLst>
          </p:cNvPr>
          <p:cNvSpPr>
            <a:spLocks noGrp="1"/>
          </p:cNvSpPr>
          <p:nvPr>
            <p:ph type="ftr" sz="quarter" idx="3"/>
          </p:nvPr>
        </p:nvSpPr>
        <p:spPr>
          <a:xfrm>
            <a:off x="8157578" y="5219532"/>
            <a:ext cx="3286752" cy="365125"/>
          </a:xfrm>
        </p:spPr>
        <p:txBody>
          <a:bodyPr/>
          <a:lstStyle/>
          <a:p>
            <a:pPr algn="l"/>
            <a:r>
              <a:rPr lang="de-DE" sz="1800" b="1" dirty="0"/>
              <a:t>Manfred Mustermann</a:t>
            </a:r>
          </a:p>
        </p:txBody>
      </p:sp>
      <p:sp>
        <p:nvSpPr>
          <p:cNvPr id="12" name="Rechteck 11">
            <a:extLst>
              <a:ext uri="{FF2B5EF4-FFF2-40B4-BE49-F238E27FC236}">
                <a16:creationId xmlns:a16="http://schemas.microsoft.com/office/drawing/2014/main" id="{B6B18272-CD44-4AF1-A6DB-503A316D695C}"/>
              </a:ext>
            </a:extLst>
          </p:cNvPr>
          <p:cNvSpPr/>
          <p:nvPr/>
        </p:nvSpPr>
        <p:spPr>
          <a:xfrm>
            <a:off x="6043321" y="5215325"/>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8" name="Foliennummernplatzhalter 7">
            <a:extLst>
              <a:ext uri="{FF2B5EF4-FFF2-40B4-BE49-F238E27FC236}">
                <a16:creationId xmlns:a16="http://schemas.microsoft.com/office/drawing/2014/main" id="{C9F511FD-F0C4-4C71-8B8A-CE0927D0CB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BCDECAB2-80D7-40AB-9C0E-BAAD4903EF78}"/>
              </a:ext>
            </a:extLst>
          </p:cNvPr>
          <p:cNvSpPr txBox="1"/>
          <p:nvPr/>
        </p:nvSpPr>
        <p:spPr>
          <a:xfrm>
            <a:off x="982662" y="122959"/>
            <a:ext cx="3051455"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F53D89D1-8ADE-43F6-9DDC-7490C3FB9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2455227" y="2159973"/>
            <a:ext cx="2605462" cy="936132"/>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verpacken schon immer so. Da ist noch nie was passiert!</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213833" y="3356883"/>
            <a:ext cx="2248349" cy="777259"/>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t>Das ist so schwer, das kann nicht rutschen!</a:t>
            </a:r>
            <a:endParaRPr lang="de-DE" i="1" dirty="0">
              <a:solidFill>
                <a:schemeClr val="bg1"/>
              </a:solidFill>
            </a:endParaRPr>
          </a:p>
        </p:txBody>
      </p:sp>
      <p:sp>
        <p:nvSpPr>
          <p:cNvPr id="3" name="Sprechblase: oval 2">
            <a:extLst>
              <a:ext uri="{FF2B5EF4-FFF2-40B4-BE49-F238E27FC236}">
                <a16:creationId xmlns:a16="http://schemas.microsoft.com/office/drawing/2014/main" id="{A4DC40D5-59C5-4330-83F5-4C1DAC7FB993}"/>
              </a:ext>
            </a:extLst>
          </p:cNvPr>
          <p:cNvSpPr/>
          <p:nvPr/>
        </p:nvSpPr>
        <p:spPr>
          <a:xfrm>
            <a:off x="4905874" y="743407"/>
            <a:ext cx="3558185" cy="1827547"/>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Klar muss die Ladung gesichert werden! Sonst fliegt sie dir spätestens auf der Autobahn um die Ohren.</a:t>
            </a:r>
          </a:p>
        </p:txBody>
      </p:sp>
      <p:sp>
        <p:nvSpPr>
          <p:cNvPr id="9" name="Sprechblase: oval 8">
            <a:extLst>
              <a:ext uri="{FF2B5EF4-FFF2-40B4-BE49-F238E27FC236}">
                <a16:creationId xmlns:a16="http://schemas.microsoft.com/office/drawing/2014/main" id="{5FEB110A-C985-40D4-8BC8-DA69FD8F3E5F}"/>
              </a:ext>
            </a:extLst>
          </p:cNvPr>
          <p:cNvSpPr/>
          <p:nvPr/>
        </p:nvSpPr>
        <p:spPr>
          <a:xfrm>
            <a:off x="4007717" y="4515545"/>
            <a:ext cx="3041180" cy="1345592"/>
          </a:xfrm>
          <a:prstGeom prst="wedgeEllipseCallout">
            <a:avLst>
              <a:gd name="adj1" fmla="val 91500"/>
              <a:gd name="adj2" fmla="val -9058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t>Ich bremse immer sanft, dann passiert nichts.</a:t>
            </a:r>
            <a:endParaRPr lang="de-DE" i="1" dirty="0">
              <a:solidFill>
                <a:schemeClr val="bg1"/>
              </a:solidFill>
            </a:endParaRPr>
          </a:p>
        </p:txBody>
      </p:sp>
      <p:sp>
        <p:nvSpPr>
          <p:cNvPr id="10" name="Sprechblase: oval 9">
            <a:extLst>
              <a:ext uri="{FF2B5EF4-FFF2-40B4-BE49-F238E27FC236}">
                <a16:creationId xmlns:a16="http://schemas.microsoft.com/office/drawing/2014/main" id="{D9AF74F6-4865-4FFB-AAF2-B8DA1B34043D}"/>
              </a:ext>
            </a:extLst>
          </p:cNvPr>
          <p:cNvSpPr/>
          <p:nvPr/>
        </p:nvSpPr>
        <p:spPr>
          <a:xfrm>
            <a:off x="780789" y="4213578"/>
            <a:ext cx="3009702" cy="2099623"/>
          </a:xfrm>
          <a:prstGeom prst="wedgeEllipseCallout">
            <a:avLst>
              <a:gd name="adj1" fmla="val 57167"/>
              <a:gd name="adj2" fmla="val 2875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t>Zurrgurte sind hier nicht erforderlich, da ein Abkippen der Ladung über die Bordwand nicht möglich ist.</a:t>
            </a:r>
            <a:endParaRPr lang="de-DE" i="1" dirty="0">
              <a:solidFill>
                <a:schemeClr val="bg1"/>
              </a:solidFill>
            </a:endParaRP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156049" y="5094323"/>
            <a:ext cx="2846056" cy="917698"/>
          </a:xfrm>
          <a:prstGeom prst="wedgeRectCallout">
            <a:avLst>
              <a:gd name="adj1" fmla="val 12821"/>
              <a:gd name="adj2" fmla="val -1465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pass auf, überladen darfst du auch nicht!</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579076" y="1488734"/>
            <a:ext cx="3257267" cy="1124335"/>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Auch der Verlader und der Fahrzeughalter sitzen mit im Boot. </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8502346" y="3521666"/>
            <a:ext cx="2381857" cy="1252829"/>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t>Holz auf Holz rutscht nicht! Die Ladung muss nicht gesichert werden!</a:t>
            </a:r>
            <a:endParaRPr lang="de-DE" i="1" dirty="0">
              <a:solidFill>
                <a:schemeClr val="bg1"/>
              </a:solidFill>
            </a:endParaRP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780789" y="1078091"/>
            <a:ext cx="2248349" cy="936132"/>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Der Fahrer ist verantwortlich – uns geht das nichts an!</a:t>
            </a: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Ladungssicherung? …</a:t>
            </a:r>
          </a:p>
        </p:txBody>
      </p:sp>
      <p:sp>
        <p:nvSpPr>
          <p:cNvPr id="25" name="Sprechblase: rechteckig 24">
            <a:extLst>
              <a:ext uri="{FF2B5EF4-FFF2-40B4-BE49-F238E27FC236}">
                <a16:creationId xmlns:a16="http://schemas.microsoft.com/office/drawing/2014/main" id="{F896B559-31C5-4170-9175-9ED042859A84}"/>
              </a:ext>
            </a:extLst>
          </p:cNvPr>
          <p:cNvSpPr/>
          <p:nvPr/>
        </p:nvSpPr>
        <p:spPr>
          <a:xfrm>
            <a:off x="3651774" y="3277446"/>
            <a:ext cx="2605462" cy="936132"/>
          </a:xfrm>
          <a:prstGeom prst="wedgeRectCallout">
            <a:avLst>
              <a:gd name="adj1" fmla="val -33049"/>
              <a:gd name="adj2" fmla="val 10212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t>Egal wie schwer – es kann immer was rutschen.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1" grpId="0" animBg="1"/>
      <p:bldP spid="13" grpId="0" animBg="1"/>
      <p:bldP spid="16" grpId="0" animBg="1"/>
      <p:bldP spid="18"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FE611CC-F905-4A34-A9E2-74F3B986E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54793"/>
              <a:gd name="adj2" fmla="val -7413"/>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800" dirty="0">
              <a:solidFill>
                <a:srgbClr val="FF0000"/>
              </a:solidFill>
            </a:endParaRPr>
          </a:p>
        </p:txBody>
      </p:sp>
      <p:sp>
        <p:nvSpPr>
          <p:cNvPr id="14" name="Textfeld 13">
            <a:extLst>
              <a:ext uri="{FF2B5EF4-FFF2-40B4-BE49-F238E27FC236}">
                <a16:creationId xmlns:a16="http://schemas.microsoft.com/office/drawing/2014/main" id="{04F2170B-DF16-416F-AF56-13468D680C1D}"/>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Ladungssicherung? …</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AE38214A-D2AF-4E8C-9109-6E2346E35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94029" y="1825319"/>
            <a:ext cx="8159495" cy="2905984"/>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Ob eine Last rutscht oder nicht, ist unabhängig von deren Gewichtskraft.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Unterschiedlich schwere Bauteile aus gleichem Material kommen auf gleichem Untergrund, z. B. bei einer Bremsung, gleich schnell in Bewegung.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Entscheidend ist ausschließlich der sich aus der jeweiligen Materialpaarung ergebende Reibwert, denn Gewichtskraft und Massenkräfte verhalten sich proportional zueinander. </a:t>
            </a:r>
          </a:p>
        </p:txBody>
      </p:sp>
      <p:sp>
        <p:nvSpPr>
          <p:cNvPr id="19" name="Textfeld 18">
            <a:extLst>
              <a:ext uri="{FF2B5EF4-FFF2-40B4-BE49-F238E27FC236}">
                <a16:creationId xmlns:a16="http://schemas.microsoft.com/office/drawing/2014/main" id="{5A52AA7C-D86A-43C7-9B44-C80484A393E2}"/>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Ladungssicherung? …</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DC70A8F9-F5B8-4B41-9B91-96E0F87BF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5</a:t>
            </a:fld>
            <a:endParaRPr lang="de-DE" sz="800" dirty="0">
              <a:solidFill>
                <a:schemeClr val="tx1">
                  <a:lumMod val="65000"/>
                  <a:lumOff val="35000"/>
                </a:schemeClr>
              </a:solidFill>
            </a:endParaRPr>
          </a:p>
        </p:txBody>
      </p:sp>
      <p:sp>
        <p:nvSpPr>
          <p:cNvPr id="17" name="Textfeld 16">
            <a:extLst>
              <a:ext uri="{FF2B5EF4-FFF2-40B4-BE49-F238E27FC236}">
                <a16:creationId xmlns:a16="http://schemas.microsoft.com/office/drawing/2014/main" id="{95631E8E-8A76-403D-B014-50C2512D4FAB}"/>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Ladungssicherung? …</a:t>
            </a:r>
          </a:p>
        </p:txBody>
      </p:sp>
      <p:sp>
        <p:nvSpPr>
          <p:cNvPr id="16" name="Rechteck 15">
            <a:extLst>
              <a:ext uri="{FF2B5EF4-FFF2-40B4-BE49-F238E27FC236}">
                <a16:creationId xmlns:a16="http://schemas.microsoft.com/office/drawing/2014/main" id="{C35B2D76-C538-4078-A167-6CB1181D6657}"/>
              </a:ext>
            </a:extLst>
          </p:cNvPr>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19931535-5DB4-4696-B0B0-D6A18F76F2F9}"/>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803179"/>
            <a:ext cx="7454202" cy="4327532"/>
          </a:xfrm>
          <a:prstGeom prst="rect">
            <a:avLst/>
          </a:prstGeom>
          <a:noFill/>
        </p:spPr>
        <p:txBody>
          <a:bodyPr wrap="square" lIns="90000" tIns="46800" rIns="90000" bIns="46800" rtlCol="0">
            <a:spAutoFit/>
          </a:bodyPr>
          <a:lstStyle/>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Jede Ladung ist so zu sichern, dass sie weder verrutschen noch herabfallen kann.</a:t>
            </a:r>
          </a:p>
          <a:p>
            <a:pPr marL="342900" indent="-342900">
              <a:lnSpc>
                <a:spcPts val="2500"/>
              </a:lnSpc>
              <a:spcAft>
                <a:spcPts val="1000"/>
              </a:spcAft>
              <a:buClr>
                <a:srgbClr val="FF0000"/>
              </a:buClr>
              <a:buFont typeface="Arial" panose="020B0604020202020204" pitchFamily="34" charset="0"/>
              <a:buChar char="•"/>
            </a:pPr>
            <a:r>
              <a:rPr lang="de-DE" sz="2400" b="1" dirty="0">
                <a:solidFill>
                  <a:schemeClr val="tx1">
                    <a:lumMod val="65000"/>
                    <a:lumOff val="35000"/>
                  </a:schemeClr>
                </a:solidFill>
              </a:rPr>
              <a:t>Ladungssicherung durch Formschluss: </a:t>
            </a:r>
            <a:r>
              <a:rPr lang="de-DE" sz="2400" dirty="0">
                <a:solidFill>
                  <a:schemeClr val="tx1">
                    <a:lumMod val="65000"/>
                    <a:lumOff val="35000"/>
                  </a:schemeClr>
                </a:solidFill>
              </a:rPr>
              <a:t>Ladung so laden, </a:t>
            </a:r>
            <a:br>
              <a:rPr lang="de-DE" sz="2400" dirty="0">
                <a:solidFill>
                  <a:schemeClr val="tx1">
                    <a:lumMod val="65000"/>
                    <a:lumOff val="35000"/>
                  </a:schemeClr>
                </a:solidFill>
              </a:rPr>
            </a:br>
            <a:r>
              <a:rPr lang="de-DE" sz="2400" dirty="0">
                <a:solidFill>
                  <a:schemeClr val="tx1">
                    <a:lumMod val="65000"/>
                    <a:lumOff val="35000"/>
                  </a:schemeClr>
                </a:solidFill>
              </a:rPr>
              <a:t>dass die gesamte Ladefläche lückenlos ausgefüllt wird. Diagonalzurren zählt auch dazu.</a:t>
            </a:r>
          </a:p>
          <a:p>
            <a:pPr marL="342900" indent="-342900">
              <a:lnSpc>
                <a:spcPts val="2500"/>
              </a:lnSpc>
              <a:spcAft>
                <a:spcPts val="1000"/>
              </a:spcAft>
              <a:buClr>
                <a:srgbClr val="FF0000"/>
              </a:buClr>
              <a:buFont typeface="Arial" panose="020B0604020202020204" pitchFamily="34" charset="0"/>
              <a:buChar char="•"/>
            </a:pPr>
            <a:r>
              <a:rPr lang="de-DE" sz="2400" b="1" dirty="0">
                <a:solidFill>
                  <a:schemeClr val="tx1">
                    <a:lumMod val="65000"/>
                    <a:lumOff val="35000"/>
                  </a:schemeClr>
                </a:solidFill>
              </a:rPr>
              <a:t>Ladungssicherung durch Kraftschluss/Niederzurren: </a:t>
            </a:r>
            <a:r>
              <a:rPr lang="de-DE" sz="2400" dirty="0">
                <a:solidFill>
                  <a:schemeClr val="tx1">
                    <a:lumMod val="65000"/>
                    <a:lumOff val="35000"/>
                  </a:schemeClr>
                </a:solidFill>
              </a:rPr>
              <a:t>Ladung durch eine hohe Anpresskraft gegen Ver-rutschen sichern. Antirutschmatten verringern die Anzahl der Zurrmittel.</a:t>
            </a:r>
          </a:p>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Zurrmittel müssen entsprechend den Angaben auf </a:t>
            </a:r>
            <a:br>
              <a:rPr lang="de-DE" sz="2400" dirty="0">
                <a:solidFill>
                  <a:schemeClr val="tx1">
                    <a:lumMod val="65000"/>
                    <a:lumOff val="35000"/>
                  </a:schemeClr>
                </a:solidFill>
              </a:rPr>
            </a:br>
            <a:r>
              <a:rPr lang="de-DE" sz="2400" dirty="0">
                <a:solidFill>
                  <a:schemeClr val="tx1">
                    <a:lumMod val="65000"/>
                    <a:lumOff val="35000"/>
                  </a:schemeClr>
                </a:solidFill>
              </a:rPr>
              <a:t>dem Etikett benutzt werden. Bei Beschädigungen </a:t>
            </a:r>
            <a:br>
              <a:rPr lang="de-DE" sz="2400" dirty="0">
                <a:solidFill>
                  <a:schemeClr val="tx1">
                    <a:lumMod val="65000"/>
                    <a:lumOff val="35000"/>
                  </a:schemeClr>
                </a:solidFill>
              </a:rPr>
            </a:br>
            <a:r>
              <a:rPr lang="de-DE" sz="2400" dirty="0">
                <a:solidFill>
                  <a:schemeClr val="tx1">
                    <a:lumMod val="65000"/>
                    <a:lumOff val="35000"/>
                  </a:schemeClr>
                </a:solidFill>
              </a:rPr>
              <a:t>sind  Zurrgurte, -seile und -ketten auszusondern. </a:t>
            </a:r>
          </a:p>
        </p:txBody>
      </p:sp>
    </p:spTree>
    <p:extLst>
      <p:ext uri="{BB962C8B-B14F-4D97-AF65-F5344CB8AC3E}">
        <p14:creationId xmlns:p14="http://schemas.microsoft.com/office/powerpoint/2010/main" val="272490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8716BE7-7932-4E7F-AAC4-9B5A7CE78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949483"/>
            <a:ext cx="6308153" cy="3611306"/>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Betriebssicherheitsverordnung (BetrSichV)</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Straßenverkehrsordnung (StVO)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Straßenverkehrszulassungsordnung (StVZO)</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DGUV Vorschrift 70: Fahrzeuge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Merkblatt T 057</a:t>
            </a:r>
            <a:r>
              <a:rPr lang="de-DE" sz="2400">
                <a:solidFill>
                  <a:schemeClr val="tx1">
                    <a:lumMod val="65000"/>
                    <a:lumOff val="35000"/>
                  </a:schemeClr>
                </a:solidFill>
              </a:rPr>
              <a:t>: </a:t>
            </a:r>
            <a:br>
              <a:rPr lang="de-DE" sz="2400">
                <a:solidFill>
                  <a:schemeClr val="tx1">
                    <a:lumMod val="65000"/>
                    <a:lumOff val="35000"/>
                  </a:schemeClr>
                </a:solidFill>
              </a:rPr>
            </a:br>
            <a:r>
              <a:rPr lang="de-DE" sz="2400">
                <a:solidFill>
                  <a:schemeClr val="tx1">
                    <a:lumMod val="65000"/>
                    <a:lumOff val="35000"/>
                  </a:schemeClr>
                </a:solidFill>
              </a:rPr>
              <a:t>Ladungssicherung </a:t>
            </a:r>
            <a:r>
              <a:rPr lang="de-DE" sz="2400" dirty="0">
                <a:solidFill>
                  <a:schemeClr val="tx1">
                    <a:lumMod val="65000"/>
                    <a:lumOff val="35000"/>
                  </a:schemeClr>
                </a:solidFill>
              </a:rPr>
              <a:t>beim Transport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Praxishandbuch der BG RCI: Arbeitssicherheit und Gesundheitsschutz in der Baustoffindustrie – Kapitel A 4.7 „Ladungssicherung“ </a:t>
            </a:r>
          </a:p>
        </p:txBody>
      </p:sp>
      <p:sp>
        <p:nvSpPr>
          <p:cNvPr id="12" name="Rechteck 11"/>
          <p:cNvSpPr/>
          <p:nvPr/>
        </p:nvSpPr>
        <p:spPr>
          <a:xfrm>
            <a:off x="-1" y="1043493"/>
            <a:ext cx="6194324"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440049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7" name="Textfeld 16">
            <a:extLst>
              <a:ext uri="{FF2B5EF4-FFF2-40B4-BE49-F238E27FC236}">
                <a16:creationId xmlns:a16="http://schemas.microsoft.com/office/drawing/2014/main" id="{95631E8E-8A76-403D-B014-50C2512D4FAB}"/>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Ladungssicherung? …</a:t>
            </a:r>
          </a:p>
        </p:txBody>
      </p:sp>
      <p:pic>
        <p:nvPicPr>
          <p:cNvPr id="2" name="Grafik 1">
            <a:extLst>
              <a:ext uri="{FF2B5EF4-FFF2-40B4-BE49-F238E27FC236}">
                <a16:creationId xmlns:a16="http://schemas.microsoft.com/office/drawing/2014/main" id="{74DDD39E-1EAF-41BF-A062-001BF19B8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985" y="5403011"/>
            <a:ext cx="3919030" cy="1192324"/>
          </a:xfrm>
          <a:prstGeom prst="rect">
            <a:avLst/>
          </a:prstGeom>
        </p:spPr>
      </p:pic>
    </p:spTree>
    <p:extLst>
      <p:ext uri="{BB962C8B-B14F-4D97-AF65-F5344CB8AC3E}">
        <p14:creationId xmlns:p14="http://schemas.microsoft.com/office/powerpoint/2010/main" val="14602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8E509CDD-7A59-4DD6-8363-AAC5275E1AAF}"/>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Ladungssicherung? …</a:t>
            </a:r>
          </a:p>
        </p:txBody>
      </p:sp>
      <p:pic>
        <p:nvPicPr>
          <p:cNvPr id="11" name="Grafik 10">
            <a:extLst>
              <a:ext uri="{FF2B5EF4-FFF2-40B4-BE49-F238E27FC236}">
                <a16:creationId xmlns:a16="http://schemas.microsoft.com/office/drawing/2014/main" id="{11A47967-1DB4-42A0-A3F4-9E48F5FA5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581E1C93-2281-40F2-AF3A-AD5E36E316E8}"/>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F733E93A-1A9A-429B-AEE2-685C67FCBB5F}"/>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21).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C0064F73-DB95-4E84-A156-6E5667CC9D78}"/>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55504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F1C4B466-9B91-4407-9AF6-5F126194070F}"/>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Ladungssicherung? …</a:t>
            </a:r>
          </a:p>
        </p:txBody>
      </p:sp>
      <p:pic>
        <p:nvPicPr>
          <p:cNvPr id="11" name="Grafik 10">
            <a:extLst>
              <a:ext uri="{FF2B5EF4-FFF2-40B4-BE49-F238E27FC236}">
                <a16:creationId xmlns:a16="http://schemas.microsoft.com/office/drawing/2014/main" id="{8CF08778-7BE8-4B04-A878-0EE6F7218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4460B167-FEC6-4206-9105-2F0F97985787}"/>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3A45894D-09C4-4027-9964-D36392CC285F}"/>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9" name="Textfeld 18">
            <a:extLst>
              <a:ext uri="{FF2B5EF4-FFF2-40B4-BE49-F238E27FC236}">
                <a16:creationId xmlns:a16="http://schemas.microsoft.com/office/drawing/2014/main" id="{518D0B11-9F7C-4DC2-9411-35277B9C7653}"/>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851</Words>
  <PresentationFormat>Breitbild</PresentationFormat>
  <Paragraphs>96</Paragraphs>
  <Slides>8</Slides>
  <Notes>6</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2021-06-25T12:52:58Z</dcterms:modified>
</cp:coreProperties>
</file>