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63" r:id="rId6"/>
    <p:sldId id="27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225840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442035"/>
          </a:xfrm>
          <a:prstGeom prst="rect">
            <a:avLst/>
          </a:prstGeom>
          <a:noFill/>
          <a:ln>
            <a:noFill/>
          </a:ln>
        </p:spPr>
        <p:txBody>
          <a:bodyPr wrap="square" lIns="144000" tIns="36000" rIns="144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300" b="1" i="1" dirty="0">
                <a:solidFill>
                  <a:schemeClr val="bg2">
                    <a:lumMod val="25000"/>
                  </a:schemeClr>
                </a:solidFill>
              </a:rPr>
              <a:t>„</a:t>
            </a:r>
            <a:r>
              <a:rPr lang="de-DE" sz="2300" b="1" i="0" u="none" strike="noStrike" baseline="0" dirty="0">
                <a:solidFill>
                  <a:srgbClr val="000000"/>
                </a:solidFill>
                <a:latin typeface="DGUV Meta-Bold"/>
              </a:rPr>
              <a:t>Anlegeleitern sind leicht zu transportieren und sicher zu verwenden</a:t>
            </a:r>
            <a:r>
              <a:rPr lang="de-DE" sz="2300" b="1" i="1" dirty="0">
                <a:solidFill>
                  <a:schemeClr val="bg2">
                    <a:lumMod val="25000"/>
                  </a:schemeClr>
                </a:solidFill>
              </a:rPr>
              <a:t>“</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1CFBCF3-98CD-6A4F-728B-EED7543CD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2"/>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22</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747281" y="4998250"/>
            <a:ext cx="5401009" cy="862190"/>
            <a:chOff x="5572183" y="5272414"/>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5572183" y="5272414"/>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6511404" y="5272414"/>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7686440" y="5765272"/>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5572183" y="5765272"/>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738A6A84-E8F9-20E3-B032-102C95C93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857" y="1954223"/>
            <a:ext cx="6640327" cy="2316083"/>
          </a:xfrm>
          <a:prstGeom prst="rect">
            <a:avLst/>
          </a:prstGeom>
        </p:spPr>
      </p:pic>
      <p:pic>
        <p:nvPicPr>
          <p:cNvPr id="11" name="Grafik 10">
            <a:extLst>
              <a:ext uri="{FF2B5EF4-FFF2-40B4-BE49-F238E27FC236}">
                <a16:creationId xmlns:a16="http://schemas.microsoft.com/office/drawing/2014/main" id="{1027C37F-7340-C2AD-9493-9E00F782D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19793">
            <a:off x="8611806" y="3824743"/>
            <a:ext cx="3068489" cy="1619071"/>
          </a:xfrm>
          <a:prstGeom prst="rect">
            <a:avLst/>
          </a:prstGeom>
        </p:spPr>
      </p:pic>
      <p:sp>
        <p:nvSpPr>
          <p:cNvPr id="3" name="Foliennummernplatzhalter 5">
            <a:extLst>
              <a:ext uri="{FF2B5EF4-FFF2-40B4-BE49-F238E27FC236}">
                <a16:creationId xmlns:a16="http://schemas.microsoft.com/office/drawing/2014/main" id="{AC347976-39B5-A37E-9944-C1AB94096A30}"/>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8A9D7B19-C914-A633-D17B-A98D77D7456B}"/>
              </a:ext>
            </a:extLst>
          </p:cNvPr>
          <p:cNvSpPr/>
          <p:nvPr/>
        </p:nvSpPr>
        <p:spPr>
          <a:xfrm>
            <a:off x="307253" y="1658805"/>
            <a:ext cx="3009701" cy="1168171"/>
          </a:xfrm>
          <a:prstGeom prst="wedgeRectCallout">
            <a:avLst>
              <a:gd name="adj1" fmla="val 41628"/>
              <a:gd name="adj2" fmla="val 7975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Trotzdem: Oben auf der Leiter muss ich die Bohrmaschine mit beiden Händen halten.</a:t>
            </a:r>
          </a:p>
        </p:txBody>
      </p:sp>
      <p:sp>
        <p:nvSpPr>
          <p:cNvPr id="5" name="Sprechblase: rechteckig 4">
            <a:extLst>
              <a:ext uri="{FF2B5EF4-FFF2-40B4-BE49-F238E27FC236}">
                <a16:creationId xmlns:a16="http://schemas.microsoft.com/office/drawing/2014/main" id="{2E10AC6D-9DD8-B598-3F62-983AD59BFEC3}"/>
              </a:ext>
            </a:extLst>
          </p:cNvPr>
          <p:cNvSpPr/>
          <p:nvPr/>
        </p:nvSpPr>
        <p:spPr>
          <a:xfrm>
            <a:off x="307253" y="4873557"/>
            <a:ext cx="2536714" cy="1036302"/>
          </a:xfrm>
          <a:prstGeom prst="wedgeRectCallout">
            <a:avLst>
              <a:gd name="adj1" fmla="val -27808"/>
              <a:gd name="adj2" fmla="val -11452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Das hilft Dir nichts, </a:t>
            </a:r>
            <a:br>
              <a:rPr lang="de-DE" i="1" dirty="0">
                <a:solidFill>
                  <a:schemeClr val="bg1"/>
                </a:solidFill>
              </a:rPr>
            </a:br>
            <a:r>
              <a:rPr lang="de-DE" i="1" dirty="0">
                <a:solidFill>
                  <a:schemeClr val="bg1"/>
                </a:solidFill>
              </a:rPr>
              <a:t>das geht zu schnell!</a:t>
            </a:r>
          </a:p>
        </p:txBody>
      </p:sp>
      <p:sp>
        <p:nvSpPr>
          <p:cNvPr id="6" name="Sprechblase: oval 5">
            <a:extLst>
              <a:ext uri="{FF2B5EF4-FFF2-40B4-BE49-F238E27FC236}">
                <a16:creationId xmlns:a16="http://schemas.microsoft.com/office/drawing/2014/main" id="{DB367856-D0B4-ED00-77A6-8171E7776962}"/>
              </a:ext>
            </a:extLst>
          </p:cNvPr>
          <p:cNvSpPr/>
          <p:nvPr/>
        </p:nvSpPr>
        <p:spPr>
          <a:xfrm>
            <a:off x="5729591" y="4779474"/>
            <a:ext cx="4321598" cy="1592798"/>
          </a:xfrm>
          <a:prstGeom prst="wedgeEllipseCallout">
            <a:avLst>
              <a:gd name="adj1" fmla="val -58573"/>
              <a:gd name="adj2" fmla="val 4521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i="1" dirty="0">
                <a:solidFill>
                  <a:schemeClr val="bg1"/>
                </a:solidFill>
              </a:rPr>
              <a:t>Ich stell die Anlegeleiter so nah wie möglich an die Wand, dann komm ich  höher!</a:t>
            </a:r>
          </a:p>
        </p:txBody>
      </p:sp>
      <p:sp>
        <p:nvSpPr>
          <p:cNvPr id="7" name="Sprechblase: rechteckig 6">
            <a:extLst>
              <a:ext uri="{FF2B5EF4-FFF2-40B4-BE49-F238E27FC236}">
                <a16:creationId xmlns:a16="http://schemas.microsoft.com/office/drawing/2014/main" id="{2228FEEB-8C49-ACB9-B703-AC125F5AFA05}"/>
              </a:ext>
            </a:extLst>
          </p:cNvPr>
          <p:cNvSpPr/>
          <p:nvPr/>
        </p:nvSpPr>
        <p:spPr>
          <a:xfrm flipH="1">
            <a:off x="8335204" y="3180334"/>
            <a:ext cx="3628019" cy="1515547"/>
          </a:xfrm>
          <a:prstGeom prst="wedgeRectCallout">
            <a:avLst>
              <a:gd name="adj1" fmla="val -28229"/>
              <a:gd name="adj2" fmla="val 1043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i="1" dirty="0">
                <a:solidFill>
                  <a:schemeClr val="bg1"/>
                </a:solidFill>
              </a:rPr>
              <a:t>Stopp! Um das Gleichgewicht </a:t>
            </a:r>
            <a:br>
              <a:rPr lang="de-DE" i="1" dirty="0">
                <a:solidFill>
                  <a:schemeClr val="bg1"/>
                </a:solidFill>
              </a:rPr>
            </a:br>
            <a:r>
              <a:rPr lang="de-DE" i="1" dirty="0">
                <a:solidFill>
                  <a:schemeClr val="bg1"/>
                </a:solidFill>
              </a:rPr>
              <a:t>nicht zu verlieren, darf auf Anlegeleitern nicht mit beiden Händen gearbeitet werden.</a:t>
            </a:r>
          </a:p>
        </p:txBody>
      </p:sp>
      <p:sp>
        <p:nvSpPr>
          <p:cNvPr id="9" name="Sprechblase: oval 8">
            <a:extLst>
              <a:ext uri="{FF2B5EF4-FFF2-40B4-BE49-F238E27FC236}">
                <a16:creationId xmlns:a16="http://schemas.microsoft.com/office/drawing/2014/main" id="{109862B5-14C5-AE0A-3C9E-21AADF4B822F}"/>
              </a:ext>
            </a:extLst>
          </p:cNvPr>
          <p:cNvSpPr/>
          <p:nvPr/>
        </p:nvSpPr>
        <p:spPr>
          <a:xfrm flipH="1">
            <a:off x="7310284" y="1040283"/>
            <a:ext cx="3628018" cy="1980420"/>
          </a:xfrm>
          <a:prstGeom prst="wedgeEllipseCallout">
            <a:avLst>
              <a:gd name="adj1" fmla="val 45961"/>
              <a:gd name="adj2" fmla="val 7297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 Aber pass auf, Du kommst dann schnell in Rückenlage und fällst nach hinten um.</a:t>
            </a:r>
          </a:p>
        </p:txBody>
      </p:sp>
      <p:sp>
        <p:nvSpPr>
          <p:cNvPr id="12" name="Sprechblase: rechteckig 11">
            <a:extLst>
              <a:ext uri="{FF2B5EF4-FFF2-40B4-BE49-F238E27FC236}">
                <a16:creationId xmlns:a16="http://schemas.microsoft.com/office/drawing/2014/main" id="{774BEF29-5F45-B9BE-0739-C7EE25068533}"/>
              </a:ext>
            </a:extLst>
          </p:cNvPr>
          <p:cNvSpPr/>
          <p:nvPr/>
        </p:nvSpPr>
        <p:spPr>
          <a:xfrm flipH="1">
            <a:off x="3770209" y="1861601"/>
            <a:ext cx="3403621" cy="1168171"/>
          </a:xfrm>
          <a:prstGeom prst="wedgeRectCallout">
            <a:avLst>
              <a:gd name="adj1" fmla="val -30383"/>
              <a:gd name="adj2" fmla="val 802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altLang="de-DE" i="1" dirty="0">
                <a:solidFill>
                  <a:schemeClr val="bg1"/>
                </a:solidFill>
              </a:rPr>
              <a:t>Deswegen muss man die Anlegeleiter auch immer gegen Umfallen und Einsinken sichern.</a:t>
            </a:r>
            <a:endParaRPr lang="de-DE" i="1" dirty="0">
              <a:solidFill>
                <a:schemeClr val="bg1"/>
              </a:solidFill>
            </a:endParaRPr>
          </a:p>
        </p:txBody>
      </p:sp>
      <p:sp>
        <p:nvSpPr>
          <p:cNvPr id="14" name="Sprechblase: oval 13">
            <a:extLst>
              <a:ext uri="{FF2B5EF4-FFF2-40B4-BE49-F238E27FC236}">
                <a16:creationId xmlns:a16="http://schemas.microsoft.com/office/drawing/2014/main" id="{08148BFB-4650-585F-0B0E-B12FD2BFA7D1}"/>
              </a:ext>
            </a:extLst>
          </p:cNvPr>
          <p:cNvSpPr/>
          <p:nvPr/>
        </p:nvSpPr>
        <p:spPr>
          <a:xfrm>
            <a:off x="2680075" y="3166762"/>
            <a:ext cx="3628019" cy="2153319"/>
          </a:xfrm>
          <a:prstGeom prst="wedgeEllipseCallout">
            <a:avLst>
              <a:gd name="adj1" fmla="val -56795"/>
              <a:gd name="adj2" fmla="val -3858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i="1" dirty="0">
                <a:solidFill>
                  <a:schemeClr val="bg1"/>
                </a:solidFill>
              </a:rPr>
              <a:t>Kein Problem, das </a:t>
            </a:r>
            <a:br>
              <a:rPr lang="de-DE" i="1" dirty="0">
                <a:solidFill>
                  <a:schemeClr val="bg1"/>
                </a:solidFill>
              </a:rPr>
            </a:br>
            <a:r>
              <a:rPr lang="de-DE" i="1" dirty="0">
                <a:solidFill>
                  <a:schemeClr val="bg1"/>
                </a:solidFill>
              </a:rPr>
              <a:t>gleiche ich durch meinen Gleichgewichtssinn, mein Gewicht und meine schnelle Reaktion aus. </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924151"/>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Anlegeleitern können schnell wegrutschen, einsinken und umfallen.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Der Benutzer oder die Benutzerin verliert häufig den Halt, wenn</a:t>
            </a:r>
            <a:br>
              <a:rPr lang="de-DE" sz="2300" dirty="0">
                <a:solidFill>
                  <a:schemeClr val="tx1">
                    <a:lumMod val="65000"/>
                    <a:lumOff val="35000"/>
                  </a:schemeClr>
                </a:solidFill>
              </a:rPr>
            </a:br>
            <a:r>
              <a:rPr lang="de-DE" sz="2300" dirty="0">
                <a:solidFill>
                  <a:schemeClr val="tx1">
                    <a:lumMod val="65000"/>
                    <a:lumOff val="35000"/>
                  </a:schemeClr>
                </a:solidFill>
              </a:rPr>
              <a:t>er/sie mit beiden Händen oben auf der Leiter Arbeiten mit </a:t>
            </a:r>
            <a:br>
              <a:rPr lang="de-DE" sz="2300" dirty="0">
                <a:solidFill>
                  <a:schemeClr val="tx1">
                    <a:lumMod val="65000"/>
                    <a:lumOff val="35000"/>
                  </a:schemeClr>
                </a:solidFill>
              </a:rPr>
            </a:br>
            <a:r>
              <a:rPr lang="de-DE" sz="2300" dirty="0">
                <a:solidFill>
                  <a:schemeClr val="tx1">
                    <a:lumMod val="65000"/>
                    <a:lumOff val="35000"/>
                  </a:schemeClr>
                </a:solidFill>
              </a:rPr>
              <a:t>erhöhtem Kraftaufwand ausführt, z. B. mit einer Bohrmaschine</a:t>
            </a:r>
            <a:br>
              <a:rPr lang="de-DE" sz="2300" dirty="0">
                <a:solidFill>
                  <a:schemeClr val="tx1">
                    <a:lumMod val="65000"/>
                    <a:lumOff val="35000"/>
                  </a:schemeClr>
                </a:solidFill>
              </a:rPr>
            </a:br>
            <a:r>
              <a:rPr lang="de-DE" sz="2300" dirty="0">
                <a:solidFill>
                  <a:schemeClr val="tx1">
                    <a:lumMod val="65000"/>
                    <a:lumOff val="35000"/>
                  </a:schemeClr>
                </a:solidFill>
              </a:rPr>
              <a:t>oder einem Trennschleifer.</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meisten Unfälle ereignen sich in geringer Höhe. </a:t>
            </a:r>
            <a:br>
              <a:rPr lang="de-DE" sz="2300" dirty="0">
                <a:solidFill>
                  <a:schemeClr val="tx1">
                    <a:lumMod val="65000"/>
                    <a:lumOff val="35000"/>
                  </a:schemeClr>
                </a:solidFill>
              </a:rPr>
            </a:br>
            <a:r>
              <a:rPr lang="de-DE" sz="2300" dirty="0">
                <a:solidFill>
                  <a:schemeClr val="tx1">
                    <a:lumMod val="65000"/>
                    <a:lumOff val="35000"/>
                  </a:schemeClr>
                </a:solidFill>
              </a:rPr>
              <a:t>Immer wieder kommt es dadurch zu folgenschweren – </a:t>
            </a:r>
            <a:br>
              <a:rPr lang="de-DE" sz="2300" dirty="0">
                <a:solidFill>
                  <a:schemeClr val="tx1">
                    <a:lumMod val="65000"/>
                    <a:lumOff val="35000"/>
                  </a:schemeClr>
                </a:solidFill>
              </a:rPr>
            </a:br>
            <a:r>
              <a:rPr lang="de-DE" sz="2300" dirty="0">
                <a:solidFill>
                  <a:schemeClr val="tx1">
                    <a:lumMod val="65000"/>
                    <a:lumOff val="35000"/>
                  </a:schemeClr>
                </a:solidFill>
              </a:rPr>
              <a:t>nicht selten tödlichen – Unfällen.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Auch Unfälle in vergleichsweise niedriger </a:t>
            </a:r>
            <a:br>
              <a:rPr lang="de-DE" sz="2300" dirty="0">
                <a:solidFill>
                  <a:schemeClr val="tx1">
                    <a:lumMod val="65000"/>
                    <a:lumOff val="35000"/>
                  </a:schemeClr>
                </a:solidFill>
              </a:rPr>
            </a:br>
            <a:r>
              <a:rPr lang="de-DE" sz="2300" dirty="0">
                <a:solidFill>
                  <a:schemeClr val="tx1">
                    <a:lumMod val="65000"/>
                    <a:lumOff val="35000"/>
                  </a:schemeClr>
                </a:solidFill>
              </a:rPr>
              <a:t>Höhe können tödlich enden.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06778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Was ist zu tun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2380139"/>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Den richtige Anlegewinkel einhalten.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Leiter nur an sichere Stützpunkte anlehnen. </a:t>
            </a:r>
            <a:br>
              <a:rPr lang="de-DE" sz="2300" dirty="0">
                <a:solidFill>
                  <a:schemeClr val="tx1">
                    <a:lumMod val="65000"/>
                    <a:lumOff val="35000"/>
                  </a:schemeClr>
                </a:solidFill>
              </a:rPr>
            </a:br>
            <a:r>
              <a:rPr lang="de-DE" sz="2300" dirty="0">
                <a:solidFill>
                  <a:schemeClr val="tx1">
                    <a:lumMod val="65000"/>
                    <a:lumOff val="35000"/>
                  </a:schemeClr>
                </a:solidFill>
              </a:rPr>
              <a:t>Sie muss mindestens 1 m über die Austrittsstelle hinausragen.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Anlegeleitern sichern, z. B. durch Fußverbreiterungen </a:t>
            </a:r>
            <a:br>
              <a:rPr lang="de-DE" sz="2300" dirty="0">
                <a:solidFill>
                  <a:schemeClr val="tx1">
                    <a:lumMod val="65000"/>
                    <a:lumOff val="35000"/>
                  </a:schemeClr>
                </a:solidFill>
              </a:rPr>
            </a:br>
            <a:r>
              <a:rPr lang="de-DE" sz="2300" dirty="0">
                <a:solidFill>
                  <a:schemeClr val="tx1">
                    <a:lumMod val="65000"/>
                    <a:lumOff val="35000"/>
                  </a:schemeClr>
                </a:solidFill>
              </a:rPr>
              <a:t>oder Anbinden des Leiterkopfes.</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06778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Was ist zu tun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2251899"/>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Immer drei Kontakte zur Leiter haben: ein Fuß </a:t>
            </a:r>
            <a:br>
              <a:rPr lang="de-DE" sz="2300" dirty="0">
                <a:solidFill>
                  <a:schemeClr val="tx1">
                    <a:lumMod val="65000"/>
                    <a:lumOff val="35000"/>
                  </a:schemeClr>
                </a:solidFill>
              </a:rPr>
            </a:br>
            <a:r>
              <a:rPr lang="de-DE" sz="2300" dirty="0">
                <a:solidFill>
                  <a:schemeClr val="tx1">
                    <a:lumMod val="65000"/>
                    <a:lumOff val="35000"/>
                  </a:schemeClr>
                </a:solidFill>
              </a:rPr>
              <a:t>und zwei Hände oder zwei Füße und eine Hand </a:t>
            </a:r>
            <a:br>
              <a:rPr lang="de-DE" sz="2300" dirty="0">
                <a:solidFill>
                  <a:schemeClr val="tx1">
                    <a:lumMod val="65000"/>
                    <a:lumOff val="35000"/>
                  </a:schemeClr>
                </a:solidFill>
              </a:rPr>
            </a:br>
            <a:r>
              <a:rPr lang="de-DE" sz="2300" dirty="0">
                <a:solidFill>
                  <a:schemeClr val="tx1">
                    <a:lumMod val="65000"/>
                    <a:lumOff val="35000"/>
                  </a:schemeClr>
                </a:solidFill>
              </a:rPr>
              <a:t>(Drei-Punkt-Methode). Dabei die obersten drei Sprossen/Stufen nicht betreten.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Nie auf Anlegeleitern arbeiten, wenn (Hand)</a:t>
            </a:r>
            <a:r>
              <a:rPr lang="de-DE" sz="2300" dirty="0" err="1">
                <a:solidFill>
                  <a:schemeClr val="tx1">
                    <a:lumMod val="65000"/>
                    <a:lumOff val="35000"/>
                  </a:schemeClr>
                </a:solidFill>
              </a:rPr>
              <a:t>maschinen</a:t>
            </a:r>
            <a:r>
              <a:rPr lang="de-DE" sz="2300" dirty="0">
                <a:solidFill>
                  <a:schemeClr val="tx1">
                    <a:lumMod val="65000"/>
                    <a:lumOff val="35000"/>
                  </a:schemeClr>
                </a:solidFill>
              </a:rPr>
              <a:t> </a:t>
            </a:r>
            <a:br>
              <a:rPr lang="de-DE" sz="2300" dirty="0">
                <a:solidFill>
                  <a:schemeClr val="tx1">
                    <a:lumMod val="65000"/>
                    <a:lumOff val="35000"/>
                  </a:schemeClr>
                </a:solidFill>
              </a:rPr>
            </a:br>
            <a:r>
              <a:rPr lang="de-DE" sz="2300" dirty="0">
                <a:solidFill>
                  <a:schemeClr val="tx1">
                    <a:lumMod val="65000"/>
                    <a:lumOff val="35000"/>
                  </a:schemeClr>
                </a:solidFill>
              </a:rPr>
              <a:t>und Geräte mit beiden Händen bedient werden müssen. </a:t>
            </a:r>
          </a:p>
        </p:txBody>
      </p:sp>
    </p:spTree>
    <p:extLst>
      <p:ext uri="{BB962C8B-B14F-4D97-AF65-F5344CB8AC3E}">
        <p14:creationId xmlns:p14="http://schemas.microsoft.com/office/powerpoint/2010/main" val="11829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231380"/>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„Kurz &amp; Bündig“ - KB 009 der BG RCI - „Leitern und Tritte“</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DGUV Information 208-016 „Handlungsanleitung für </a:t>
            </a:r>
            <a:br>
              <a:rPr lang="de-DE" sz="2300" dirty="0">
                <a:solidFill>
                  <a:schemeClr val="tx1">
                    <a:lumMod val="65000"/>
                    <a:lumOff val="35000"/>
                  </a:schemeClr>
                </a:solidFill>
              </a:rPr>
            </a:br>
            <a:r>
              <a:rPr lang="de-DE" sz="2300" dirty="0">
                <a:solidFill>
                  <a:schemeClr val="tx1">
                    <a:lumMod val="65000"/>
                    <a:lumOff val="35000"/>
                  </a:schemeClr>
                </a:solidFill>
              </a:rPr>
              <a:t>den Umgang mit Leitern und Tritten“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Merkblatt T 035 „Leitern sicher benutzen“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Sicherheitskurzgespräch SKG 021 „Leitern und Tritte“</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9E2B334D-BB64-A2FE-AD97-C1E98AA17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1269" y="4727614"/>
            <a:ext cx="3091355" cy="993940"/>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22).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871</Words>
  <PresentationFormat>Breitbild</PresentationFormat>
  <Paragraphs>91</Paragraphs>
  <Slides>9</Slides>
  <Notes>8</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DGUV Meta-Bold</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2022-09-13T11:48:50Z</dcterms:modified>
</cp:coreProperties>
</file>