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„Alle Gefahrstoffe müssen aufgeführt werden“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61EBAA5-756B-3EF2-6CA7-F930A7809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1"/>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23</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81893" y="4852335"/>
            <a:ext cx="5401009" cy="862190"/>
            <a:chOff x="406795" y="5126499"/>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406795" y="512649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346016" y="512649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2521052" y="561935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406795" y="561935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585B3C96-3D21-C0CE-4AB4-3F187E249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93" y="2005665"/>
            <a:ext cx="6489492" cy="1742640"/>
          </a:xfrm>
          <a:prstGeom prst="rect">
            <a:avLst/>
          </a:prstGeom>
        </p:spPr>
      </p:pic>
      <p:pic>
        <p:nvPicPr>
          <p:cNvPr id="10" name="Grafik 9">
            <a:extLst>
              <a:ext uri="{FF2B5EF4-FFF2-40B4-BE49-F238E27FC236}">
                <a16:creationId xmlns:a16="http://schemas.microsoft.com/office/drawing/2014/main" id="{218C16C4-1CA1-F814-296B-ED11C7FE3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74522">
            <a:off x="4360294" y="3963243"/>
            <a:ext cx="2231292" cy="1633306"/>
          </a:xfrm>
          <a:prstGeom prst="rect">
            <a:avLst/>
          </a:prstGeom>
        </p:spPr>
      </p:pic>
      <p:sp>
        <p:nvSpPr>
          <p:cNvPr id="4" name="Foliennummernplatzhalter 5">
            <a:extLst>
              <a:ext uri="{FF2B5EF4-FFF2-40B4-BE49-F238E27FC236}">
                <a16:creationId xmlns:a16="http://schemas.microsoft.com/office/drawing/2014/main" id="{E6373564-E8E9-2334-52FF-E56DA8D2503B}"/>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9360BC86-D9B1-30BB-0110-AA3F56222D93}"/>
              </a:ext>
            </a:extLst>
          </p:cNvPr>
          <p:cNvSpPr/>
          <p:nvPr/>
        </p:nvSpPr>
        <p:spPr>
          <a:xfrm>
            <a:off x="307253" y="1034399"/>
            <a:ext cx="3290798" cy="1119443"/>
          </a:xfrm>
          <a:prstGeom prst="wedgeRectCallout">
            <a:avLst>
              <a:gd name="adj1" fmla="val -42781"/>
              <a:gd name="adj2" fmla="val 8300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Stimmt, und denk auch ans Spülmittel, die Geschirrspültabs und das Tippfehlerzeug. </a:t>
            </a:r>
          </a:p>
        </p:txBody>
      </p:sp>
      <p:sp>
        <p:nvSpPr>
          <p:cNvPr id="3" name="Sprechblase: rechteckig 2">
            <a:extLst>
              <a:ext uri="{FF2B5EF4-FFF2-40B4-BE49-F238E27FC236}">
                <a16:creationId xmlns:a16="http://schemas.microsoft.com/office/drawing/2014/main" id="{42F7134E-3512-3907-FE3B-46C6FBE408DF}"/>
              </a:ext>
            </a:extLst>
          </p:cNvPr>
          <p:cNvSpPr/>
          <p:nvPr/>
        </p:nvSpPr>
        <p:spPr>
          <a:xfrm>
            <a:off x="420567" y="2919616"/>
            <a:ext cx="2638097" cy="1233326"/>
          </a:xfrm>
          <a:prstGeom prst="wedgeRectCallout">
            <a:avLst>
              <a:gd name="adj1" fmla="val 33215"/>
              <a:gd name="adj2" fmla="val -8437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war nur ein Witz! </a:t>
            </a:r>
            <a:br>
              <a:rPr lang="de-DE" i="1" dirty="0">
                <a:solidFill>
                  <a:schemeClr val="bg1"/>
                </a:solidFill>
              </a:rPr>
            </a:br>
            <a:r>
              <a:rPr lang="de-DE" i="1" dirty="0">
                <a:solidFill>
                  <a:schemeClr val="bg1"/>
                </a:solidFill>
              </a:rPr>
              <a:t>Die GefStoffV ist  pragmatischer geworden. </a:t>
            </a:r>
          </a:p>
        </p:txBody>
      </p:sp>
      <p:sp>
        <p:nvSpPr>
          <p:cNvPr id="8" name="Sprechblase: oval 7">
            <a:extLst>
              <a:ext uri="{FF2B5EF4-FFF2-40B4-BE49-F238E27FC236}">
                <a16:creationId xmlns:a16="http://schemas.microsoft.com/office/drawing/2014/main" id="{A0A0FCCE-3088-54B7-E87B-711A1B2403A9}"/>
              </a:ext>
            </a:extLst>
          </p:cNvPr>
          <p:cNvSpPr/>
          <p:nvPr/>
        </p:nvSpPr>
        <p:spPr>
          <a:xfrm>
            <a:off x="3500584" y="3089651"/>
            <a:ext cx="3785466" cy="1581356"/>
          </a:xfrm>
          <a:prstGeom prst="wedgeEllipseCallout">
            <a:avLst>
              <a:gd name="adj1" fmla="val -15429"/>
              <a:gd name="adj2" fmla="val 9137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Du willst nicht im Ernst die nickelhaltige Büroklammer mit ins Gefahrstoffkataster aufnehmen, oder?</a:t>
            </a:r>
          </a:p>
        </p:txBody>
      </p:sp>
      <p:sp>
        <p:nvSpPr>
          <p:cNvPr id="10" name="Sprechblase: oval 9">
            <a:extLst>
              <a:ext uri="{FF2B5EF4-FFF2-40B4-BE49-F238E27FC236}">
                <a16:creationId xmlns:a16="http://schemas.microsoft.com/office/drawing/2014/main" id="{46A6C116-3444-4A9B-DDF6-8797E7969653}"/>
              </a:ext>
            </a:extLst>
          </p:cNvPr>
          <p:cNvSpPr/>
          <p:nvPr/>
        </p:nvSpPr>
        <p:spPr>
          <a:xfrm>
            <a:off x="160819" y="4397119"/>
            <a:ext cx="3908257" cy="1581356"/>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Ins Gefahrstoffkataster müssen nur Stoffe ab einer mittleren Gefährdung aufgenommen werden.</a:t>
            </a:r>
          </a:p>
        </p:txBody>
      </p:sp>
      <p:sp>
        <p:nvSpPr>
          <p:cNvPr id="11" name="Sprechblase: rechteckig 10">
            <a:extLst>
              <a:ext uri="{FF2B5EF4-FFF2-40B4-BE49-F238E27FC236}">
                <a16:creationId xmlns:a16="http://schemas.microsoft.com/office/drawing/2014/main" id="{4E9A9901-5288-5E05-5936-04B60AAFC796}"/>
              </a:ext>
            </a:extLst>
          </p:cNvPr>
          <p:cNvSpPr/>
          <p:nvPr/>
        </p:nvSpPr>
        <p:spPr>
          <a:xfrm flipH="1">
            <a:off x="5597598" y="5009537"/>
            <a:ext cx="2846056" cy="917698"/>
          </a:xfrm>
          <a:prstGeom prst="wedgeRectCallout">
            <a:avLst>
              <a:gd name="adj1" fmla="val -24837"/>
              <a:gd name="adj2" fmla="val -106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Einverstanden, aber Bürokratiewitze machen echt Spaß</a:t>
            </a:r>
            <a:r>
              <a:rPr lang="de-DE" i="1" dirty="0">
                <a:solidFill>
                  <a:schemeClr val="bg1"/>
                </a:solidFill>
                <a:sym typeface="Wingdings" panose="05000000000000000000" pitchFamily="2" charset="2"/>
              </a:rPr>
              <a:t>.</a:t>
            </a:r>
            <a:endParaRPr lang="de-DE" i="1" dirty="0">
              <a:solidFill>
                <a:schemeClr val="bg1"/>
              </a:solidFill>
            </a:endParaRPr>
          </a:p>
        </p:txBody>
      </p:sp>
      <p:sp>
        <p:nvSpPr>
          <p:cNvPr id="13" name="Sprechblase: oval 12">
            <a:extLst>
              <a:ext uri="{FF2B5EF4-FFF2-40B4-BE49-F238E27FC236}">
                <a16:creationId xmlns:a16="http://schemas.microsoft.com/office/drawing/2014/main" id="{5D01FDFB-47C0-0703-DAE1-44426F238505}"/>
              </a:ext>
            </a:extLst>
          </p:cNvPr>
          <p:cNvSpPr/>
          <p:nvPr/>
        </p:nvSpPr>
        <p:spPr>
          <a:xfrm flipH="1">
            <a:off x="8210939" y="850900"/>
            <a:ext cx="3481628" cy="1838123"/>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Oder andersrum: Tätigkeiten mit Stoffen mit nur einer geringen Gefährdung müssen nicht ins Kataster.</a:t>
            </a:r>
          </a:p>
        </p:txBody>
      </p:sp>
      <p:sp>
        <p:nvSpPr>
          <p:cNvPr id="15" name="Sprechblase: rechteckig 14">
            <a:extLst>
              <a:ext uri="{FF2B5EF4-FFF2-40B4-BE49-F238E27FC236}">
                <a16:creationId xmlns:a16="http://schemas.microsoft.com/office/drawing/2014/main" id="{BA2BDF61-129F-5A4F-F35C-BAACDCFFB304}"/>
              </a:ext>
            </a:extLst>
          </p:cNvPr>
          <p:cNvSpPr/>
          <p:nvPr/>
        </p:nvSpPr>
        <p:spPr>
          <a:xfrm flipH="1">
            <a:off x="8691417" y="3636414"/>
            <a:ext cx="3001150" cy="1413174"/>
          </a:xfrm>
          <a:prstGeom prst="wedgeRectCallout">
            <a:avLst>
              <a:gd name="adj1" fmla="val 85034"/>
              <a:gd name="adj2" fmla="val -7102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Das ist doch ganz vernünftig und wir können uns mit den „ernsthaften“ Gefährdungen beschäftigen. </a:t>
            </a:r>
          </a:p>
        </p:txBody>
      </p:sp>
      <p:sp>
        <p:nvSpPr>
          <p:cNvPr id="16" name="Sprechblase: oval 15">
            <a:extLst>
              <a:ext uri="{FF2B5EF4-FFF2-40B4-BE49-F238E27FC236}">
                <a16:creationId xmlns:a16="http://schemas.microsoft.com/office/drawing/2014/main" id="{AB7048B7-10FF-127C-0A98-7A6FB7DA64A5}"/>
              </a:ext>
            </a:extLst>
          </p:cNvPr>
          <p:cNvSpPr/>
          <p:nvPr/>
        </p:nvSpPr>
        <p:spPr>
          <a:xfrm>
            <a:off x="3900792" y="1161519"/>
            <a:ext cx="3785466" cy="1581356"/>
          </a:xfrm>
          <a:prstGeom prst="wedgeEllipseCallout">
            <a:avLst>
              <a:gd name="adj1" fmla="val -61649"/>
              <a:gd name="adj2" fmla="val 5893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Die Gefahrstoffverordnung gilt übrigens auch für Erzeugnisse wie z. B. eine Schweißelektrode. </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124206"/>
          </a:xfrm>
          <a:prstGeom prst="rect">
            <a:avLst/>
          </a:prstGeom>
          <a:noFill/>
        </p:spPr>
        <p:txBody>
          <a:bodyPr wrap="square" lIns="0" tIns="0" rIns="0" bIns="0" rtlCol="0">
            <a:spAutoFit/>
          </a:bodyPr>
          <a:lstStyle/>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Gemäß Gefahrstoffverordnung (GefStoffV) ein Verzeichnis </a:t>
            </a:r>
            <a:br>
              <a:rPr lang="de-DE" sz="2300" dirty="0">
                <a:solidFill>
                  <a:schemeClr val="tx1">
                    <a:lumMod val="65000"/>
                    <a:lumOff val="35000"/>
                  </a:schemeClr>
                </a:solidFill>
              </a:rPr>
            </a:br>
            <a:r>
              <a:rPr lang="de-DE" sz="2300" dirty="0">
                <a:solidFill>
                  <a:schemeClr val="tx1">
                    <a:lumMod val="65000"/>
                    <a:lumOff val="35000"/>
                  </a:schemeClr>
                </a:solidFill>
              </a:rPr>
              <a:t>der im Unternehmen verwendeten Gefahrstoffe führen. </a:t>
            </a:r>
          </a:p>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Darauf kann verzichtet werden kann, wenn bei Tätigkeiten mit einem Gefahrstoff nur eine geringe Gefährdung vorliegt. Ob dies der Fall ist, </a:t>
            </a:r>
            <a:br>
              <a:rPr lang="de-DE" sz="2300" dirty="0">
                <a:solidFill>
                  <a:schemeClr val="tx1">
                    <a:lumMod val="65000"/>
                    <a:lumOff val="35000"/>
                  </a:schemeClr>
                </a:solidFill>
              </a:rPr>
            </a:br>
            <a:r>
              <a:rPr lang="de-DE" sz="2300" dirty="0">
                <a:solidFill>
                  <a:schemeClr val="tx1">
                    <a:lumMod val="65000"/>
                    <a:lumOff val="35000"/>
                  </a:schemeClr>
                </a:solidFill>
              </a:rPr>
              <a:t>kann im Rahmen der Gefährdungsbeurteilung ermittelt werden. </a:t>
            </a:r>
          </a:p>
          <a:p>
            <a:pPr marL="252000" indent="-252000">
              <a:spcAft>
                <a:spcPts val="700"/>
              </a:spcAft>
              <a:buClr>
                <a:srgbClr val="FF0000"/>
              </a:buClr>
              <a:buFont typeface="Arial" panose="020B0604020202020204" pitchFamily="34" charset="0"/>
              <a:buChar char="•"/>
            </a:pPr>
            <a:r>
              <a:rPr lang="de-DE" sz="2300" dirty="0">
                <a:solidFill>
                  <a:schemeClr val="tx1">
                    <a:lumMod val="65000"/>
                    <a:lumOff val="35000"/>
                  </a:schemeClr>
                </a:solidFill>
              </a:rPr>
              <a:t>So können z. B. Eigenschaften und Menge eines eingesetzten </a:t>
            </a:r>
            <a:br>
              <a:rPr lang="de-DE" sz="2300" dirty="0">
                <a:solidFill>
                  <a:schemeClr val="tx1">
                    <a:lumMod val="65000"/>
                    <a:lumOff val="35000"/>
                  </a:schemeClr>
                </a:solidFill>
              </a:rPr>
            </a:br>
            <a:r>
              <a:rPr lang="de-DE" sz="2300" dirty="0">
                <a:solidFill>
                  <a:schemeClr val="tx1">
                    <a:lumMod val="65000"/>
                    <a:lumOff val="35000"/>
                  </a:schemeClr>
                </a:solidFill>
              </a:rPr>
              <a:t>Stoffes, eine niedrige Exposition und die Arbeitsbedingungen </a:t>
            </a:r>
            <a:br>
              <a:rPr lang="de-DE" sz="2300" dirty="0">
                <a:solidFill>
                  <a:schemeClr val="tx1">
                    <a:lumMod val="65000"/>
                    <a:lumOff val="35000"/>
                  </a:schemeClr>
                </a:solidFill>
              </a:rPr>
            </a:br>
            <a:r>
              <a:rPr lang="de-DE" sz="2300" dirty="0">
                <a:solidFill>
                  <a:schemeClr val="tx1">
                    <a:lumMod val="65000"/>
                    <a:lumOff val="35000"/>
                  </a:schemeClr>
                </a:solidFill>
              </a:rPr>
              <a:t>dazu führen, dass einzelne ausgewählte Maßnahmen zum </a:t>
            </a:r>
            <a:br>
              <a:rPr lang="de-DE" sz="2300" dirty="0">
                <a:solidFill>
                  <a:schemeClr val="tx1">
                    <a:lumMod val="65000"/>
                    <a:lumOff val="35000"/>
                  </a:schemeClr>
                </a:solidFill>
              </a:rPr>
            </a:br>
            <a:r>
              <a:rPr lang="de-DE" sz="2300" dirty="0">
                <a:solidFill>
                  <a:schemeClr val="tx1">
                    <a:lumMod val="65000"/>
                    <a:lumOff val="35000"/>
                  </a:schemeClr>
                </a:solidFill>
              </a:rPr>
              <a:t>Schutz der Beschäftigten ausreichen. In diesen Fällen muss </a:t>
            </a:r>
            <a:br>
              <a:rPr lang="de-DE" sz="2300" dirty="0">
                <a:solidFill>
                  <a:schemeClr val="tx1">
                    <a:lumMod val="65000"/>
                    <a:lumOff val="35000"/>
                  </a:schemeClr>
                </a:solidFill>
              </a:rPr>
            </a:br>
            <a:r>
              <a:rPr lang="de-DE" sz="2300" dirty="0">
                <a:solidFill>
                  <a:schemeClr val="tx1">
                    <a:lumMod val="65000"/>
                    <a:lumOff val="35000"/>
                  </a:schemeClr>
                </a:solidFill>
              </a:rPr>
              <a:t>nicht jeder Stoff (z. B. eine einzelne Sprühdose) ins </a:t>
            </a:r>
            <a:br>
              <a:rPr lang="de-DE" sz="2300" dirty="0">
                <a:solidFill>
                  <a:schemeClr val="tx1">
                    <a:lumMod val="65000"/>
                    <a:lumOff val="35000"/>
                  </a:schemeClr>
                </a:solidFill>
              </a:rPr>
            </a:br>
            <a:r>
              <a:rPr lang="de-DE" sz="2300" dirty="0">
                <a:solidFill>
                  <a:schemeClr val="tx1">
                    <a:lumMod val="65000"/>
                    <a:lumOff val="35000"/>
                  </a:schemeClr>
                </a:solidFill>
              </a:rPr>
              <a:t>Gefahrstoffverzeichnis aufgenommen werden.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84282"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4149854"/>
          </a:xfrm>
          <a:prstGeom prst="rect">
            <a:avLst/>
          </a:prstGeom>
          <a:noFill/>
        </p:spPr>
        <p:txBody>
          <a:bodyPr wrap="square" lIns="0" tIns="0" rIns="0" bIns="0" rtlCol="0">
            <a:spAutoFit/>
          </a:bodyPr>
          <a:lstStyle/>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Sorgen Sie dafür, dass Sie eine vollständige und aktuelle Sammlung aller Sicherheitsdatenblätter für die in Ihrem Betrieb eingesetzten Gefahrstoffe haben. </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Erstellen Sie auf dieser Grundlage ein Gefahrstoff-verzeichnis nach § 6 GefStoffV/TRGS 400 und </a:t>
            </a:r>
            <a:br>
              <a:rPr lang="de-DE" sz="2300" dirty="0">
                <a:solidFill>
                  <a:schemeClr val="tx1">
                    <a:lumMod val="65000"/>
                    <a:lumOff val="35000"/>
                  </a:schemeClr>
                </a:solidFill>
              </a:rPr>
            </a:br>
            <a:r>
              <a:rPr lang="de-DE" sz="2300" dirty="0">
                <a:solidFill>
                  <a:schemeClr val="tx1">
                    <a:lumMod val="65000"/>
                    <a:lumOff val="35000"/>
                  </a:schemeClr>
                </a:solidFill>
              </a:rPr>
              <a:t>halten Sie dieses aktuell. </a:t>
            </a:r>
          </a:p>
          <a:p>
            <a:pPr marL="252000" indent="-252000">
              <a:spcAft>
                <a:spcPts val="800"/>
              </a:spcAft>
              <a:buClr>
                <a:srgbClr val="FF0000"/>
              </a:buClr>
              <a:buFont typeface="Arial" panose="020B0604020202020204" pitchFamily="34" charset="0"/>
              <a:buChar char="•"/>
            </a:pPr>
            <a:r>
              <a:rPr lang="de-DE" sz="2300" dirty="0">
                <a:solidFill>
                  <a:schemeClr val="tx1">
                    <a:lumMod val="65000"/>
                    <a:lumOff val="35000"/>
                  </a:schemeClr>
                </a:solidFill>
              </a:rPr>
              <a:t>Über die rechtlichen Anforderungen hinaus kann </a:t>
            </a:r>
            <a:br>
              <a:rPr lang="de-DE" sz="2300" dirty="0">
                <a:solidFill>
                  <a:schemeClr val="tx1">
                    <a:lumMod val="65000"/>
                    <a:lumOff val="35000"/>
                  </a:schemeClr>
                </a:solidFill>
              </a:rPr>
            </a:br>
            <a:r>
              <a:rPr lang="de-DE" sz="2300" dirty="0">
                <a:solidFill>
                  <a:schemeClr val="tx1">
                    <a:lumMod val="65000"/>
                    <a:lumOff val="35000"/>
                  </a:schemeClr>
                </a:solidFill>
              </a:rPr>
              <a:t>es dennoch sinnvoll sein, die in der Gefährdungs-beurteilung mit „geringer Gefährdung“ bewerteten </a:t>
            </a:r>
            <a:br>
              <a:rPr lang="de-DE" sz="2300" dirty="0">
                <a:solidFill>
                  <a:schemeClr val="tx1">
                    <a:lumMod val="65000"/>
                    <a:lumOff val="35000"/>
                  </a:schemeClr>
                </a:solidFill>
              </a:rPr>
            </a:br>
            <a:r>
              <a:rPr lang="de-DE" sz="2300" dirty="0">
                <a:solidFill>
                  <a:schemeClr val="tx1">
                    <a:lumMod val="65000"/>
                    <a:lumOff val="35000"/>
                  </a:schemeClr>
                </a:solidFill>
              </a:rPr>
              <a:t>Stoffe formlos und lediglich namentlich zur Dokumentation aufzulisten.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1569660"/>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Kurz &amp; bündig KB 023 Tätigkeiten mit Gefahrstoffen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TRGS 400: Gefährdungsbeurteilung für Tätigkeiten </a:t>
            </a:r>
            <a:br>
              <a:rPr lang="de-DE" sz="2300" dirty="0">
                <a:solidFill>
                  <a:schemeClr val="tx1">
                    <a:lumMod val="65000"/>
                    <a:lumOff val="35000"/>
                  </a:schemeClr>
                </a:solidFill>
              </a:rPr>
            </a:br>
            <a:r>
              <a:rPr lang="de-DE" sz="2300" dirty="0">
                <a:solidFill>
                  <a:schemeClr val="tx1">
                    <a:lumMod val="65000"/>
                    <a:lumOff val="35000"/>
                  </a:schemeClr>
                </a:solidFill>
              </a:rPr>
              <a:t>mit Gefahrstoffen, insbesondere Abschnitt 5.8 i. V. </a:t>
            </a:r>
            <a:br>
              <a:rPr lang="de-DE" sz="2300" dirty="0">
                <a:solidFill>
                  <a:schemeClr val="tx1">
                    <a:lumMod val="65000"/>
                    <a:lumOff val="35000"/>
                  </a:schemeClr>
                </a:solidFill>
              </a:rPr>
            </a:br>
            <a:r>
              <a:rPr lang="de-DE" sz="2300" dirty="0">
                <a:solidFill>
                  <a:schemeClr val="tx1">
                    <a:lumMod val="65000"/>
                    <a:lumOff val="35000"/>
                  </a:schemeClr>
                </a:solidFill>
              </a:rPr>
              <a:t>mit Abschnitt 6.2</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3C6C3092-1CDE-1792-9413-3A141A8B9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565" y="4645431"/>
            <a:ext cx="4699104" cy="108887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23).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843</Words>
  <PresentationFormat>Breitbild</PresentationFormat>
  <Paragraphs>82</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2022-09-13T11:49:05Z</dcterms:modified>
</cp:coreProperties>
</file>