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63" r:id="rId6"/>
    <p:sldId id="27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0537" autoAdjust="0"/>
  </p:normalViewPr>
  <p:slideViewPr>
    <p:cSldViewPr snapToGrid="0">
      <p:cViewPr varScale="1">
        <p:scale>
          <a:sx n="93" d="100"/>
          <a:sy n="93" d="100"/>
        </p:scale>
        <p:origin x="954" y="78"/>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719DF0E-2DD5-4F44-A486-61C58BA44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8455"/>
            <a:ext cx="12192000" cy="4751832"/>
          </a:xfrm>
          <a:prstGeom prst="rect">
            <a:avLst/>
          </a:prstGeom>
        </p:spPr>
      </p:pic>
      <p:pic>
        <p:nvPicPr>
          <p:cNvPr id="8" name="Grafik 7">
            <a:extLst>
              <a:ext uri="{FF2B5EF4-FFF2-40B4-BE49-F238E27FC236}">
                <a16:creationId xmlns:a16="http://schemas.microsoft.com/office/drawing/2014/main" id="{357D2068-1EC6-4C78-A4DC-4B61CE2E5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466" y="1763341"/>
            <a:ext cx="7163546" cy="2058036"/>
          </a:xfrm>
          <a:prstGeom prst="rect">
            <a:avLst/>
          </a:prstGeom>
        </p:spPr>
      </p:pic>
      <p:sp>
        <p:nvSpPr>
          <p:cNvPr id="10" name="Rechteck 9">
            <a:extLst>
              <a:ext uri="{FF2B5EF4-FFF2-40B4-BE49-F238E27FC236}">
                <a16:creationId xmlns:a16="http://schemas.microsoft.com/office/drawing/2014/main" id="{850ED643-21CC-4E33-BE65-958E7B2E18BC}"/>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1" name="Datumsplatzhalter 2">
            <a:extLst>
              <a:ext uri="{FF2B5EF4-FFF2-40B4-BE49-F238E27FC236}">
                <a16:creationId xmlns:a16="http://schemas.microsoft.com/office/drawing/2014/main" id="{566FA7E5-E4E4-44CF-A446-FD580AE212BC}"/>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2" name="Fußzeilenplatzhalter 3">
            <a:extLst>
              <a:ext uri="{FF2B5EF4-FFF2-40B4-BE49-F238E27FC236}">
                <a16:creationId xmlns:a16="http://schemas.microsoft.com/office/drawing/2014/main" id="{9FFF7814-2E9A-44A3-9549-769BA3AF44B6}"/>
              </a:ext>
            </a:extLst>
          </p:cNvPr>
          <p:cNvSpPr>
            <a:spLocks noGrp="1"/>
          </p:cNvSpPr>
          <p:nvPr>
            <p:ph type="ftr" sz="quarter" idx="3"/>
          </p:nvPr>
        </p:nvSpPr>
        <p:spPr>
          <a:xfrm>
            <a:off x="8157578" y="4785021"/>
            <a:ext cx="3286752" cy="365125"/>
          </a:xfrm>
        </p:spPr>
        <p:txBody>
          <a:bodyPr/>
          <a:lstStyle/>
          <a:p>
            <a:pPr algn="l"/>
            <a:r>
              <a:rPr lang="de-DE" sz="1800" b="1" dirty="0"/>
              <a:t>Manfred Mustermann</a:t>
            </a:r>
          </a:p>
        </p:txBody>
      </p:sp>
      <p:sp>
        <p:nvSpPr>
          <p:cNvPr id="13" name="Rechteck 12">
            <a:extLst>
              <a:ext uri="{FF2B5EF4-FFF2-40B4-BE49-F238E27FC236}">
                <a16:creationId xmlns:a16="http://schemas.microsoft.com/office/drawing/2014/main" id="{437C74D7-4F84-4921-9EE9-F29EE545234C}"/>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9" name="Foliennummernplatzhalter 8">
            <a:extLst>
              <a:ext uri="{FF2B5EF4-FFF2-40B4-BE49-F238E27FC236}">
                <a16:creationId xmlns:a16="http://schemas.microsoft.com/office/drawing/2014/main" id="{D66CB754-6E50-4BDF-B598-0918230F0A9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24</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443102" y="2161161"/>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Deswegen brauchen  wir auch keine BG!</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257695" y="3445572"/>
            <a:ext cx="2450035" cy="109113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Es ist wie im Fußball: Du musst am Ball bleiben, um Erfolg zu haben. </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528307" y="1420697"/>
            <a:ext cx="2616465" cy="1252829"/>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Unfallfreiheit hat aber auch was mit Glück zu tun…</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1692983" y="4681811"/>
            <a:ext cx="3835324" cy="1313150"/>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26800" rtlCol="0" anchor="ctr"/>
          <a:lstStyle/>
          <a:p>
            <a:pPr algn="ctr"/>
            <a:r>
              <a:rPr lang="de-DE" i="1" dirty="0">
                <a:solidFill>
                  <a:schemeClr val="bg1"/>
                </a:solidFill>
              </a:rPr>
              <a:t>Wenn bei uns etwas im Argen wäre, dann wär schon längst was passiert.</a:t>
            </a:r>
          </a:p>
          <a:p>
            <a:pPr algn="ctr"/>
            <a:endParaRPr lang="de-DE" i="1" dirty="0">
              <a:solidFill>
                <a:schemeClr val="bg1"/>
              </a:solidFill>
            </a:endParaRP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71" y="5260040"/>
            <a:ext cx="2846056" cy="917698"/>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Bei kleinen Zahlen sagt das gar nichts!</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1" y="1043460"/>
            <a:ext cx="3257267" cy="1630065"/>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fühlten uns auch sicher – bis wir einen schweren Unfall hatten. </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117160" y="3777946"/>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Du aufhörst in die Sicherheit zu investieren, verlässt dich auch das Glück!</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1007605" y="1210063"/>
            <a:ext cx="2248349" cy="777259"/>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wir sind seit Jahren unfallfrei.</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sp>
        <p:nvSpPr>
          <p:cNvPr id="25" name="Sprechblase: rechteckig 24">
            <a:extLst>
              <a:ext uri="{FF2B5EF4-FFF2-40B4-BE49-F238E27FC236}">
                <a16:creationId xmlns:a16="http://schemas.microsoft.com/office/drawing/2014/main" id="{71515226-517A-4FE3-9707-D8291F3BD9A4}"/>
              </a:ext>
            </a:extLst>
          </p:cNvPr>
          <p:cNvSpPr/>
          <p:nvPr/>
        </p:nvSpPr>
        <p:spPr>
          <a:xfrm flipH="1">
            <a:off x="4743761" y="3185647"/>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Nur der Tüchtige hat auf Dauer Glück!</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10" grpId="0" animBg="1"/>
      <p:bldP spid="11" grpId="0" animBg="1"/>
      <p:bldP spid="13" grpId="0" animBg="1"/>
      <p:bldP spid="1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2990D812-93A6-44D6-A591-90BB3EAD06E5}"/>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90454" y="1777401"/>
            <a:ext cx="7188066" cy="419929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Bleibt ein Unternehmen längere Zeit unfallfrei, bedeutet dies nicht zwangsläufig, dass dies nur ein Ergebnis guter Sicherheitsarbeit ist und der Betrieb auch für die Zukunft sicher ist.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Aus der Rückschau lassen sich keine Regeln für die Zukunft ableiten, zumal sich Arbeitsbedingungen ändern können und in manchen Fällen auch einfach nur ein glücklicher Zufall einen Unfall verhindert.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Auch in Betrieben mit guter Sicherheitsarbeit – wenn auch deutlich seltener als im Durchschnitt – ereignen sich nachweislich Unfälle mit teilweise schweren und tödlichen Verletzungen.</a:t>
            </a:r>
          </a:p>
        </p:txBody>
      </p:sp>
      <p:sp>
        <p:nvSpPr>
          <p:cNvPr id="19" name="Textfeld 18">
            <a:extLst>
              <a:ext uri="{FF2B5EF4-FFF2-40B4-BE49-F238E27FC236}">
                <a16:creationId xmlns:a16="http://schemas.microsoft.com/office/drawing/2014/main" id="{77E8D241-947D-481A-B14E-80A3C78C976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6585" y="1829951"/>
            <a:ext cx="6303660" cy="3098345"/>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Die Erfahrungen zeigen, dass insbesondere in kleineren Betrieben eine lange unfallfreie Zeit kein Ruhekissen sein darf. Betriebe dürfen in ihrem Bestreben, ein aus ihrer Sicht unwahr-</a:t>
            </a:r>
            <a:r>
              <a:rPr lang="de-DE" sz="2400" dirty="0" err="1">
                <a:solidFill>
                  <a:schemeClr val="tx1">
                    <a:lumMod val="65000"/>
                    <a:lumOff val="35000"/>
                  </a:schemeClr>
                </a:solidFill>
              </a:rPr>
              <a:t>scheinliches</a:t>
            </a:r>
            <a:r>
              <a:rPr lang="de-DE" sz="2400" dirty="0">
                <a:solidFill>
                  <a:schemeClr val="tx1">
                    <a:lumMod val="65000"/>
                    <a:lumOff val="35000"/>
                  </a:schemeClr>
                </a:solidFill>
              </a:rPr>
              <a:t> Ereignis zu vermeiden, nicht nachlassen.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Aktualisieren Sie regelmäßig und insbesondere bei Änderungen der Arbeitsbedingungen die bestehenden Gefährdungsbeurteilungen.</a:t>
            </a:r>
          </a:p>
        </p:txBody>
      </p:sp>
      <p:sp>
        <p:nvSpPr>
          <p:cNvPr id="16" name="Textfeld 15">
            <a:extLst>
              <a:ext uri="{FF2B5EF4-FFF2-40B4-BE49-F238E27FC236}">
                <a16:creationId xmlns:a16="http://schemas.microsoft.com/office/drawing/2014/main" id="{022FC20D-0363-43ED-A98D-5F59FCBD183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6532AB7-4B4E-4CB2-AD8D-1475AFEE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6582" y="1777401"/>
            <a:ext cx="6086880" cy="387869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Etablieren Sie ein wirksames Unterweisungs-system und machen Sie das Thema Arbeits-sicherheit zum festen Tagesordnungspunkt von Besprechungen.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Führen Sie bei allen Betriebsbegehungen eine Wirksamkeitskontrolle der festgelegten Maßnahmen durch und achten Sie auf neue Gefährdungen und Belastungen.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Beziehen Sie in Ihre Überlegungen auch Gefährdungen auf dem Weg von der und zur Arbeitsstelle ein.</a:t>
            </a:r>
          </a:p>
        </p:txBody>
      </p:sp>
      <p:sp>
        <p:nvSpPr>
          <p:cNvPr id="16" name="Textfeld 15">
            <a:extLst>
              <a:ext uri="{FF2B5EF4-FFF2-40B4-BE49-F238E27FC236}">
                <a16:creationId xmlns:a16="http://schemas.microsoft.com/office/drawing/2014/main" id="{022FC20D-0363-43ED-A98D-5F59FCBD183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spTree>
    <p:extLst>
      <p:ext uri="{BB962C8B-B14F-4D97-AF65-F5344CB8AC3E}">
        <p14:creationId xmlns:p14="http://schemas.microsoft.com/office/powerpoint/2010/main" val="4865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5742" y="1819441"/>
            <a:ext cx="6752332" cy="3354825"/>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A 026: Gefährdungsorientiertes Unterweisen – Medien- und Gestaltungsvorschläge nach Gefährdungsfaktoren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012-1: Mein Leben – </a:t>
            </a:r>
            <a:br>
              <a:rPr lang="de-DE" sz="2400" dirty="0">
                <a:solidFill>
                  <a:schemeClr val="tx1">
                    <a:lumMod val="65000"/>
                    <a:lumOff val="35000"/>
                  </a:schemeClr>
                </a:solidFill>
              </a:rPr>
            </a:br>
            <a:r>
              <a:rPr lang="de-DE" sz="2400" dirty="0">
                <a:solidFill>
                  <a:schemeClr val="tx1">
                    <a:lumMod val="65000"/>
                    <a:lumOff val="35000"/>
                  </a:schemeClr>
                </a:solidFill>
              </a:rPr>
              <a:t>12 Lebensretter für Beschäftigte</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012-2: Meine Verantwortung – 12 Lebensretter für Führungskräfte</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018: Sicherheit auf allen Wegen – 8 Lebensretter für Ihren Arbeitsweg</a:t>
            </a: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71E3C2A7-39ED-4E24-A942-D1C4B059F625}"/>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pic>
        <p:nvPicPr>
          <p:cNvPr id="2" name="Grafik 1">
            <a:extLst>
              <a:ext uri="{FF2B5EF4-FFF2-40B4-BE49-F238E27FC236}">
                <a16:creationId xmlns:a16="http://schemas.microsoft.com/office/drawing/2014/main" id="{5F41E34F-65BA-45EA-94A6-A0AD017E3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808" y="5225737"/>
            <a:ext cx="5076847" cy="1273126"/>
          </a:xfrm>
          <a:prstGeom prst="rect">
            <a:avLst/>
          </a:prstGeom>
        </p:spPr>
      </p:pic>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5224F356-95F7-4257-9A5E-E6CEFA696DA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24).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CF227269-E390-4C54-BA44-D873942163E7}"/>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Unser Betrieb ist sicher</a:t>
            </a: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909</Words>
  <PresentationFormat>Breitbild</PresentationFormat>
  <Paragraphs>98</Paragraphs>
  <Slides>9</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2021-06-25T00:00:28Z</dcterms:modified>
</cp:coreProperties>
</file>