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„Die Lösung fürs alte Fass: eine fabelhafte Feuertonne“</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5AB778B-50F7-37FF-3546-D70ADC112B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4762"/>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25</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581893" y="4852335"/>
            <a:ext cx="5401009" cy="862190"/>
            <a:chOff x="406795" y="5126499"/>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406795" y="5126499"/>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1346016" y="5126499"/>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2521052" y="5619357"/>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8417617B-3FE9-4A62-ACD2-5CBD38D6B101}"/>
                </a:ext>
              </a:extLst>
            </p:cNvPr>
            <p:cNvSpPr/>
            <p:nvPr/>
          </p:nvSpPr>
          <p:spPr>
            <a:xfrm>
              <a:off x="406795" y="5619357"/>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8" name="Grafik 7">
            <a:extLst>
              <a:ext uri="{FF2B5EF4-FFF2-40B4-BE49-F238E27FC236}">
                <a16:creationId xmlns:a16="http://schemas.microsoft.com/office/drawing/2014/main" id="{EB326F2B-6F11-2AE6-9DBF-6A38C44C5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842" y="1786841"/>
            <a:ext cx="6225308" cy="1535129"/>
          </a:xfrm>
          <a:prstGeom prst="rect">
            <a:avLst/>
          </a:prstGeom>
        </p:spPr>
      </p:pic>
      <p:pic>
        <p:nvPicPr>
          <p:cNvPr id="11" name="Grafik 10">
            <a:extLst>
              <a:ext uri="{FF2B5EF4-FFF2-40B4-BE49-F238E27FC236}">
                <a16:creationId xmlns:a16="http://schemas.microsoft.com/office/drawing/2014/main" id="{BCCB89AF-37E4-4D16-25DB-E253AFDE08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63634">
            <a:off x="3929900" y="3574096"/>
            <a:ext cx="3703946" cy="1866172"/>
          </a:xfrm>
          <a:prstGeom prst="rect">
            <a:avLst/>
          </a:prstGeom>
        </p:spPr>
      </p:pic>
      <p:sp>
        <p:nvSpPr>
          <p:cNvPr id="3" name="Foliennummernplatzhalter 5">
            <a:extLst>
              <a:ext uri="{FF2B5EF4-FFF2-40B4-BE49-F238E27FC236}">
                <a16:creationId xmlns:a16="http://schemas.microsoft.com/office/drawing/2014/main" id="{3AD1C90C-4832-8C9B-3F73-62BF18A79ECC}"/>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4" name="Sprechblase: rechteckig 3">
            <a:extLst>
              <a:ext uri="{FF2B5EF4-FFF2-40B4-BE49-F238E27FC236}">
                <a16:creationId xmlns:a16="http://schemas.microsoft.com/office/drawing/2014/main" id="{F9831164-C2BA-D5CA-7C11-C52AD85EC73F}"/>
              </a:ext>
            </a:extLst>
          </p:cNvPr>
          <p:cNvSpPr/>
          <p:nvPr/>
        </p:nvSpPr>
        <p:spPr>
          <a:xfrm>
            <a:off x="684471" y="4507965"/>
            <a:ext cx="2605462" cy="1135725"/>
          </a:xfrm>
          <a:prstGeom prst="wedgeRectCallout">
            <a:avLst>
              <a:gd name="adj1" fmla="val -69638"/>
              <a:gd name="adj2" fmla="val -3235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Aufpassen!!! Das </a:t>
            </a:r>
            <a:br>
              <a:rPr lang="de-DE" i="1" dirty="0">
                <a:solidFill>
                  <a:schemeClr val="bg1"/>
                </a:solidFill>
              </a:rPr>
            </a:br>
            <a:r>
              <a:rPr lang="de-DE" i="1" dirty="0">
                <a:solidFill>
                  <a:schemeClr val="bg1"/>
                </a:solidFill>
              </a:rPr>
              <a:t>Fass kann noch </a:t>
            </a:r>
            <a:br>
              <a:rPr lang="de-DE" i="1" dirty="0">
                <a:solidFill>
                  <a:schemeClr val="bg1"/>
                </a:solidFill>
              </a:rPr>
            </a:br>
            <a:r>
              <a:rPr lang="de-DE" i="1" dirty="0">
                <a:solidFill>
                  <a:schemeClr val="bg1"/>
                </a:solidFill>
              </a:rPr>
              <a:t>Dämpfe enthalten…</a:t>
            </a:r>
          </a:p>
        </p:txBody>
      </p:sp>
      <p:sp>
        <p:nvSpPr>
          <p:cNvPr id="5" name="Sprechblase: rechteckig 4">
            <a:extLst>
              <a:ext uri="{FF2B5EF4-FFF2-40B4-BE49-F238E27FC236}">
                <a16:creationId xmlns:a16="http://schemas.microsoft.com/office/drawing/2014/main" id="{599A6EA0-C154-C7D7-688C-D46BEB98EB27}"/>
              </a:ext>
            </a:extLst>
          </p:cNvPr>
          <p:cNvSpPr/>
          <p:nvPr/>
        </p:nvSpPr>
        <p:spPr>
          <a:xfrm>
            <a:off x="307253" y="3040386"/>
            <a:ext cx="2483286" cy="976398"/>
          </a:xfrm>
          <a:prstGeom prst="wedgeRectCallout">
            <a:avLst>
              <a:gd name="adj1" fmla="val 69889"/>
              <a:gd name="adj2" fmla="val 1035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Genau, Auffangschalen müssten wir sonst zukaufen.</a:t>
            </a:r>
          </a:p>
        </p:txBody>
      </p:sp>
      <p:sp>
        <p:nvSpPr>
          <p:cNvPr id="6" name="Sprechblase: oval 5">
            <a:extLst>
              <a:ext uri="{FF2B5EF4-FFF2-40B4-BE49-F238E27FC236}">
                <a16:creationId xmlns:a16="http://schemas.microsoft.com/office/drawing/2014/main" id="{FA0AF64E-3262-3E1C-FD54-17BC81FADAC8}"/>
              </a:ext>
            </a:extLst>
          </p:cNvPr>
          <p:cNvSpPr/>
          <p:nvPr/>
        </p:nvSpPr>
        <p:spPr>
          <a:xfrm>
            <a:off x="5016299" y="1681137"/>
            <a:ext cx="3257267" cy="1212758"/>
          </a:xfrm>
          <a:prstGeom prst="wedgeEllipseCallout">
            <a:avLst>
              <a:gd name="adj1" fmla="val 8987"/>
              <a:gd name="adj2" fmla="val 10092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Wenn das Fass leer ist, kann ich problemlos daran arbeiten.</a:t>
            </a:r>
          </a:p>
        </p:txBody>
      </p:sp>
      <p:sp>
        <p:nvSpPr>
          <p:cNvPr id="7" name="Sprechblase: oval 6">
            <a:extLst>
              <a:ext uri="{FF2B5EF4-FFF2-40B4-BE49-F238E27FC236}">
                <a16:creationId xmlns:a16="http://schemas.microsoft.com/office/drawing/2014/main" id="{8A526644-35BD-C2D5-12AA-5F2C9AB57DDF}"/>
              </a:ext>
            </a:extLst>
          </p:cNvPr>
          <p:cNvSpPr/>
          <p:nvPr/>
        </p:nvSpPr>
        <p:spPr>
          <a:xfrm>
            <a:off x="3542851" y="4400445"/>
            <a:ext cx="4601921" cy="1552836"/>
          </a:xfrm>
          <a:prstGeom prst="wedgeEllipseCallout">
            <a:avLst>
              <a:gd name="adj1" fmla="val 48387"/>
              <a:gd name="adj2" fmla="val 4666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Da kannst Du lange warten! Dämpfe brennbarer Flüssigkeiten entweichen nicht über das Spundloch oben am Fass. </a:t>
            </a:r>
          </a:p>
        </p:txBody>
      </p:sp>
      <p:sp>
        <p:nvSpPr>
          <p:cNvPr id="9" name="Sprechblase: oval 8">
            <a:extLst>
              <a:ext uri="{FF2B5EF4-FFF2-40B4-BE49-F238E27FC236}">
                <a16:creationId xmlns:a16="http://schemas.microsoft.com/office/drawing/2014/main" id="{86C91DC7-4526-795D-1D30-E68AC9C2960F}"/>
              </a:ext>
            </a:extLst>
          </p:cNvPr>
          <p:cNvSpPr/>
          <p:nvPr/>
        </p:nvSpPr>
        <p:spPr>
          <a:xfrm>
            <a:off x="233464" y="967790"/>
            <a:ext cx="4782835" cy="1784248"/>
          </a:xfrm>
          <a:prstGeom prst="wedgeEllipseCallout">
            <a:avLst>
              <a:gd name="adj1" fmla="val 32993"/>
              <a:gd name="adj2" fmla="val 6518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Wenn Du daran z. B. flext, zündest Du im Prinzip eine Bombe! </a:t>
            </a:r>
            <a:br>
              <a:rPr lang="de-DE" i="1" dirty="0">
                <a:solidFill>
                  <a:schemeClr val="bg1"/>
                </a:solidFill>
              </a:rPr>
            </a:br>
            <a:r>
              <a:rPr lang="de-DE" i="1" dirty="0">
                <a:solidFill>
                  <a:schemeClr val="bg1"/>
                </a:solidFill>
              </a:rPr>
              <a:t>Dabei sind schon Menschen ums Leben gekommen.</a:t>
            </a:r>
          </a:p>
        </p:txBody>
      </p:sp>
      <p:sp>
        <p:nvSpPr>
          <p:cNvPr id="12" name="Sprechblase: rechteckig 11">
            <a:extLst>
              <a:ext uri="{FF2B5EF4-FFF2-40B4-BE49-F238E27FC236}">
                <a16:creationId xmlns:a16="http://schemas.microsoft.com/office/drawing/2014/main" id="{F76583FA-70F7-E519-F143-56C1D597BCB8}"/>
              </a:ext>
            </a:extLst>
          </p:cNvPr>
          <p:cNvSpPr/>
          <p:nvPr/>
        </p:nvSpPr>
        <p:spPr>
          <a:xfrm flipH="1">
            <a:off x="8853204" y="4923388"/>
            <a:ext cx="2750530" cy="917698"/>
          </a:xfrm>
          <a:prstGeom prst="wedgeRectCallout">
            <a:avLst>
              <a:gd name="adj1" fmla="val 53962"/>
              <a:gd name="adj2" fmla="val -9516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Stimmt! Die Fässer </a:t>
            </a:r>
            <a:br>
              <a:rPr lang="de-DE" i="1" dirty="0">
                <a:solidFill>
                  <a:schemeClr val="bg1"/>
                </a:solidFill>
              </a:rPr>
            </a:br>
            <a:r>
              <a:rPr lang="de-DE" i="1" dirty="0">
                <a:solidFill>
                  <a:schemeClr val="bg1"/>
                </a:solidFill>
              </a:rPr>
              <a:t>sind tadellos  – viel zu </a:t>
            </a:r>
            <a:br>
              <a:rPr lang="de-DE" i="1" dirty="0">
                <a:solidFill>
                  <a:schemeClr val="bg1"/>
                </a:solidFill>
              </a:rPr>
            </a:br>
            <a:r>
              <a:rPr lang="de-DE" i="1" dirty="0">
                <a:solidFill>
                  <a:schemeClr val="bg1"/>
                </a:solidFill>
              </a:rPr>
              <a:t>schade zum Entsorgen.</a:t>
            </a:r>
          </a:p>
        </p:txBody>
      </p:sp>
      <p:sp>
        <p:nvSpPr>
          <p:cNvPr id="14" name="Sprechblase: oval 13">
            <a:extLst>
              <a:ext uri="{FF2B5EF4-FFF2-40B4-BE49-F238E27FC236}">
                <a16:creationId xmlns:a16="http://schemas.microsoft.com/office/drawing/2014/main" id="{9962BBEA-BFE5-B31A-7573-1D650306F16F}"/>
              </a:ext>
            </a:extLst>
          </p:cNvPr>
          <p:cNvSpPr/>
          <p:nvPr/>
        </p:nvSpPr>
        <p:spPr>
          <a:xfrm flipH="1">
            <a:off x="8599834" y="1549284"/>
            <a:ext cx="3257269" cy="1078274"/>
          </a:xfrm>
          <a:prstGeom prst="wedgeEllipseCallout">
            <a:avLst>
              <a:gd name="adj1" fmla="val 33509"/>
              <a:gd name="adj2" fmla="val 7093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Einfach über Nacht offen stehen lassen …</a:t>
            </a:r>
          </a:p>
        </p:txBody>
      </p:sp>
      <p:sp>
        <p:nvSpPr>
          <p:cNvPr id="18" name="Sprechblase: rechteckig 17">
            <a:extLst>
              <a:ext uri="{FF2B5EF4-FFF2-40B4-BE49-F238E27FC236}">
                <a16:creationId xmlns:a16="http://schemas.microsoft.com/office/drawing/2014/main" id="{C304D659-B012-CD51-D3AE-19923CAEFDAA}"/>
              </a:ext>
            </a:extLst>
          </p:cNvPr>
          <p:cNvSpPr/>
          <p:nvPr/>
        </p:nvSpPr>
        <p:spPr>
          <a:xfrm flipH="1">
            <a:off x="7821084" y="3224248"/>
            <a:ext cx="3257269" cy="976399"/>
          </a:xfrm>
          <a:prstGeom prst="wedgeRectCallout">
            <a:avLst>
              <a:gd name="adj1" fmla="val -32950"/>
              <a:gd name="adj2" fmla="val 948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Kein Zweckentfremden von Behältern, auch nicht, wenn es für eine gute Sache ist ….</a:t>
            </a:r>
          </a:p>
        </p:txBody>
      </p:sp>
      <p:sp>
        <p:nvSpPr>
          <p:cNvPr id="22" name="Sprechblase: rechteckig 21">
            <a:extLst>
              <a:ext uri="{FF2B5EF4-FFF2-40B4-BE49-F238E27FC236}">
                <a16:creationId xmlns:a16="http://schemas.microsoft.com/office/drawing/2014/main" id="{E0463F6B-708D-F04D-B233-ADCDB47A5ED9}"/>
              </a:ext>
            </a:extLst>
          </p:cNvPr>
          <p:cNvSpPr/>
          <p:nvPr/>
        </p:nvSpPr>
        <p:spPr>
          <a:xfrm>
            <a:off x="3644155" y="3257855"/>
            <a:ext cx="2744288" cy="854242"/>
          </a:xfrm>
          <a:prstGeom prst="wedgeRectCallout">
            <a:avLst>
              <a:gd name="adj1" fmla="val 22772"/>
              <a:gd name="adj2" fmla="val -8297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wir sparen auch noch die Entsorgungskosten!</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2" grpId="0" animBg="1"/>
      <p:bldP spid="14" grpId="0" animBg="1"/>
      <p:bldP spid="18"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3308598"/>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Bei Arbeiten an entleerten gebrauchten Gebinden, die brennbare </a:t>
            </a:r>
            <a:br>
              <a:rPr lang="de-DE" sz="2300" dirty="0">
                <a:solidFill>
                  <a:schemeClr val="tx1">
                    <a:lumMod val="65000"/>
                    <a:lumOff val="35000"/>
                  </a:schemeClr>
                </a:solidFill>
              </a:rPr>
            </a:br>
            <a:r>
              <a:rPr lang="de-DE" sz="2300" dirty="0">
                <a:solidFill>
                  <a:schemeClr val="tx1">
                    <a:lumMod val="65000"/>
                    <a:lumOff val="35000"/>
                  </a:schemeClr>
                </a:solidFill>
              </a:rPr>
              <a:t>Flüssigkeiten enthalten haben, besteht Explosionsgefahr.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Entleerte Gebinde können noch Reste brennbarer Flüssigkeiten </a:t>
            </a:r>
            <a:br>
              <a:rPr lang="de-DE" sz="2300" dirty="0">
                <a:solidFill>
                  <a:schemeClr val="tx1">
                    <a:lumMod val="65000"/>
                    <a:lumOff val="35000"/>
                  </a:schemeClr>
                </a:solidFill>
              </a:rPr>
            </a:br>
            <a:r>
              <a:rPr lang="de-DE" sz="2300" dirty="0">
                <a:solidFill>
                  <a:schemeClr val="tx1">
                    <a:lumMod val="65000"/>
                    <a:lumOff val="35000"/>
                  </a:schemeClr>
                </a:solidFill>
              </a:rPr>
              <a:t>enthalten (in engen Spalten, hinter Rostteilchen oder Belägen).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In einem 200-Liter-Fass reichen beispielsweise 5 g Benzin zur </a:t>
            </a:r>
            <a:br>
              <a:rPr lang="de-DE" sz="2300" dirty="0">
                <a:solidFill>
                  <a:schemeClr val="tx1">
                    <a:lumMod val="65000"/>
                    <a:lumOff val="35000"/>
                  </a:schemeClr>
                </a:solidFill>
              </a:rPr>
            </a:br>
            <a:r>
              <a:rPr lang="de-DE" sz="2300" dirty="0">
                <a:solidFill>
                  <a:schemeClr val="tx1">
                    <a:lumMod val="65000"/>
                    <a:lumOff val="35000"/>
                  </a:schemeClr>
                </a:solidFill>
              </a:rPr>
              <a:t>Bildung einer gefährlichen explosionsfähigen Atmosphäre aus.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Lösemitteldämpfe können sich explosionsartig bei Kontakt </a:t>
            </a:r>
            <a:br>
              <a:rPr lang="de-DE" sz="2300" dirty="0">
                <a:solidFill>
                  <a:schemeClr val="tx1">
                    <a:lumMod val="65000"/>
                    <a:lumOff val="35000"/>
                  </a:schemeClr>
                </a:solidFill>
              </a:rPr>
            </a:br>
            <a:r>
              <a:rPr lang="de-DE" sz="2300" dirty="0">
                <a:solidFill>
                  <a:schemeClr val="tx1">
                    <a:lumMod val="65000"/>
                    <a:lumOff val="35000"/>
                  </a:schemeClr>
                </a:solidFill>
              </a:rPr>
              <a:t>mit einer Zündquelle entzünden. </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927856"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Unbedingt beachten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3924151"/>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Restentleerte Fässer – insbesondere Fässer, die für brennbare Flüssigkeiten genutzt wurden – müssen sachgerecht entsorgt werden.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Die private Nachnutzung muss verhindert werden.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Auch restentleerte Fässer sollten nicht in der Sonne gelagert werden. Beim Öffnen oder Ausleuchten und Reinigen ist Vorsicht geboten.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Wichtige Schutzmaßnahmen können unter anderem </a:t>
            </a:r>
            <a:br>
              <a:rPr lang="de-DE" sz="2300" dirty="0">
                <a:solidFill>
                  <a:schemeClr val="tx1">
                    <a:lumMod val="65000"/>
                    <a:lumOff val="35000"/>
                  </a:schemeClr>
                </a:solidFill>
              </a:rPr>
            </a:br>
            <a:r>
              <a:rPr lang="de-DE" sz="2300" dirty="0">
                <a:solidFill>
                  <a:schemeClr val="tx1">
                    <a:lumMod val="65000"/>
                    <a:lumOff val="35000"/>
                  </a:schemeClr>
                </a:solidFill>
              </a:rPr>
              <a:t>sein: Fass vollständig mit Wasser füllen oder </a:t>
            </a:r>
            <a:br>
              <a:rPr lang="de-DE" sz="2300" dirty="0">
                <a:solidFill>
                  <a:schemeClr val="tx1">
                    <a:lumMod val="65000"/>
                    <a:lumOff val="35000"/>
                  </a:schemeClr>
                </a:solidFill>
              </a:rPr>
            </a:br>
            <a:r>
              <a:rPr lang="de-DE" sz="2300" dirty="0" err="1">
                <a:solidFill>
                  <a:schemeClr val="tx1">
                    <a:lumMod val="65000"/>
                    <a:lumOff val="35000"/>
                  </a:schemeClr>
                </a:solidFill>
              </a:rPr>
              <a:t>Inertisieren</a:t>
            </a:r>
            <a:r>
              <a:rPr lang="de-DE" sz="2300" dirty="0">
                <a:solidFill>
                  <a:schemeClr val="tx1">
                    <a:lumMod val="65000"/>
                    <a:lumOff val="35000"/>
                  </a:schemeClr>
                </a:solidFill>
              </a:rPr>
              <a:t> mit Stickstoff.</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2026196"/>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Merkblatt T 005: Fassmerkblatt – Umgang </a:t>
            </a:r>
            <a:br>
              <a:rPr lang="de-DE" sz="2300" dirty="0">
                <a:solidFill>
                  <a:schemeClr val="tx1">
                    <a:lumMod val="65000"/>
                    <a:lumOff val="35000"/>
                  </a:schemeClr>
                </a:solidFill>
              </a:rPr>
            </a:br>
            <a:r>
              <a:rPr lang="de-DE" sz="2300" dirty="0">
                <a:solidFill>
                  <a:schemeClr val="tx1">
                    <a:lumMod val="65000"/>
                    <a:lumOff val="35000"/>
                  </a:schemeClr>
                </a:solidFill>
              </a:rPr>
              <a:t>mit entleerten gebrauchten Gebinden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BG RCI-Praxishilfeordner: Aus Arbeitsunfällen </a:t>
            </a:r>
            <a:br>
              <a:rPr lang="de-DE" sz="2300" dirty="0">
                <a:solidFill>
                  <a:schemeClr val="tx1">
                    <a:lumMod val="65000"/>
                    <a:lumOff val="35000"/>
                  </a:schemeClr>
                </a:solidFill>
              </a:rPr>
            </a:br>
            <a:r>
              <a:rPr lang="de-DE" sz="2300" dirty="0">
                <a:solidFill>
                  <a:schemeClr val="tx1">
                    <a:lumMod val="65000"/>
                    <a:lumOff val="35000"/>
                  </a:schemeClr>
                </a:solidFill>
              </a:rPr>
              <a:t>lernen, Unfallbeispiel Nr. 6</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www.exinfo.de</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6" name="Grafik 5">
            <a:extLst>
              <a:ext uri="{FF2B5EF4-FFF2-40B4-BE49-F238E27FC236}">
                <a16:creationId xmlns:a16="http://schemas.microsoft.com/office/drawing/2014/main" id="{9654B5F1-1235-52D0-BB7F-FE4141D0A7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6878" y="4625836"/>
            <a:ext cx="4129920" cy="1188671"/>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25).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802</Words>
  <PresentationFormat>Breitbild</PresentationFormat>
  <Paragraphs>86</Paragraphs>
  <Slides>8</Slides>
  <Notes>7</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2022-09-13T11:49:18Z</dcterms:modified>
</cp:coreProperties>
</file>