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70805" autoAdjust="0"/>
  </p:normalViewPr>
  <p:slideViewPr>
    <p:cSldViewPr snapToGrid="0">
      <p:cViewPr varScale="1">
        <p:scale>
          <a:sx n="81" d="100"/>
          <a:sy n="81" d="100"/>
        </p:scale>
        <p:origin x="1416"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9314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78202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56428886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F5EE3D6-B990-4E97-AD40-BC12663AE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9417"/>
            <a:ext cx="12192000" cy="4751832"/>
          </a:xfrm>
          <a:prstGeom prst="rect">
            <a:avLst/>
          </a:prstGeom>
        </p:spPr>
      </p:pic>
      <p:pic>
        <p:nvPicPr>
          <p:cNvPr id="8" name="Grafik 7">
            <a:extLst>
              <a:ext uri="{FF2B5EF4-FFF2-40B4-BE49-F238E27FC236}">
                <a16:creationId xmlns:a16="http://schemas.microsoft.com/office/drawing/2014/main" id="{2CD72140-F55F-4306-9516-46FDE5ADD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413" y="2034590"/>
            <a:ext cx="8760601" cy="962610"/>
          </a:xfrm>
          <a:prstGeom prst="rect">
            <a:avLst/>
          </a:prstGeom>
        </p:spPr>
      </p:pic>
      <p:sp>
        <p:nvSpPr>
          <p:cNvPr id="9" name="Foliennummernplatzhalter 8">
            <a:extLst>
              <a:ext uri="{FF2B5EF4-FFF2-40B4-BE49-F238E27FC236}">
                <a16:creationId xmlns:a16="http://schemas.microsoft.com/office/drawing/2014/main" id="{F51787B6-D0B3-46CF-B636-BE8C0849C9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90FD7447-3A02-4066-B2C8-C4A95064D410}"/>
              </a:ext>
            </a:extLst>
          </p:cNvPr>
          <p:cNvSpPr/>
          <p:nvPr/>
        </p:nvSpPr>
        <p:spPr>
          <a:xfrm>
            <a:off x="64624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2" name="Datumsplatzhalter 2">
            <a:extLst>
              <a:ext uri="{FF2B5EF4-FFF2-40B4-BE49-F238E27FC236}">
                <a16:creationId xmlns:a16="http://schemas.microsoft.com/office/drawing/2014/main" id="{623BA5E4-F98E-4F53-ABFC-6F80879E99CA}"/>
              </a:ext>
            </a:extLst>
          </p:cNvPr>
          <p:cNvSpPr>
            <a:spLocks noGrp="1"/>
          </p:cNvSpPr>
          <p:nvPr>
            <p:ph type="dt" sz="half" idx="2"/>
          </p:nvPr>
        </p:nvSpPr>
        <p:spPr>
          <a:xfrm>
            <a:off x="7401642" y="4292163"/>
            <a:ext cx="2743200" cy="365125"/>
          </a:xfrm>
        </p:spPr>
        <p:txBody>
          <a:bodyPr/>
          <a:lstStyle/>
          <a:p>
            <a:r>
              <a:rPr lang="en-US" sz="1800" b="1" dirty="0"/>
              <a:t>23.06.2021</a:t>
            </a:r>
            <a:endParaRPr lang="de-DE" sz="1800" b="1" dirty="0"/>
          </a:p>
        </p:txBody>
      </p:sp>
      <p:sp>
        <p:nvSpPr>
          <p:cNvPr id="13" name="Fußzeilenplatzhalter 3">
            <a:extLst>
              <a:ext uri="{FF2B5EF4-FFF2-40B4-BE49-F238E27FC236}">
                <a16:creationId xmlns:a16="http://schemas.microsoft.com/office/drawing/2014/main" id="{62F9A793-2FC5-4B6B-989E-885E5960FAD8}"/>
              </a:ext>
            </a:extLst>
          </p:cNvPr>
          <p:cNvSpPr>
            <a:spLocks noGrp="1"/>
          </p:cNvSpPr>
          <p:nvPr>
            <p:ph type="ftr" sz="quarter" idx="3"/>
          </p:nvPr>
        </p:nvSpPr>
        <p:spPr>
          <a:xfrm>
            <a:off x="8576678" y="4785021"/>
            <a:ext cx="3286752" cy="365125"/>
          </a:xfrm>
        </p:spPr>
        <p:txBody>
          <a:bodyPr/>
          <a:lstStyle/>
          <a:p>
            <a:pPr algn="l"/>
            <a:r>
              <a:rPr lang="de-DE" sz="1800" b="1" dirty="0"/>
              <a:t>Manfred Mustermann</a:t>
            </a:r>
          </a:p>
        </p:txBody>
      </p:sp>
      <p:sp>
        <p:nvSpPr>
          <p:cNvPr id="14" name="Rechteck 13">
            <a:extLst>
              <a:ext uri="{FF2B5EF4-FFF2-40B4-BE49-F238E27FC236}">
                <a16:creationId xmlns:a16="http://schemas.microsoft.com/office/drawing/2014/main" id="{71DC1486-2BBD-4738-BD3C-641AAFE0534F}"/>
              </a:ext>
            </a:extLst>
          </p:cNvPr>
          <p:cNvSpPr/>
          <p:nvPr/>
        </p:nvSpPr>
        <p:spPr>
          <a:xfrm>
            <a:off x="64624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0" name="Textfeld 9">
            <a:extLst>
              <a:ext uri="{FF2B5EF4-FFF2-40B4-BE49-F238E27FC236}">
                <a16:creationId xmlns:a16="http://schemas.microsoft.com/office/drawing/2014/main" id="{A5D62286-3520-4173-A9AB-A95F80CED0D0}"/>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26</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CDBE4A10-60C3-46A4-91FA-C61A7A685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1713351" y="2139972"/>
            <a:ext cx="2846128" cy="903376"/>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Orange Handschuhe sind für Gefahrstoffe, blaue für Maschinen.</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211597" y="3571816"/>
            <a:ext cx="2394358" cy="125282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Die Einheitsgröße passt mir nicht, da arbeite ich lieber ganz ohne. Ist auch sicherer.</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528307" y="1618880"/>
            <a:ext cx="2616465" cy="1054646"/>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Hauptsache angenehm zu tragen.</a:t>
            </a:r>
          </a:p>
        </p:txBody>
      </p:sp>
      <p:sp>
        <p:nvSpPr>
          <p:cNvPr id="9" name="Sprechblase: oval 8">
            <a:extLst>
              <a:ext uri="{FF2B5EF4-FFF2-40B4-BE49-F238E27FC236}">
                <a16:creationId xmlns:a16="http://schemas.microsoft.com/office/drawing/2014/main" id="{5FEB110A-C985-40D4-8BC8-DA69FD8F3E5F}"/>
              </a:ext>
            </a:extLst>
          </p:cNvPr>
          <p:cNvSpPr/>
          <p:nvPr/>
        </p:nvSpPr>
        <p:spPr>
          <a:xfrm>
            <a:off x="2955911" y="3082279"/>
            <a:ext cx="3963235" cy="1296592"/>
          </a:xfrm>
          <a:prstGeom prst="wedgeEllipseCallout">
            <a:avLst>
              <a:gd name="adj1" fmla="val 54870"/>
              <a:gd name="adj2" fmla="val 538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Leder kann man aber bei nassen Gefahrstoffen nicht nehmen.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797948" y="5138774"/>
            <a:ext cx="3009702" cy="1089030"/>
          </a:xfrm>
          <a:prstGeom prst="wedgeEllipseCallout">
            <a:avLst>
              <a:gd name="adj1" fmla="val 36829"/>
              <a:gd name="adj2" fmla="val -737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muss jeder für sich selbst entscheiden.</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442203" y="5473103"/>
            <a:ext cx="2846056" cy="917698"/>
          </a:xfrm>
          <a:prstGeom prst="wedgeRectCallout">
            <a:avLst>
              <a:gd name="adj1" fmla="val -75524"/>
              <a:gd name="adj2" fmla="val -1015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wechseln die Handschuhe regelmäßig.</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0" y="1043460"/>
            <a:ext cx="3308316" cy="201181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trockne meine Lederhandschuhe nach der Schicht immer auf der Heizung. Klappt super.</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7339621" y="3828649"/>
            <a:ext cx="2080604" cy="1252829"/>
          </a:xfrm>
          <a:prstGeom prst="wedgeRectCallout">
            <a:avLst>
              <a:gd name="adj1" fmla="val 16228"/>
              <a:gd name="adj2" fmla="val -776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Bei uns ist das geregelt und steht im Handschuhplan.</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448384" y="966280"/>
            <a:ext cx="2846129" cy="1054646"/>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haben vom Chef einen super Handschuh und der eignet sich für alles.</a:t>
            </a: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sp>
        <p:nvSpPr>
          <p:cNvPr id="25" name="Sprechblase: oval 24">
            <a:extLst>
              <a:ext uri="{FF2B5EF4-FFF2-40B4-BE49-F238E27FC236}">
                <a16:creationId xmlns:a16="http://schemas.microsoft.com/office/drawing/2014/main" id="{0EA5CD3B-8F03-46B5-B676-B81B99E6516B}"/>
              </a:ext>
            </a:extLst>
          </p:cNvPr>
          <p:cNvSpPr/>
          <p:nvPr/>
        </p:nvSpPr>
        <p:spPr>
          <a:xfrm>
            <a:off x="3527545" y="4618301"/>
            <a:ext cx="3657491" cy="898262"/>
          </a:xfrm>
          <a:prstGeom prst="wedgeEllipseCallout">
            <a:avLst>
              <a:gd name="adj1" fmla="val 45541"/>
              <a:gd name="adj2" fmla="val 6643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Frag doch einfach den Handschuhbeauftragten.</a:t>
            </a:r>
          </a:p>
        </p:txBody>
      </p:sp>
      <p:sp>
        <p:nvSpPr>
          <p:cNvPr id="26" name="Sprechblase: rechteckig 25">
            <a:extLst>
              <a:ext uri="{FF2B5EF4-FFF2-40B4-BE49-F238E27FC236}">
                <a16:creationId xmlns:a16="http://schemas.microsoft.com/office/drawing/2014/main" id="{E7432D00-FF37-4BCA-800A-01CDC6EAFFB2}"/>
              </a:ext>
            </a:extLst>
          </p:cNvPr>
          <p:cNvSpPr/>
          <p:nvPr/>
        </p:nvSpPr>
        <p:spPr>
          <a:xfrm>
            <a:off x="9693275" y="3569626"/>
            <a:ext cx="2444259" cy="1132158"/>
          </a:xfrm>
          <a:prstGeom prst="wedgeRectCallout">
            <a:avLst>
              <a:gd name="adj1" fmla="val -44039"/>
              <a:gd name="adj2" fmla="val 7925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Einkauf besorgt einfach die günstigsten Handschuhe.</a:t>
            </a:r>
          </a:p>
        </p:txBody>
      </p:sp>
      <p:sp>
        <p:nvSpPr>
          <p:cNvPr id="4" name="Datumsplatzhalter 3">
            <a:extLst>
              <a:ext uri="{FF2B5EF4-FFF2-40B4-BE49-F238E27FC236}">
                <a16:creationId xmlns:a16="http://schemas.microsoft.com/office/drawing/2014/main" id="{614CC391-0A3D-4E60-9EBE-3B982EC2E82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5" name="Fußzeilenplatzhalter 4">
            <a:extLst>
              <a:ext uri="{FF2B5EF4-FFF2-40B4-BE49-F238E27FC236}">
                <a16:creationId xmlns:a16="http://schemas.microsoft.com/office/drawing/2014/main" id="{A48777DA-920E-4664-8777-846B9EAD7F4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P spid="16" grpId="0" animBg="1"/>
      <p:bldP spid="18"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F2132FA-3E28-4DB7-8B92-70F92DCF6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56213"/>
              <a:gd name="adj2" fmla="val -8612"/>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CF78A836-7699-40B7-B934-6F374CB7CA9E}"/>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sp>
        <p:nvSpPr>
          <p:cNvPr id="2" name="Datumsplatzhalter 1">
            <a:extLst>
              <a:ext uri="{FF2B5EF4-FFF2-40B4-BE49-F238E27FC236}">
                <a16:creationId xmlns:a16="http://schemas.microsoft.com/office/drawing/2014/main" id="{09233470-1311-41F2-B62F-1AAD9342D7A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Fußzeilenplatzhalter 5">
            <a:extLst>
              <a:ext uri="{FF2B5EF4-FFF2-40B4-BE49-F238E27FC236}">
                <a16:creationId xmlns:a16="http://schemas.microsoft.com/office/drawing/2014/main" id="{F2332F8A-671F-4DF6-8479-60CECBC1F2D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E7819F0-A28D-438E-B963-1885C8442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845414"/>
            <a:ext cx="9085263" cy="432753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Eine rechtzeitige und der jeweiligen Arbeitssituation angepasste konkrete Auswahl von Schutzhandschuhen für die Beschäftigten bei hautgefährdenden Arbeiten mit Gefahrstoffen ist erforderlich.</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Hierbei ist sowohl die Art des Schutzhandschuhs als auch die Art </a:t>
            </a:r>
            <a:br>
              <a:rPr lang="de-DE" sz="2400" dirty="0">
                <a:solidFill>
                  <a:schemeClr val="tx1">
                    <a:lumMod val="65000"/>
                    <a:lumOff val="35000"/>
                  </a:schemeClr>
                </a:solidFill>
              </a:rPr>
            </a:br>
            <a:r>
              <a:rPr lang="de-DE" sz="2400" dirty="0">
                <a:solidFill>
                  <a:schemeClr val="tx1">
                    <a:lumMod val="65000"/>
                    <a:lumOff val="35000"/>
                  </a:schemeClr>
                </a:solidFill>
              </a:rPr>
              <a:t>und Dauer eines möglichen Gefahrstoffkontakts zu berücksichtigen. Einen universellen Schutzhandschuh gibt es nicht.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Bei der Auswahl unterstützen die Fachkraft für Arbeitssicherheit sowie die Betriebsärztin/der Betriebsarzt. Das Ergebnis ist den Beschäftigten in Betriebsanweisungen bzw. durch Unter-</a:t>
            </a:r>
            <a:br>
              <a:rPr lang="de-DE" sz="2400" dirty="0">
                <a:solidFill>
                  <a:schemeClr val="tx1">
                    <a:lumMod val="65000"/>
                    <a:lumOff val="35000"/>
                  </a:schemeClr>
                </a:solidFill>
              </a:rPr>
            </a:br>
            <a:r>
              <a:rPr lang="de-DE" sz="2400" dirty="0" err="1">
                <a:solidFill>
                  <a:schemeClr val="tx1">
                    <a:lumMod val="65000"/>
                    <a:lumOff val="35000"/>
                  </a:schemeClr>
                </a:solidFill>
              </a:rPr>
              <a:t>weisungen</a:t>
            </a:r>
            <a:r>
              <a:rPr lang="de-DE" sz="2400" dirty="0">
                <a:solidFill>
                  <a:schemeClr val="tx1">
                    <a:lumMod val="65000"/>
                    <a:lumOff val="35000"/>
                  </a:schemeClr>
                </a:solidFill>
              </a:rPr>
              <a:t> mitzuteilen.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Eine weitere Informationsquelle für die Beschäftigten ist ein </a:t>
            </a:r>
            <a:r>
              <a:rPr lang="de-DE" sz="2400" dirty="0" err="1">
                <a:solidFill>
                  <a:schemeClr val="tx1">
                    <a:lumMod val="65000"/>
                    <a:lumOff val="35000"/>
                  </a:schemeClr>
                </a:solidFill>
              </a:rPr>
              <a:t>be-trieblicher</a:t>
            </a:r>
            <a:r>
              <a:rPr lang="de-DE" sz="2400" dirty="0">
                <a:solidFill>
                  <a:schemeClr val="tx1">
                    <a:lumMod val="65000"/>
                    <a:lumOff val="35000"/>
                  </a:schemeClr>
                </a:solidFill>
              </a:rPr>
              <a:t> Handschuhplan in Kombination mit einem Hautschutzplan.</a:t>
            </a:r>
          </a:p>
        </p:txBody>
      </p:sp>
      <p:sp>
        <p:nvSpPr>
          <p:cNvPr id="19" name="Textfeld 18">
            <a:extLst>
              <a:ext uri="{FF2B5EF4-FFF2-40B4-BE49-F238E27FC236}">
                <a16:creationId xmlns:a16="http://schemas.microsoft.com/office/drawing/2014/main" id="{F0AB7C58-2B75-441A-80EC-29CC2570987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sp>
        <p:nvSpPr>
          <p:cNvPr id="2" name="Datumsplatzhalter 1">
            <a:extLst>
              <a:ext uri="{FF2B5EF4-FFF2-40B4-BE49-F238E27FC236}">
                <a16:creationId xmlns:a16="http://schemas.microsoft.com/office/drawing/2014/main" id="{7280DD6D-D4C3-4EFD-ACBA-F4D9D1F60A8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Fußzeilenplatzhalter 5">
            <a:extLst>
              <a:ext uri="{FF2B5EF4-FFF2-40B4-BE49-F238E27FC236}">
                <a16:creationId xmlns:a16="http://schemas.microsoft.com/office/drawing/2014/main" id="{C2B5F0D2-4B9F-4E2E-81C2-5C64CE30502D}"/>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841196C-3F9B-4302-A577-FBA4BA402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846800"/>
            <a:ext cx="7418387" cy="3558091"/>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Handschuhe können nicht beliebig lange genutzt werden. Beachten Sie bei Tätigkeiten mit Gefahrstoffen insbesondere auch die Angaben zu Degradation (Materialermüdung) und Penetration (Undichtigkeiten).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konkrete Schutzwirkung der Handschuhe ist durch entsprechende Piktogramme nach DIN EN 420 auf den Handschuhen kenntlich gemacht.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in Betriebsanweisungen oder Sicherheitsdaten-blättern häufig anzutreffende Formulierung „geeignete Schutzhandschuhe“ ist nicht ausreichend.</a:t>
            </a:r>
          </a:p>
        </p:txBody>
      </p:sp>
      <p:sp>
        <p:nvSpPr>
          <p:cNvPr id="19" name="Textfeld 18">
            <a:extLst>
              <a:ext uri="{FF2B5EF4-FFF2-40B4-BE49-F238E27FC236}">
                <a16:creationId xmlns:a16="http://schemas.microsoft.com/office/drawing/2014/main" id="{F0AB7C58-2B75-441A-80EC-29CC2570987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sp>
        <p:nvSpPr>
          <p:cNvPr id="2" name="Datumsplatzhalter 1">
            <a:extLst>
              <a:ext uri="{FF2B5EF4-FFF2-40B4-BE49-F238E27FC236}">
                <a16:creationId xmlns:a16="http://schemas.microsoft.com/office/drawing/2014/main" id="{A89621A3-4429-462F-AAA3-B9D54E539690}"/>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Fußzeilenplatzhalter 5">
            <a:extLst>
              <a:ext uri="{FF2B5EF4-FFF2-40B4-BE49-F238E27FC236}">
                <a16:creationId xmlns:a16="http://schemas.microsoft.com/office/drawing/2014/main" id="{2B3CF39E-091B-41EF-B71A-403EB5FA456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4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04278542-73D0-440B-8F06-855C6EED6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48826"/>
            <a:ext cx="8447087" cy="4455773"/>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Beziehen Sie bei der Auswahl geeigneter Schutzhandschuhe </a:t>
            </a:r>
            <a:br>
              <a:rPr lang="de-DE" sz="2400" dirty="0">
                <a:solidFill>
                  <a:schemeClr val="tx1">
                    <a:lumMod val="65000"/>
                    <a:lumOff val="35000"/>
                  </a:schemeClr>
                </a:solidFill>
              </a:rPr>
            </a:br>
            <a:r>
              <a:rPr lang="de-DE" sz="2400" dirty="0">
                <a:solidFill>
                  <a:schemeClr val="tx1">
                    <a:lumMod val="65000"/>
                    <a:lumOff val="35000"/>
                  </a:schemeClr>
                </a:solidFill>
              </a:rPr>
              <a:t>die Fachkraft für Arbeitssicherheit und den Betriebsarzt/</a:t>
            </a:r>
            <a:br>
              <a:rPr lang="de-DE" sz="2400" dirty="0">
                <a:solidFill>
                  <a:schemeClr val="tx1">
                    <a:lumMod val="65000"/>
                    <a:lumOff val="35000"/>
                  </a:schemeClr>
                </a:solidFill>
              </a:rPr>
            </a:br>
            <a:r>
              <a:rPr lang="de-DE" sz="2400" dirty="0">
                <a:solidFill>
                  <a:schemeClr val="tx1">
                    <a:lumMod val="65000"/>
                    <a:lumOff val="35000"/>
                  </a:schemeClr>
                </a:solidFill>
              </a:rPr>
              <a:t>die Betriebsärztin mit ein.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Spezifizieren Sie exakt, welcher Handschuh für welche </a:t>
            </a:r>
            <a:br>
              <a:rPr lang="de-DE" sz="2400" dirty="0">
                <a:solidFill>
                  <a:schemeClr val="tx1">
                    <a:lumMod val="65000"/>
                    <a:lumOff val="35000"/>
                  </a:schemeClr>
                </a:solidFill>
              </a:rPr>
            </a:br>
            <a:r>
              <a:rPr lang="de-DE" sz="2400" dirty="0">
                <a:solidFill>
                  <a:schemeClr val="tx1">
                    <a:lumMod val="65000"/>
                    <a:lumOff val="35000"/>
                  </a:schemeClr>
                </a:solidFill>
              </a:rPr>
              <a:t>Tätigkeit verwendet werden muss.</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Nutzen Sie die Informationen der Handschuh-Hersteller (Ver-</a:t>
            </a:r>
            <a:br>
              <a:rPr lang="de-DE" sz="2400" dirty="0">
                <a:solidFill>
                  <a:schemeClr val="tx1">
                    <a:lumMod val="65000"/>
                    <a:lumOff val="35000"/>
                  </a:schemeClr>
                </a:solidFill>
              </a:rPr>
            </a:br>
            <a:r>
              <a:rPr lang="de-DE" sz="2400" spc="-70" dirty="0" err="1">
                <a:solidFill>
                  <a:schemeClr val="tx1">
                    <a:lumMod val="65000"/>
                    <a:lumOff val="35000"/>
                  </a:schemeClr>
                </a:solidFill>
              </a:rPr>
              <a:t>wendungsinformationen</a:t>
            </a:r>
            <a:r>
              <a:rPr lang="de-DE" sz="2400" spc="-70" dirty="0">
                <a:solidFill>
                  <a:schemeClr val="tx1">
                    <a:lumMod val="65000"/>
                    <a:lumOff val="35000"/>
                  </a:schemeClr>
                </a:solidFill>
              </a:rPr>
              <a:t>, Handschuhdatenbanken, Hotlines etc.).</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Bei Chemikalienschutzhandschuhen nutzen Sie die Informa-</a:t>
            </a:r>
            <a:r>
              <a:rPr lang="de-DE" sz="2400" dirty="0" err="1">
                <a:solidFill>
                  <a:schemeClr val="tx1">
                    <a:lumMod val="65000"/>
                    <a:lumOff val="35000"/>
                  </a:schemeClr>
                </a:solidFill>
              </a:rPr>
              <a:t>tionen</a:t>
            </a:r>
            <a:r>
              <a:rPr lang="de-DE" sz="2400" dirty="0">
                <a:solidFill>
                  <a:schemeClr val="tx1">
                    <a:lumMod val="65000"/>
                    <a:lumOff val="35000"/>
                  </a:schemeClr>
                </a:solidFill>
              </a:rPr>
              <a:t> des jeweiligen Gefahrstoff-Sicherheitsdatenblatts </a:t>
            </a:r>
            <a:br>
              <a:rPr lang="de-DE" sz="2400" dirty="0">
                <a:solidFill>
                  <a:schemeClr val="tx1">
                    <a:lumMod val="65000"/>
                    <a:lumOff val="35000"/>
                  </a:schemeClr>
                </a:solidFill>
              </a:rPr>
            </a:br>
            <a:r>
              <a:rPr lang="de-DE" sz="2400" dirty="0">
                <a:solidFill>
                  <a:schemeClr val="tx1">
                    <a:lumMod val="65000"/>
                    <a:lumOff val="35000"/>
                  </a:schemeClr>
                </a:solidFill>
              </a:rPr>
              <a:t>bzw. </a:t>
            </a:r>
            <a:r>
              <a:rPr lang="de-DE" sz="2400">
                <a:solidFill>
                  <a:schemeClr val="tx1">
                    <a:lumMod val="65000"/>
                    <a:lumOff val="35000"/>
                  </a:schemeClr>
                </a:solidFill>
              </a:rPr>
              <a:t>der Internet-Datenbanken </a:t>
            </a:r>
            <a:r>
              <a:rPr lang="de-DE" sz="2400" dirty="0">
                <a:solidFill>
                  <a:schemeClr val="tx1">
                    <a:lumMod val="65000"/>
                    <a:lumOff val="35000"/>
                  </a:schemeClr>
                </a:solidFill>
              </a:rPr>
              <a:t>GESTIS und GisChem.</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Verwenden Sie nur unbeschädigte Schutzhandschuhe </a:t>
            </a:r>
            <a:br>
              <a:rPr lang="de-DE" sz="2400" dirty="0">
                <a:solidFill>
                  <a:schemeClr val="tx1">
                    <a:lumMod val="65000"/>
                    <a:lumOff val="35000"/>
                  </a:schemeClr>
                </a:solidFill>
              </a:rPr>
            </a:br>
            <a:r>
              <a:rPr lang="de-DE" sz="2400" dirty="0">
                <a:solidFill>
                  <a:schemeClr val="tx1">
                    <a:lumMod val="65000"/>
                    <a:lumOff val="35000"/>
                  </a:schemeClr>
                </a:solidFill>
              </a:rPr>
              <a:t>und nur für die vorgesehene Dauer.</a:t>
            </a:r>
          </a:p>
        </p:txBody>
      </p:sp>
      <p:sp>
        <p:nvSpPr>
          <p:cNvPr id="16" name="Textfeld 15">
            <a:extLst>
              <a:ext uri="{FF2B5EF4-FFF2-40B4-BE49-F238E27FC236}">
                <a16:creationId xmlns:a16="http://schemas.microsoft.com/office/drawing/2014/main" id="{874CFA8B-D4BE-419D-89A9-DBF3C3CE13B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sp>
        <p:nvSpPr>
          <p:cNvPr id="2" name="Datumsplatzhalter 1">
            <a:extLst>
              <a:ext uri="{FF2B5EF4-FFF2-40B4-BE49-F238E27FC236}">
                <a16:creationId xmlns:a16="http://schemas.microsoft.com/office/drawing/2014/main" id="{23880925-7488-41FE-95D1-AD9182FF402D}"/>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1BD90111-29B4-4792-8301-E1E16141DFF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9CCB002-D9ED-4751-AEDA-6C21835AA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777401"/>
            <a:ext cx="7380288" cy="426341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PSA Benutzungsverordnung (PSA-BV)</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TRGS 401: Gefährdung durch Hautkontakt, insbesondere Abschnitt 6</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023: „Hand- und Hautschutz”, insbesondere Abschnitt 8</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DIN EN 420: Schutzhandschuhe – Allgemeine Anforderungen und Prüfverfahren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GisChem – Gefahrstoffinformationssystem der BG RCI und der BGHM (www.gischem.de)</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GESTIS-Stoffdatenbank der DGUV: </a:t>
            </a:r>
            <a:r>
              <a:rPr lang="de-DE" sz="2400" spc="-70" dirty="0">
                <a:solidFill>
                  <a:schemeClr val="tx1">
                    <a:lumMod val="65000"/>
                    <a:lumOff val="35000"/>
                  </a:schemeClr>
                </a:solidFill>
              </a:rPr>
              <a:t>www.dguv.de/ifa/gestis/gestis-stoffdatenbank/index.jsp</a:t>
            </a: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9FE1864B-C143-430C-966B-AF9BF69D7D14}"/>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pic>
        <p:nvPicPr>
          <p:cNvPr id="2" name="Grafik 1">
            <a:extLst>
              <a:ext uri="{FF2B5EF4-FFF2-40B4-BE49-F238E27FC236}">
                <a16:creationId xmlns:a16="http://schemas.microsoft.com/office/drawing/2014/main" id="{6004B5FF-FF3E-43D2-BC86-BE2743291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701" y="5301333"/>
            <a:ext cx="4141092" cy="1191542"/>
          </a:xfrm>
          <a:prstGeom prst="rect">
            <a:avLst/>
          </a:prstGeom>
        </p:spPr>
      </p:pic>
      <p:sp>
        <p:nvSpPr>
          <p:cNvPr id="4" name="Datumsplatzhalter 3">
            <a:extLst>
              <a:ext uri="{FF2B5EF4-FFF2-40B4-BE49-F238E27FC236}">
                <a16:creationId xmlns:a16="http://schemas.microsoft.com/office/drawing/2014/main" id="{8650DFA5-ADBB-449C-8AF6-44B2B980818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Fußzeilenplatzhalter 5">
            <a:extLst>
              <a:ext uri="{FF2B5EF4-FFF2-40B4-BE49-F238E27FC236}">
                <a16:creationId xmlns:a16="http://schemas.microsoft.com/office/drawing/2014/main" id="{67C7CFCF-DDAB-4004-BABA-AB03A112DA4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137FBFC1-4BD5-4D46-B9BB-26081C4E1F6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pic>
        <p:nvPicPr>
          <p:cNvPr id="11" name="Grafik 10">
            <a:extLst>
              <a:ext uri="{FF2B5EF4-FFF2-40B4-BE49-F238E27FC236}">
                <a16:creationId xmlns:a16="http://schemas.microsoft.com/office/drawing/2014/main" id="{1C36D58E-998D-4506-AB70-5CA4742EC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1AECCBDB-44C5-41D2-B781-707D4C9DA9FC}"/>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0594137E-B38B-401E-99CA-807717A4DAF6}"/>
              </a:ext>
            </a:extLst>
          </p:cNvPr>
          <p:cNvSpPr txBox="1"/>
          <p:nvPr/>
        </p:nvSpPr>
        <p:spPr>
          <a:xfrm>
            <a:off x="982663" y="1928906"/>
            <a:ext cx="7238391"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26).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3260BA5B-665F-47DE-AB1D-E7A3CF3462E2}"/>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
        <p:nvSpPr>
          <p:cNvPr id="3" name="Datumsplatzhalter 2">
            <a:extLst>
              <a:ext uri="{FF2B5EF4-FFF2-40B4-BE49-F238E27FC236}">
                <a16:creationId xmlns:a16="http://schemas.microsoft.com/office/drawing/2014/main" id="{69D4D3E4-9686-4F19-80C8-91037BAF2140}"/>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C980A984-1063-41D6-AB4F-B8AB32E45FD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3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81D45CDA-5FA2-4143-8D7F-D002617E25E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Handschuh ist gleich Handschuh</a:t>
            </a:r>
          </a:p>
        </p:txBody>
      </p:sp>
      <p:pic>
        <p:nvPicPr>
          <p:cNvPr id="11" name="Grafik 10">
            <a:extLst>
              <a:ext uri="{FF2B5EF4-FFF2-40B4-BE49-F238E27FC236}">
                <a16:creationId xmlns:a16="http://schemas.microsoft.com/office/drawing/2014/main" id="{58168134-4179-4C0D-898C-75BE8779A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9F6AC689-3A82-4031-BA12-4E379E257CA0}"/>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F22E0A13-2E44-4DD7-9AF3-1E7845772E60}"/>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7098ADB0-64D9-4C83-953C-C8446C315608}"/>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
        <p:nvSpPr>
          <p:cNvPr id="3" name="Datumsplatzhalter 2">
            <a:extLst>
              <a:ext uri="{FF2B5EF4-FFF2-40B4-BE49-F238E27FC236}">
                <a16:creationId xmlns:a16="http://schemas.microsoft.com/office/drawing/2014/main" id="{02C2E588-0706-4DCE-BCD5-B020BB36A9B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3D638E3A-375E-4D1A-B64A-E0A976067A0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981</Words>
  <PresentationFormat>Breitbild</PresentationFormat>
  <Paragraphs>106</Paragraphs>
  <Slides>9</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2021-06-25T00:06:38Z</dcterms:modified>
</cp:coreProperties>
</file>