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0917" autoAdjust="0"/>
  </p:normalViewPr>
  <p:slideViewPr>
    <p:cSldViewPr snapToGrid="0">
      <p:cViewPr varScale="1">
        <p:scale>
          <a:sx n="81" d="100"/>
          <a:sy n="81" d="100"/>
        </p:scale>
        <p:origin x="636" y="90"/>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98213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117323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84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3514178462"/>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C4E2FC7-7122-44C8-AAA5-3834BFFA79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4167"/>
            <a:ext cx="12192000" cy="4751832"/>
          </a:xfrm>
          <a:prstGeom prst="rect">
            <a:avLst/>
          </a:prstGeom>
        </p:spPr>
      </p:pic>
      <p:pic>
        <p:nvPicPr>
          <p:cNvPr id="9" name="Grafik 8">
            <a:extLst>
              <a:ext uri="{FF2B5EF4-FFF2-40B4-BE49-F238E27FC236}">
                <a16:creationId xmlns:a16="http://schemas.microsoft.com/office/drawing/2014/main" id="{6CB3C06B-5F62-41D4-AF87-68A8DD406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1752" y="1800245"/>
            <a:ext cx="7538486" cy="1771090"/>
          </a:xfrm>
          <a:prstGeom prst="rect">
            <a:avLst/>
          </a:prstGeom>
        </p:spPr>
      </p:pic>
      <p:sp>
        <p:nvSpPr>
          <p:cNvPr id="11" name="Rechteck 10">
            <a:extLst>
              <a:ext uri="{FF2B5EF4-FFF2-40B4-BE49-F238E27FC236}">
                <a16:creationId xmlns:a16="http://schemas.microsoft.com/office/drawing/2014/main" id="{698DD69E-6ECF-4E75-8354-6EAC0359328E}"/>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2" name="Datumsplatzhalter 2">
            <a:extLst>
              <a:ext uri="{FF2B5EF4-FFF2-40B4-BE49-F238E27FC236}">
                <a16:creationId xmlns:a16="http://schemas.microsoft.com/office/drawing/2014/main" id="{2F6541A0-1460-450F-A9E3-B91D062BA4F6}"/>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3" name="Fußzeilenplatzhalter 3">
            <a:extLst>
              <a:ext uri="{FF2B5EF4-FFF2-40B4-BE49-F238E27FC236}">
                <a16:creationId xmlns:a16="http://schemas.microsoft.com/office/drawing/2014/main" id="{53A6524E-90B7-4EEB-8818-DACDF8A00900}"/>
              </a:ext>
            </a:extLst>
          </p:cNvPr>
          <p:cNvSpPr>
            <a:spLocks noGrp="1"/>
          </p:cNvSpPr>
          <p:nvPr>
            <p:ph type="ftr" sz="quarter" idx="3"/>
          </p:nvPr>
        </p:nvSpPr>
        <p:spPr>
          <a:xfrm>
            <a:off x="8157578" y="4785021"/>
            <a:ext cx="3286752" cy="365125"/>
          </a:xfrm>
        </p:spPr>
        <p:txBody>
          <a:bodyPr/>
          <a:lstStyle/>
          <a:p>
            <a:pPr algn="l"/>
            <a:r>
              <a:rPr lang="de-DE" sz="1800" b="1" dirty="0"/>
              <a:t>Manfred Mustermann</a:t>
            </a:r>
          </a:p>
        </p:txBody>
      </p:sp>
      <p:sp>
        <p:nvSpPr>
          <p:cNvPr id="14" name="Rechteck 13">
            <a:extLst>
              <a:ext uri="{FF2B5EF4-FFF2-40B4-BE49-F238E27FC236}">
                <a16:creationId xmlns:a16="http://schemas.microsoft.com/office/drawing/2014/main" id="{B3DE6026-BA4F-4C75-97FE-150AEB8ACD26}"/>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0" name="Foliennummernplatzhalter 9">
            <a:extLst>
              <a:ext uri="{FF2B5EF4-FFF2-40B4-BE49-F238E27FC236}">
                <a16:creationId xmlns:a16="http://schemas.microsoft.com/office/drawing/2014/main" id="{60AE48AD-39EB-4711-821A-D89A5E0F52C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BEB8DA2F-9094-4E04-B8EE-87F3BA015366}"/>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27</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0ABEAA37-654E-43EB-A774-F2200F1FE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446097" y="2162897"/>
            <a:ext cx="2605462" cy="105826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wenn ich doch wieder fit bin, kann ich doch wieder zur Arbeit.</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459381" y="3619752"/>
            <a:ext cx="2248349" cy="777259"/>
          </a:xfrm>
          <a:prstGeom prst="wedgeRectCallout">
            <a:avLst>
              <a:gd name="adj1" fmla="val -33527"/>
              <a:gd name="adj2" fmla="val 11596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Arbeiten ist dann doch sogar verboten.</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064408" y="1131980"/>
            <a:ext cx="3257267" cy="1332090"/>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Unser Betriebsarzt hat immer ein Wörtchen mitzureden.</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905848" y="4653436"/>
            <a:ext cx="3041180" cy="898262"/>
          </a:xfrm>
          <a:prstGeom prst="wedgeEllipseCallout">
            <a:avLst>
              <a:gd name="adj1" fmla="val 32111"/>
              <a:gd name="adj2" fmla="val 104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Krank ist krank, steht doch auf der AU.</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584200" y="4998797"/>
            <a:ext cx="3321648" cy="1181396"/>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will ja auch nicht die Gesundheitsprämie riskieren.</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325198" y="4901000"/>
            <a:ext cx="3116564" cy="1214532"/>
          </a:xfrm>
          <a:prstGeom prst="wedgeRectCallout">
            <a:avLst>
              <a:gd name="adj1" fmla="val -33040"/>
              <a:gd name="adj2" fmla="val 977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Für meine Chefin ist Compliance ganz wichtig, die schickt mich gleich wieder nach Hause.</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659342" y="967791"/>
            <a:ext cx="3257267" cy="1178336"/>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Das ist mir zu heikel. Zuhause bleiben ist sicherer.</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8515453" y="3073293"/>
            <a:ext cx="2851645" cy="1386238"/>
          </a:xfrm>
          <a:prstGeom prst="wedgeRectCallout">
            <a:avLst>
              <a:gd name="adj1" fmla="val -32950"/>
              <a:gd name="adj2" fmla="val 9487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Nicht jede Krankheit macht mich grundsätzlich arbeitsunfähig. PC kann trotzdem noch gehen.</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5093717" y="3350622"/>
            <a:ext cx="2605462" cy="831580"/>
          </a:xfrm>
          <a:prstGeom prst="wedgeRectCallout">
            <a:avLst>
              <a:gd name="adj1" fmla="val -186"/>
              <a:gd name="adj2" fmla="val 9586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sonst verliere ich den Versicherungsschutz.</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sp>
        <p:nvSpPr>
          <p:cNvPr id="25" name="Sprechblase: rechteckig 24">
            <a:extLst>
              <a:ext uri="{FF2B5EF4-FFF2-40B4-BE49-F238E27FC236}">
                <a16:creationId xmlns:a16="http://schemas.microsoft.com/office/drawing/2014/main" id="{CB286135-F9E3-4B22-8E51-72DA62C8B7DE}"/>
              </a:ext>
            </a:extLst>
          </p:cNvPr>
          <p:cNvSpPr/>
          <p:nvPr/>
        </p:nvSpPr>
        <p:spPr>
          <a:xfrm flipH="1">
            <a:off x="459381" y="1020803"/>
            <a:ext cx="2248348" cy="824129"/>
          </a:xfrm>
          <a:prstGeom prst="wedgeRectCallout">
            <a:avLst>
              <a:gd name="adj1" fmla="val 2241"/>
              <a:gd name="adj2" fmla="val 9132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Arzt weiß schon was er tut.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3"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D3711E6-B3C1-49BC-BC7F-508B3CC630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85BE1CD0-B116-4D33-9685-46423B115875}"/>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E77424A-2C68-4C29-A916-F26EDC7BB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787219"/>
            <a:ext cx="8141630" cy="41992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Bei der Arbeitsunfähigkeitsbescheinigung (AU) handelt es sich um ein Dokument, das aufgrund einer ärztlichen (Fern-)Unter-suchung die voraussichtliche Dauer der Arbeitsunfähigkeit für die konkret zuletzt ausgeübte Beschäftigung bescheinigt.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Die Dauer der Arbeitsunfähigkeit kann im Rahmen der </a:t>
            </a:r>
            <a:br>
              <a:rPr lang="de-DE" sz="2400" dirty="0">
                <a:solidFill>
                  <a:schemeClr val="tx1">
                    <a:lumMod val="65000"/>
                    <a:lumOff val="35000"/>
                  </a:schemeClr>
                </a:solidFill>
              </a:rPr>
            </a:br>
            <a:r>
              <a:rPr lang="de-DE" sz="2400" dirty="0">
                <a:solidFill>
                  <a:schemeClr val="tx1">
                    <a:lumMod val="65000"/>
                    <a:lumOff val="35000"/>
                  </a:schemeClr>
                </a:solidFill>
              </a:rPr>
              <a:t>ärztlichen Untersuchung nicht exakt bestimmt werden. </a:t>
            </a:r>
            <a:br>
              <a:rPr lang="de-DE" sz="2400" dirty="0">
                <a:solidFill>
                  <a:schemeClr val="tx1">
                    <a:lumMod val="65000"/>
                    <a:lumOff val="35000"/>
                  </a:schemeClr>
                </a:solidFill>
              </a:rPr>
            </a:br>
            <a:r>
              <a:rPr lang="de-DE" sz="2400" dirty="0">
                <a:solidFill>
                  <a:schemeClr val="tx1">
                    <a:lumMod val="65000"/>
                    <a:lumOff val="35000"/>
                  </a:schemeClr>
                </a:solidFill>
              </a:rPr>
              <a:t>Daher wird auch die „voraussichtliche Dauer“ der Arbeitsunfähigkeit attestiert.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Wird die Arbeit freiwillig wieder aufgenommen und ist </a:t>
            </a:r>
            <a:br>
              <a:rPr lang="de-DE" sz="2400" dirty="0">
                <a:solidFill>
                  <a:schemeClr val="tx1">
                    <a:lumMod val="65000"/>
                    <a:lumOff val="35000"/>
                  </a:schemeClr>
                </a:solidFill>
              </a:rPr>
            </a:br>
            <a:r>
              <a:rPr lang="de-DE" sz="2400" dirty="0">
                <a:solidFill>
                  <a:schemeClr val="tx1">
                    <a:lumMod val="65000"/>
                    <a:lumOff val="35000"/>
                  </a:schemeClr>
                </a:solidFill>
              </a:rPr>
              <a:t>dies ohne negative Folgen auf den Heilungsprozess oder </a:t>
            </a:r>
            <a:br>
              <a:rPr lang="de-DE" sz="2400" dirty="0">
                <a:solidFill>
                  <a:schemeClr val="tx1">
                    <a:lumMod val="65000"/>
                    <a:lumOff val="35000"/>
                  </a:schemeClr>
                </a:solidFill>
              </a:rPr>
            </a:br>
            <a:r>
              <a:rPr lang="de-DE" sz="2400" dirty="0">
                <a:solidFill>
                  <a:schemeClr val="tx1">
                    <a:lumMod val="65000"/>
                    <a:lumOff val="35000"/>
                  </a:schemeClr>
                </a:solidFill>
              </a:rPr>
              <a:t>Dritte, spricht nichts dagegen. Auch bei vorhandener AU </a:t>
            </a:r>
            <a:br>
              <a:rPr lang="de-DE" sz="2400" dirty="0">
                <a:solidFill>
                  <a:schemeClr val="tx1">
                    <a:lumMod val="65000"/>
                    <a:lumOff val="35000"/>
                  </a:schemeClr>
                </a:solidFill>
              </a:rPr>
            </a:br>
            <a:r>
              <a:rPr lang="de-DE" sz="2400" dirty="0">
                <a:solidFill>
                  <a:schemeClr val="tx1">
                    <a:lumMod val="65000"/>
                    <a:lumOff val="35000"/>
                  </a:schemeClr>
                </a:solidFill>
              </a:rPr>
              <a:t>ist dies ohne Verlust des Versicherungsschutzes möglich. </a:t>
            </a:r>
          </a:p>
        </p:txBody>
      </p:sp>
      <p:sp>
        <p:nvSpPr>
          <p:cNvPr id="19" name="Textfeld 18">
            <a:extLst>
              <a:ext uri="{FF2B5EF4-FFF2-40B4-BE49-F238E27FC236}">
                <a16:creationId xmlns:a16="http://schemas.microsoft.com/office/drawing/2014/main" id="{280986CF-B28F-481E-A8FC-A30FAD1BE1F1}"/>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8CFDCB5A-A247-4636-9B84-67F316C2B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8681" y="1787026"/>
            <a:ext cx="6393896" cy="3237490"/>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Sprechen Sie eine vorzeitige Arbeitsaufnahme zuvor mit dem Betrieb ab.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Arbeiten Sie nur, wenn Sie sicher sind, dass durch Ihre Erkrankung keine Ansteckungsgefahr für Dritte besteht und wenn die Tätigkeit keine negativen Folgen für den Heilungsprozess hat.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Ist ein Betriebsarzt/eine Betriebsärztin vor Ort verfügbar, kann es sinnvoll sein, auch dessen/ deren Meinung einzuholen. </a:t>
            </a:r>
          </a:p>
        </p:txBody>
      </p:sp>
      <p:sp>
        <p:nvSpPr>
          <p:cNvPr id="16" name="Textfeld 15">
            <a:extLst>
              <a:ext uri="{FF2B5EF4-FFF2-40B4-BE49-F238E27FC236}">
                <a16:creationId xmlns:a16="http://schemas.microsoft.com/office/drawing/2014/main" id="{3972FFFC-9E0F-4832-8F77-05D297492FC3}"/>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00DF0214-C508-4557-A9A8-975EDD415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988679" y="1777401"/>
            <a:ext cx="6172517" cy="2275689"/>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Sozialgesetzbuch Siebtes Buch – Gesetzliche Unfallversicherung (SGB VII), insbesondere § 2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BG RCI-Homepage zum Thema </a:t>
            </a:r>
            <a:br>
              <a:rPr lang="de-DE" sz="2400" dirty="0">
                <a:solidFill>
                  <a:schemeClr val="tx1">
                    <a:lumMod val="65000"/>
                    <a:lumOff val="35000"/>
                  </a:schemeClr>
                </a:solidFill>
              </a:rPr>
            </a:br>
            <a:r>
              <a:rPr lang="de-DE" sz="2400" dirty="0">
                <a:solidFill>
                  <a:schemeClr val="tx1">
                    <a:lumMod val="65000"/>
                    <a:lumOff val="35000"/>
                  </a:schemeClr>
                </a:solidFill>
              </a:rPr>
              <a:t>„FAQ Rehabilitation und Leistungen“ (www.bgrci.de/rehabilitation-und-leistungen) </a:t>
            </a:r>
          </a:p>
          <a:p>
            <a:pPr marL="252000" indent="-252000">
              <a:lnSpc>
                <a:spcPts val="2500"/>
              </a:lnSpc>
              <a:spcAft>
                <a:spcPts val="1000"/>
              </a:spcAft>
              <a:buClr>
                <a:srgbClr val="FF0000"/>
              </a:buClr>
              <a:buFont typeface="Arial" panose="020B0604020202020204" pitchFamily="34" charset="0"/>
              <a:buChar char="•"/>
            </a:pPr>
            <a:endParaRPr lang="de-DE" sz="2400" dirty="0">
              <a:solidFill>
                <a:schemeClr val="tx1">
                  <a:lumMod val="65000"/>
                  <a:lumOff val="35000"/>
                </a:schemeClr>
              </a:solidFill>
            </a:endParaRP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E900E0B4-2E6B-4A1D-ABD5-76A8360DB7B0}"/>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pic>
        <p:nvPicPr>
          <p:cNvPr id="18" name="Grafik 17">
            <a:extLst>
              <a:ext uri="{FF2B5EF4-FFF2-40B4-BE49-F238E27FC236}">
                <a16:creationId xmlns:a16="http://schemas.microsoft.com/office/drawing/2014/main" id="{E84A5680-15DF-4351-A66D-3793EC121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0166" y="5251349"/>
            <a:ext cx="3539034" cy="1357947"/>
          </a:xfrm>
          <a:prstGeom prst="rect">
            <a:avLst/>
          </a:prstGeom>
        </p:spPr>
      </p:pic>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10972B4C-33E4-4D61-8E23-0DFD42AE86F9}"/>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pic>
        <p:nvPicPr>
          <p:cNvPr id="11" name="Grafik 10">
            <a:extLst>
              <a:ext uri="{FF2B5EF4-FFF2-40B4-BE49-F238E27FC236}">
                <a16:creationId xmlns:a16="http://schemas.microsoft.com/office/drawing/2014/main" id="{AF7B33DA-00E7-4113-993F-83DF13CE4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9A799E05-B197-4163-8514-0AB46A727CBF}"/>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0075B9DA-24BB-4D4C-9414-860C24CBA3BC}"/>
              </a:ext>
            </a:extLst>
          </p:cNvPr>
          <p:cNvSpPr txBox="1"/>
          <p:nvPr/>
        </p:nvSpPr>
        <p:spPr>
          <a:xfrm>
            <a:off x="982663" y="1928906"/>
            <a:ext cx="7238391"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27).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0797787D-7AEB-4B86-9AAD-60F45449A26D}"/>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255761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1BEE3676-5840-4DA0-AD25-C533B50F6768}"/>
              </a:ext>
            </a:extLst>
          </p:cNvPr>
          <p:cNvSpPr txBox="1"/>
          <p:nvPr/>
        </p:nvSpPr>
        <p:spPr>
          <a:xfrm>
            <a:off x="956051" y="95543"/>
            <a:ext cx="7365624"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Krankgeschrieben? Dann darf ich nicht arbeiten</a:t>
            </a:r>
          </a:p>
        </p:txBody>
      </p:sp>
      <p:pic>
        <p:nvPicPr>
          <p:cNvPr id="11" name="Grafik 10">
            <a:extLst>
              <a:ext uri="{FF2B5EF4-FFF2-40B4-BE49-F238E27FC236}">
                <a16:creationId xmlns:a16="http://schemas.microsoft.com/office/drawing/2014/main" id="{9469E27B-CCA9-4DAB-9FF5-67EA7A0C81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5FC8CD4C-33A5-4A31-B182-EEB9C4B71CB5}"/>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8109F75E-18F7-4912-B82F-6F513E9C9B07}"/>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19" name="Textfeld 18">
            <a:extLst>
              <a:ext uri="{FF2B5EF4-FFF2-40B4-BE49-F238E27FC236}">
                <a16:creationId xmlns:a16="http://schemas.microsoft.com/office/drawing/2014/main" id="{61878687-EC9A-426B-B114-F43083E03BE1}"/>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871</Words>
  <PresentationFormat>Breitbild</PresentationFormat>
  <Paragraphs>90</Paragraphs>
  <Slides>8</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2021-06-25T00:03:30Z</dcterms:modified>
</cp:coreProperties>
</file>