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1"/>
  </p:notesMasterIdLst>
  <p:handoutMasterIdLst>
    <p:handoutMasterId r:id="rId12"/>
  </p:handoutMasterIdLst>
  <p:sldIdLst>
    <p:sldId id="262" r:id="rId2"/>
    <p:sldId id="257" r:id="rId3"/>
    <p:sldId id="258" r:id="rId4"/>
    <p:sldId id="259" r:id="rId5"/>
    <p:sldId id="263" r:id="rId6"/>
    <p:sldId id="273" r:id="rId7"/>
    <p:sldId id="268" r:id="rId8"/>
    <p:sldId id="271" r:id="rId9"/>
    <p:sldId id="272" r:id="rId10"/>
  </p:sldIdLst>
  <p:sldSz cx="12192000" cy="6858000"/>
  <p:notesSz cx="6797675" cy="992822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1073" userDrawn="1">
          <p15:clr>
            <a:srgbClr val="A4A3A4"/>
          </p15:clr>
        </p15:guide>
        <p15:guide id="3" orient="horz" pos="845" userDrawn="1">
          <p15:clr>
            <a:srgbClr val="A4A3A4"/>
          </p15:clr>
        </p15:guide>
        <p15:guide id="5" orient="horz" pos="3838" userDrawn="1">
          <p15:clr>
            <a:srgbClr val="A4A3A4"/>
          </p15:clr>
        </p15:guide>
        <p15:guide id="6" pos="619" userDrawn="1">
          <p15:clr>
            <a:srgbClr val="A4A3A4"/>
          </p15:clr>
        </p15:guide>
        <p15:guide id="8" pos="697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rkenstock, Imke Dr." initials="BID" lastIdx="2" clrIdx="0">
    <p:extLst>
      <p:ext uri="{19B8F6BF-5375-455C-9EA6-DF929625EA0E}">
        <p15:presenceInfo xmlns:p15="http://schemas.microsoft.com/office/powerpoint/2012/main" userId="S::Imke.Birkenstock@bgrci.de::919eed87-5d9d-4082-beec-0addc325ea25" providerId="AD"/>
      </p:ext>
    </p:extLst>
  </p:cmAuthor>
  <p:cmAuthor id="2" name="Claus Munder" initials="CM" lastIdx="1" clrIdx="1">
    <p:extLst>
      <p:ext uri="{19B8F6BF-5375-455C-9EA6-DF929625EA0E}">
        <p15:presenceInfo xmlns:p15="http://schemas.microsoft.com/office/powerpoint/2012/main" userId="S-1-5-21-3061921868-1708982661-156723138-30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6E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22" autoAdjust="0"/>
    <p:restoredTop sz="85497" autoAdjust="0"/>
  </p:normalViewPr>
  <p:slideViewPr>
    <p:cSldViewPr snapToGrid="0">
      <p:cViewPr varScale="1">
        <p:scale>
          <a:sx n="98" d="100"/>
          <a:sy n="98" d="100"/>
        </p:scale>
        <p:origin x="834" y="84"/>
      </p:cViewPr>
      <p:guideLst>
        <p:guide pos="1073"/>
        <p:guide orient="horz" pos="845"/>
        <p:guide orient="horz" pos="3838"/>
        <p:guide pos="619"/>
        <p:guide pos="6970"/>
      </p:guideLst>
    </p:cSldViewPr>
  </p:slideViewPr>
  <p:outlineViewPr>
    <p:cViewPr>
      <p:scale>
        <a:sx n="33" d="100"/>
        <a:sy n="33" d="100"/>
      </p:scale>
      <p:origin x="0" y="-3174"/>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65" d="100"/>
          <a:sy n="65" d="100"/>
        </p:scale>
        <p:origin x="2412" y="4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183431F7-8D26-45EA-8EA3-91EE6C39D66C}"/>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16FF7422-6896-4214-A44D-463B46BA229D}"/>
              </a:ext>
            </a:extLst>
          </p:cNvPr>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F792D8E5-D115-4BB6-B746-926ED674B279}" type="datetimeFigureOut">
              <a:rPr lang="de-DE" smtClean="0"/>
              <a:t>13.09.2022</a:t>
            </a:fld>
            <a:endParaRPr lang="de-DE"/>
          </a:p>
        </p:txBody>
      </p:sp>
      <p:sp>
        <p:nvSpPr>
          <p:cNvPr id="4" name="Fußzeilenplatzhalter 3">
            <a:extLst>
              <a:ext uri="{FF2B5EF4-FFF2-40B4-BE49-F238E27FC236}">
                <a16:creationId xmlns:a16="http://schemas.microsoft.com/office/drawing/2014/main" id="{87849EFC-38B8-4A6A-83A4-EDD68207CACF}"/>
              </a:ext>
            </a:extLst>
          </p:cNvPr>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44F9F865-9DCD-40FD-98C8-174E326EC4B4}"/>
              </a:ext>
            </a:extLst>
          </p:cNvPr>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22AA9090-E5AB-4949-A2A9-7265E483A8E2}" type="slidenum">
              <a:rPr lang="de-DE" smtClean="0"/>
              <a:t>‹Nr.›</a:t>
            </a:fld>
            <a:endParaRPr lang="de-DE"/>
          </a:p>
        </p:txBody>
      </p:sp>
    </p:spTree>
    <p:extLst>
      <p:ext uri="{BB962C8B-B14F-4D97-AF65-F5344CB8AC3E}">
        <p14:creationId xmlns:p14="http://schemas.microsoft.com/office/powerpoint/2010/main" val="14950792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0A63EB9C-2073-4613-8E3C-51D040CCF79F}" type="datetimeFigureOut">
              <a:rPr lang="de-DE" smtClean="0"/>
              <a:t>13.09.2022</a:t>
            </a:fld>
            <a:endParaRPr lang="de-DE"/>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B3D36A07-7C06-41C2-A9E1-68AE99A757F3}" type="slidenum">
              <a:rPr lang="de-DE" smtClean="0"/>
              <a:t>‹Nr.›</a:t>
            </a:fld>
            <a:endParaRPr lang="de-DE"/>
          </a:p>
        </p:txBody>
      </p:sp>
    </p:spTree>
    <p:extLst>
      <p:ext uri="{BB962C8B-B14F-4D97-AF65-F5344CB8AC3E}">
        <p14:creationId xmlns:p14="http://schemas.microsoft.com/office/powerpoint/2010/main" val="3515088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spcAft>
                <a:spcPts val="1000"/>
              </a:spcAft>
            </a:pPr>
            <a:r>
              <a:rPr lang="de-DE" sz="1200" b="1" u="sng" dirty="0"/>
              <a:t>Achtung: </a:t>
            </a:r>
          </a:p>
          <a:p>
            <a:pPr>
              <a:spcAft>
                <a:spcPts val="1000"/>
              </a:spcAft>
            </a:pPr>
            <a:endParaRPr lang="de-DE" sz="1200" b="1" u="sng" dirty="0"/>
          </a:p>
          <a:p>
            <a:pPr>
              <a:spcAft>
                <a:spcPts val="1000"/>
              </a:spcAft>
            </a:pPr>
            <a:r>
              <a:rPr lang="de-DE" sz="1200" b="0" dirty="0"/>
              <a:t>Diese Folien können betriebsspezifisch angepasst werden und dürfen innerbetrieblich verwendet werden. </a:t>
            </a:r>
          </a:p>
          <a:p>
            <a:pPr>
              <a:spcAft>
                <a:spcPts val="1000"/>
              </a:spcAft>
            </a:pPr>
            <a:endParaRPr lang="de-DE" sz="1200" b="0" dirty="0"/>
          </a:p>
          <a:p>
            <a:pPr marL="0" marR="0" lvl="0" indent="0" algn="l" defTabSz="914400" rtl="0" eaLnBrk="1" fontAlgn="auto" latinLnBrk="0" hangingPunct="1">
              <a:lnSpc>
                <a:spcPct val="100000"/>
              </a:lnSpc>
              <a:spcBef>
                <a:spcPts val="0"/>
              </a:spcBef>
              <a:spcAft>
                <a:spcPts val="1000"/>
              </a:spcAft>
              <a:buClrTx/>
              <a:buSzTx/>
              <a:buFontTx/>
              <a:buNone/>
              <a:tabLst/>
              <a:defRPr/>
            </a:pPr>
            <a:r>
              <a:rPr lang="de-DE" sz="1200" b="0" dirty="0"/>
              <a:t>Jede anderweitige Nutzung, insbesondere die Integration in andere Produkte (z. B. E-</a:t>
            </a:r>
            <a:r>
              <a:rPr lang="de-DE" sz="1200" b="0" dirty="0" err="1"/>
              <a:t>Learnings</a:t>
            </a:r>
            <a:r>
              <a:rPr lang="de-DE" sz="1200" b="0" dirty="0"/>
              <a:t>), die Nutzung für eigene Veröffentlichungen oder Medien, die kostenfreie oder kostenpflichtige Weitergabe an Dritte oder die Entnahme von Bildmaterial ist nicht zulässig. </a:t>
            </a:r>
          </a:p>
          <a:p>
            <a:pPr>
              <a:spcAft>
                <a:spcPts val="1000"/>
              </a:spcAft>
            </a:pPr>
            <a:endParaRPr lang="de-DE" sz="1200" b="0" dirty="0"/>
          </a:p>
          <a:p>
            <a:pPr>
              <a:spcAft>
                <a:spcPts val="1000"/>
              </a:spcAft>
            </a:pPr>
            <a:r>
              <a:rPr lang="de-DE" sz="1200" b="0" dirty="0"/>
              <a:t>Zur Anpassung der Werte für „Datum“ und „Referent/Referentin“, ändern Sie die Texte auf der Startfolie und wählen Sie dann in der PowerPoint-Menüleiste die Befehlsfolge </a:t>
            </a:r>
            <a:r>
              <a:rPr lang="de-DE" sz="1200" b="0" i="1" dirty="0"/>
              <a:t>Einfügen </a:t>
            </a:r>
            <a:r>
              <a:rPr lang="de-DE" sz="1200" b="0" i="1" dirty="0">
                <a:sym typeface="Wingdings" panose="05000000000000000000" pitchFamily="2" charset="2"/>
              </a:rPr>
              <a:t> Kopf und Fußzeile  Für alle übernehmen</a:t>
            </a:r>
            <a:r>
              <a:rPr lang="de-DE" sz="1200" b="0" dirty="0">
                <a:sym typeface="Wingdings" panose="05000000000000000000" pitchFamily="2" charset="2"/>
              </a:rPr>
              <a:t>. Dadurch werden die Fußzeilen in allen Folien aktualisiert.</a:t>
            </a:r>
          </a:p>
          <a:p>
            <a:pPr>
              <a:spcAft>
                <a:spcPts val="1000"/>
              </a:spcAft>
            </a:pPr>
            <a:endParaRPr lang="de-DE" sz="1200" b="0" dirty="0">
              <a:sym typeface="Wingdings" panose="05000000000000000000" pitchFamily="2" charset="2"/>
            </a:endParaRPr>
          </a:p>
          <a:p>
            <a:pPr>
              <a:spcAft>
                <a:spcPts val="1000"/>
              </a:spcAft>
            </a:pPr>
            <a:r>
              <a:rPr lang="de-DE" sz="1200" b="0" dirty="0">
                <a:sym typeface="Wingdings" panose="05000000000000000000" pitchFamily="2" charset="2"/>
              </a:rPr>
              <a:t>Zur Integration Ihres Unternehmenslogos wechseln Sie in die Masterfolie über </a:t>
            </a:r>
            <a:r>
              <a:rPr lang="de-DE" sz="1200" b="0" i="1" dirty="0">
                <a:sym typeface="Wingdings" panose="05000000000000000000" pitchFamily="2" charset="2"/>
              </a:rPr>
              <a:t>Ansicht  Folienmaster</a:t>
            </a:r>
            <a:r>
              <a:rPr lang="de-DE" sz="1200" b="0" dirty="0">
                <a:sym typeface="Wingdings" panose="05000000000000000000" pitchFamily="2" charset="2"/>
              </a:rPr>
              <a:t>. Klicken Sie auf den obersten Folienmaster, entfernen Sie das Bild mit dem Kundenlogo und integrieren Sie – falls gewünscht – Ihr eigenes Logo. Auf allen Folien ist dann das neu eingefügte Logo enthalten.</a:t>
            </a:r>
            <a:endParaRPr lang="de-DE" sz="1200" b="0" dirty="0"/>
          </a:p>
          <a:p>
            <a:pPr>
              <a:spcAft>
                <a:spcPts val="1000"/>
              </a:spcAft>
            </a:pPr>
            <a:endParaRPr lang="de-DE" sz="1200" dirty="0"/>
          </a:p>
          <a:p>
            <a:pPr>
              <a:spcAft>
                <a:spcPts val="1000"/>
              </a:spcAft>
            </a:pPr>
            <a:r>
              <a:rPr lang="de-DE" sz="1200" dirty="0"/>
              <a:t>© BG RCI / Jedermann-Verlag GmbH, Heidelberg</a:t>
            </a:r>
          </a:p>
          <a:p>
            <a:pPr>
              <a:spcAft>
                <a:spcPts val="1000"/>
              </a:spcAft>
            </a:pPr>
            <a:endParaRPr lang="de-DE" sz="1200" dirty="0"/>
          </a:p>
          <a:p>
            <a:pPr>
              <a:spcAft>
                <a:spcPts val="1000"/>
              </a:spcAft>
            </a:pPr>
            <a:endParaRPr lang="de-DE" sz="1200" dirty="0"/>
          </a:p>
          <a:p>
            <a:endParaRPr lang="de-DE" dirty="0"/>
          </a:p>
          <a:p>
            <a:endParaRPr lang="en-GB" dirty="0"/>
          </a:p>
        </p:txBody>
      </p:sp>
      <p:sp>
        <p:nvSpPr>
          <p:cNvPr id="4" name="Foliennummernplatzhalter 3"/>
          <p:cNvSpPr>
            <a:spLocks noGrp="1"/>
          </p:cNvSpPr>
          <p:nvPr>
            <p:ph type="sldNum" sz="quarter" idx="5"/>
          </p:nvPr>
        </p:nvSpPr>
        <p:spPr/>
        <p:txBody>
          <a:bodyPr/>
          <a:lstStyle/>
          <a:p>
            <a:fld id="{B3D36A07-7C06-41C2-A9E1-68AE99A757F3}" type="slidenum">
              <a:rPr lang="de-DE" smtClean="0"/>
              <a:t>1</a:t>
            </a:fld>
            <a:endParaRPr lang="de-DE"/>
          </a:p>
        </p:txBody>
      </p:sp>
    </p:spTree>
    <p:extLst>
      <p:ext uri="{BB962C8B-B14F-4D97-AF65-F5344CB8AC3E}">
        <p14:creationId xmlns:p14="http://schemas.microsoft.com/office/powerpoint/2010/main" val="1159989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3D36A07-7C06-41C2-A9E1-68AE99A757F3}" type="slidenum">
              <a:rPr lang="de-DE" smtClean="0"/>
              <a:t>2</a:t>
            </a:fld>
            <a:endParaRPr lang="de-DE"/>
          </a:p>
        </p:txBody>
      </p:sp>
    </p:spTree>
    <p:extLst>
      <p:ext uri="{BB962C8B-B14F-4D97-AF65-F5344CB8AC3E}">
        <p14:creationId xmlns:p14="http://schemas.microsoft.com/office/powerpoint/2010/main" val="1650158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3D36A07-7C06-41C2-A9E1-68AE99A757F3}" type="slidenum">
              <a:rPr lang="de-DE" smtClean="0"/>
              <a:t>4</a:t>
            </a:fld>
            <a:endParaRPr lang="de-DE"/>
          </a:p>
        </p:txBody>
      </p:sp>
    </p:spTree>
    <p:extLst>
      <p:ext uri="{BB962C8B-B14F-4D97-AF65-F5344CB8AC3E}">
        <p14:creationId xmlns:p14="http://schemas.microsoft.com/office/powerpoint/2010/main" val="1591901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3D36A07-7C06-41C2-A9E1-68AE99A757F3}" type="slidenum">
              <a:rPr lang="de-DE" smtClean="0"/>
              <a:t>5</a:t>
            </a:fld>
            <a:endParaRPr lang="de-DE"/>
          </a:p>
        </p:txBody>
      </p:sp>
    </p:spTree>
    <p:extLst>
      <p:ext uri="{BB962C8B-B14F-4D97-AF65-F5344CB8AC3E}">
        <p14:creationId xmlns:p14="http://schemas.microsoft.com/office/powerpoint/2010/main" val="3419649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3D36A07-7C06-41C2-A9E1-68AE99A757F3}" type="slidenum">
              <a:rPr lang="de-DE" smtClean="0"/>
              <a:t>6</a:t>
            </a:fld>
            <a:endParaRPr lang="de-DE"/>
          </a:p>
        </p:txBody>
      </p:sp>
    </p:spTree>
    <p:extLst>
      <p:ext uri="{BB962C8B-B14F-4D97-AF65-F5344CB8AC3E}">
        <p14:creationId xmlns:p14="http://schemas.microsoft.com/office/powerpoint/2010/main" val="3818423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3D36A07-7C06-41C2-A9E1-68AE99A757F3}" type="slidenum">
              <a:rPr lang="de-DE" smtClean="0"/>
              <a:t>7</a:t>
            </a:fld>
            <a:endParaRPr lang="de-DE"/>
          </a:p>
        </p:txBody>
      </p:sp>
    </p:spTree>
    <p:extLst>
      <p:ext uri="{BB962C8B-B14F-4D97-AF65-F5344CB8AC3E}">
        <p14:creationId xmlns:p14="http://schemas.microsoft.com/office/powerpoint/2010/main" val="1925650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3D36A07-7C06-41C2-A9E1-68AE99A757F3}" type="slidenum">
              <a:rPr lang="de-DE" smtClean="0"/>
              <a:t>8</a:t>
            </a:fld>
            <a:endParaRPr lang="de-DE"/>
          </a:p>
        </p:txBody>
      </p:sp>
    </p:spTree>
    <p:extLst>
      <p:ext uri="{BB962C8B-B14F-4D97-AF65-F5344CB8AC3E}">
        <p14:creationId xmlns:p14="http://schemas.microsoft.com/office/powerpoint/2010/main" val="4250121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3D36A07-7C06-41C2-A9E1-68AE99A757F3}" type="slidenum">
              <a:rPr lang="de-DE" smtClean="0"/>
              <a:t>9</a:t>
            </a:fld>
            <a:endParaRPr lang="de-DE"/>
          </a:p>
        </p:txBody>
      </p:sp>
    </p:spTree>
    <p:extLst>
      <p:ext uri="{BB962C8B-B14F-4D97-AF65-F5344CB8AC3E}">
        <p14:creationId xmlns:p14="http://schemas.microsoft.com/office/powerpoint/2010/main" val="3421676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6693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sp>
        <p:nvSpPr>
          <p:cNvPr id="7" name="Datumsplatzhalter 3"/>
          <p:cNvSpPr>
            <a:spLocks noGrp="1"/>
          </p:cNvSpPr>
          <p:nvPr>
            <p:ph type="dt" sz="half" idx="2"/>
          </p:nvPr>
        </p:nvSpPr>
        <p:spPr>
          <a:xfrm>
            <a:off x="307253" y="6494368"/>
            <a:ext cx="2743200" cy="365125"/>
          </a:xfrm>
          <a:prstGeom prst="rect">
            <a:avLst/>
          </a:prstGeom>
        </p:spPr>
        <p:txBody>
          <a:bodyPr/>
          <a:lstStyle>
            <a:lvl1pPr>
              <a:defRPr sz="1000">
                <a:solidFill>
                  <a:schemeClr val="tx1">
                    <a:lumMod val="65000"/>
                    <a:lumOff val="3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lumMod val="65000"/>
                    <a:lumOff val="35000"/>
                  </a:prstClr>
                </a:solidFill>
              </a:rPr>
              <a:t>01.08.2022</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9" name="Fußzeilenplatzhalter 4"/>
          <p:cNvSpPr>
            <a:spLocks noGrp="1"/>
          </p:cNvSpPr>
          <p:nvPr>
            <p:ph type="ftr" sz="quarter" idx="3"/>
          </p:nvPr>
        </p:nvSpPr>
        <p:spPr>
          <a:xfrm>
            <a:off x="4029973" y="6492875"/>
            <a:ext cx="4114800" cy="365125"/>
          </a:xfrm>
          <a:prstGeom prst="rect">
            <a:avLst/>
          </a:prstGeom>
        </p:spPr>
        <p:txBody>
          <a:bodyPr/>
          <a:lstStyle>
            <a:lvl1pPr algn="ctr">
              <a:defRPr sz="1000">
                <a:solidFill>
                  <a:schemeClr val="tx1">
                    <a:lumMod val="65000"/>
                    <a:lumOff val="3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Manfred Mustermann</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0" name="Foliennummernplatzhalter 5"/>
          <p:cNvSpPr>
            <a:spLocks noGrp="1"/>
          </p:cNvSpPr>
          <p:nvPr>
            <p:ph type="sldNum" sz="quarter" idx="4"/>
          </p:nvPr>
        </p:nvSpPr>
        <p:spPr>
          <a:xfrm>
            <a:off x="9124293" y="6492875"/>
            <a:ext cx="2743200" cy="365125"/>
          </a:xfrm>
          <a:prstGeom prst="rect">
            <a:avLst/>
          </a:prstGeom>
        </p:spPr>
        <p:txBody>
          <a:bodyPr/>
          <a:lstStyle>
            <a:lvl1pPr algn="r">
              <a:defRPr sz="1000">
                <a:solidFill>
                  <a:schemeClr val="tx1">
                    <a:lumMod val="65000"/>
                    <a:lumOff val="3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D4CF7CD-5D08-42BE-B8B2-DF7D6001447B}" type="slidenum">
              <a:rPr kumimoji="0" lang="de-DE" sz="10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3" name="Textfeld 2">
            <a:extLst>
              <a:ext uri="{FF2B5EF4-FFF2-40B4-BE49-F238E27FC236}">
                <a16:creationId xmlns:a16="http://schemas.microsoft.com/office/drawing/2014/main" id="{91B5BDDB-4B73-8DD4-DA51-8B99FB09AC1A}"/>
              </a:ext>
            </a:extLst>
          </p:cNvPr>
          <p:cNvSpPr txBox="1"/>
          <p:nvPr userDrawn="1"/>
        </p:nvSpPr>
        <p:spPr>
          <a:xfrm>
            <a:off x="956050" y="95543"/>
            <a:ext cx="9216649" cy="503590"/>
          </a:xfrm>
          <a:prstGeom prst="rect">
            <a:avLst/>
          </a:prstGeom>
          <a:noFill/>
          <a:ln>
            <a:noFill/>
          </a:ln>
        </p:spPr>
        <p:txBody>
          <a:bodyPr wrap="square" lIns="144000" tIns="36000" rIns="144000" bIns="36000" rtlCol="0">
            <a:spAutoFit/>
          </a:bodyPr>
          <a:lstStyle/>
          <a:p>
            <a:r>
              <a:rPr lang="de-DE" sz="2800" b="1" i="1" dirty="0">
                <a:solidFill>
                  <a:schemeClr val="bg2">
                    <a:lumMod val="25000"/>
                  </a:schemeClr>
                </a:solidFill>
              </a:rPr>
              <a:t>„Das gibt nicht einmal einen blauen Fleck“</a:t>
            </a:r>
          </a:p>
        </p:txBody>
      </p:sp>
    </p:spTree>
    <p:extLst>
      <p:ext uri="{BB962C8B-B14F-4D97-AF65-F5344CB8AC3E}">
        <p14:creationId xmlns:p14="http://schemas.microsoft.com/office/powerpoint/2010/main" val="14387561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eck 6"/>
          <p:cNvSpPr/>
          <p:nvPr userDrawn="1"/>
        </p:nvSpPr>
        <p:spPr>
          <a:xfrm>
            <a:off x="0" y="-18429"/>
            <a:ext cx="12192000" cy="7101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Grafik 7">
            <a:extLst>
              <a:ext uri="{FF2B5EF4-FFF2-40B4-BE49-F238E27FC236}">
                <a16:creationId xmlns:a16="http://schemas.microsoft.com/office/drawing/2014/main" id="{9DAFAA23-D044-46A6-8973-145CCC131BF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66125" y="121761"/>
            <a:ext cx="1801368" cy="429768"/>
          </a:xfrm>
          <a:prstGeom prst="rect">
            <a:avLst/>
          </a:prstGeom>
        </p:spPr>
      </p:pic>
    </p:spTree>
    <p:extLst>
      <p:ext uri="{BB962C8B-B14F-4D97-AF65-F5344CB8AC3E}">
        <p14:creationId xmlns:p14="http://schemas.microsoft.com/office/powerpoint/2010/main" val="918106249"/>
      </p:ext>
    </p:extLst>
  </p:cSld>
  <p:clrMap bg1="lt1" tx1="dk1" bg2="lt2" tx2="dk2" accent1="accent1" accent2="accent2" accent3="accent3" accent4="accent4" accent5="accent5" accent6="accent6" hlink="hlink" folHlink="folHlink"/>
  <p:sldLayoutIdLst>
    <p:sldLayoutId id="2147483673" r:id="rId1"/>
    <p:sldLayoutId id="2147483674" r:id="rId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medienshop.bgrci.de/shop/bgi/areihe?query=/a039.xml&amp;field=path"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DFD8ADCB-CF84-E484-5361-D7EF7D9FC8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0" y="1374761"/>
            <a:ext cx="12192000" cy="4747085"/>
          </a:xfrm>
          <a:prstGeom prst="rect">
            <a:avLst/>
          </a:prstGeom>
        </p:spPr>
      </p:pic>
      <p:sp>
        <p:nvSpPr>
          <p:cNvPr id="14" name="Textfeld 13">
            <a:extLst>
              <a:ext uri="{FF2B5EF4-FFF2-40B4-BE49-F238E27FC236}">
                <a16:creationId xmlns:a16="http://schemas.microsoft.com/office/drawing/2014/main" id="{A07C1C88-C8E9-4FEE-B874-61A02EB829CA}"/>
              </a:ext>
            </a:extLst>
          </p:cNvPr>
          <p:cNvSpPr txBox="1"/>
          <p:nvPr/>
        </p:nvSpPr>
        <p:spPr>
          <a:xfrm>
            <a:off x="982663" y="122959"/>
            <a:ext cx="3059948" cy="442035"/>
          </a:xfrm>
          <a:prstGeom prst="rect">
            <a:avLst/>
          </a:prstGeom>
          <a:noFill/>
          <a:ln>
            <a:solidFill>
              <a:schemeClr val="tx1">
                <a:lumMod val="50000"/>
                <a:lumOff val="50000"/>
              </a:schemeClr>
            </a:solidFill>
          </a:ln>
        </p:spPr>
        <p:txBody>
          <a:bodyPr wrap="square" lIns="144000" tIns="36000" rIns="144000" bIns="36000" rtlCol="0">
            <a:spAutoFit/>
          </a:bodyPr>
          <a:lstStyle/>
          <a:p>
            <a:r>
              <a:rPr lang="de-DE" sz="2400" b="1" dirty="0">
                <a:solidFill>
                  <a:schemeClr val="tx1">
                    <a:lumMod val="50000"/>
                    <a:lumOff val="50000"/>
                  </a:schemeClr>
                </a:solidFill>
              </a:rPr>
              <a:t>Apropos Irrtum Nr. 28</a:t>
            </a:r>
          </a:p>
        </p:txBody>
      </p:sp>
      <p:grpSp>
        <p:nvGrpSpPr>
          <p:cNvPr id="26" name="Gruppieren 25">
            <a:extLst>
              <a:ext uri="{FF2B5EF4-FFF2-40B4-BE49-F238E27FC236}">
                <a16:creationId xmlns:a16="http://schemas.microsoft.com/office/drawing/2014/main" id="{C5D75B70-CD50-DBA0-8110-1CAF68355EB1}"/>
              </a:ext>
            </a:extLst>
          </p:cNvPr>
          <p:cNvGrpSpPr/>
          <p:nvPr/>
        </p:nvGrpSpPr>
        <p:grpSpPr>
          <a:xfrm>
            <a:off x="581893" y="4852335"/>
            <a:ext cx="5401009" cy="862190"/>
            <a:chOff x="406795" y="5126499"/>
            <a:chExt cx="5401009" cy="862190"/>
          </a:xfrm>
        </p:grpSpPr>
        <p:sp>
          <p:nvSpPr>
            <p:cNvPr id="6" name="Rechteck 5">
              <a:extLst>
                <a:ext uri="{FF2B5EF4-FFF2-40B4-BE49-F238E27FC236}">
                  <a16:creationId xmlns:a16="http://schemas.microsoft.com/office/drawing/2014/main" id="{EADAB986-A455-5AFB-BEB8-D2D133AB7B37}"/>
                </a:ext>
              </a:extLst>
            </p:cNvPr>
            <p:cNvSpPr/>
            <p:nvPr/>
          </p:nvSpPr>
          <p:spPr>
            <a:xfrm>
              <a:off x="406795" y="5126499"/>
              <a:ext cx="1013709" cy="369332"/>
            </a:xfrm>
            <a:prstGeom prst="rect">
              <a:avLst/>
            </a:prstGeom>
          </p:spPr>
          <p:txBody>
            <a:bodyPr wrap="square">
              <a:spAutoFit/>
            </a:bodyPr>
            <a:lstStyle/>
            <a:p>
              <a:r>
                <a:rPr lang="de-DE" dirty="0">
                  <a:solidFill>
                    <a:schemeClr val="tx1">
                      <a:lumMod val="65000"/>
                      <a:lumOff val="35000"/>
                    </a:schemeClr>
                  </a:solidFill>
                </a:rPr>
                <a:t>Datum: </a:t>
              </a:r>
            </a:p>
          </p:txBody>
        </p:sp>
        <p:sp>
          <p:nvSpPr>
            <p:cNvPr id="17" name="Datumsplatzhalter 2">
              <a:extLst>
                <a:ext uri="{FF2B5EF4-FFF2-40B4-BE49-F238E27FC236}">
                  <a16:creationId xmlns:a16="http://schemas.microsoft.com/office/drawing/2014/main" id="{FC3D453C-3B9C-E658-46CC-2A69BD503CC4}"/>
                </a:ext>
              </a:extLst>
            </p:cNvPr>
            <p:cNvSpPr txBox="1">
              <a:spLocks/>
            </p:cNvSpPr>
            <p:nvPr/>
          </p:nvSpPr>
          <p:spPr>
            <a:xfrm>
              <a:off x="1346016" y="5126499"/>
              <a:ext cx="2743200" cy="365125"/>
            </a:xfrm>
            <a:prstGeom prst="rect">
              <a:avLst/>
            </a:prstGeom>
          </p:spPr>
          <p:txBody>
            <a:bodyPr/>
            <a:lstStyle>
              <a:defPPr>
                <a:defRPr lang="de-DE"/>
              </a:defPPr>
              <a:lvl1pPr marL="0" algn="l" defTabSz="914400" rtl="0" eaLnBrk="1" latinLnBrk="0" hangingPunct="1">
                <a:defRPr sz="10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b="1" dirty="0"/>
                <a:t>01.08.2022</a:t>
              </a:r>
              <a:endParaRPr lang="de-DE" sz="1800" b="1" dirty="0"/>
            </a:p>
          </p:txBody>
        </p:sp>
        <p:sp>
          <p:nvSpPr>
            <p:cNvPr id="21" name="Fußzeilenplatzhalter 3">
              <a:extLst>
                <a:ext uri="{FF2B5EF4-FFF2-40B4-BE49-F238E27FC236}">
                  <a16:creationId xmlns:a16="http://schemas.microsoft.com/office/drawing/2014/main" id="{9C4D18A8-3683-79C5-E1E9-15A449ABD7F4}"/>
                </a:ext>
              </a:extLst>
            </p:cNvPr>
            <p:cNvSpPr txBox="1">
              <a:spLocks/>
            </p:cNvSpPr>
            <p:nvPr/>
          </p:nvSpPr>
          <p:spPr>
            <a:xfrm>
              <a:off x="2521052" y="5619357"/>
              <a:ext cx="3286752" cy="365125"/>
            </a:xfrm>
            <a:prstGeom prst="rect">
              <a:avLst/>
            </a:prstGeom>
          </p:spPr>
          <p:txBody>
            <a:bodyPr/>
            <a:lstStyle>
              <a:defPPr>
                <a:defRPr lang="de-DE"/>
              </a:defPPr>
              <a:lvl1pPr marL="0" algn="ctr" defTabSz="914400" rtl="0" eaLnBrk="1" latinLnBrk="0" hangingPunct="1">
                <a:defRPr sz="10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sz="1800" b="1" dirty="0"/>
                <a:t>Manfred Mustermann</a:t>
              </a:r>
            </a:p>
          </p:txBody>
        </p:sp>
        <p:sp>
          <p:nvSpPr>
            <p:cNvPr id="23" name="Rechteck 22">
              <a:extLst>
                <a:ext uri="{FF2B5EF4-FFF2-40B4-BE49-F238E27FC236}">
                  <a16:creationId xmlns:a16="http://schemas.microsoft.com/office/drawing/2014/main" id="{8417617B-3FE9-4A62-ACD2-5CBD38D6B101}"/>
                </a:ext>
              </a:extLst>
            </p:cNvPr>
            <p:cNvSpPr/>
            <p:nvPr/>
          </p:nvSpPr>
          <p:spPr>
            <a:xfrm>
              <a:off x="406795" y="5619357"/>
              <a:ext cx="2114257" cy="369332"/>
            </a:xfrm>
            <a:prstGeom prst="rect">
              <a:avLst/>
            </a:prstGeom>
          </p:spPr>
          <p:txBody>
            <a:bodyPr wrap="square">
              <a:spAutoFit/>
            </a:bodyPr>
            <a:lstStyle/>
            <a:p>
              <a:r>
                <a:rPr lang="de-DE" dirty="0">
                  <a:solidFill>
                    <a:schemeClr val="tx1">
                      <a:lumMod val="65000"/>
                      <a:lumOff val="35000"/>
                    </a:schemeClr>
                  </a:solidFill>
                </a:rPr>
                <a:t>Referent/Referentin:</a:t>
              </a:r>
            </a:p>
          </p:txBody>
        </p:sp>
      </p:grpSp>
      <p:pic>
        <p:nvPicPr>
          <p:cNvPr id="7" name="Grafik 6">
            <a:extLst>
              <a:ext uri="{FF2B5EF4-FFF2-40B4-BE49-F238E27FC236}">
                <a16:creationId xmlns:a16="http://schemas.microsoft.com/office/drawing/2014/main" id="{C0120A9B-9126-D144-12CD-26741FA027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1893" y="1952156"/>
            <a:ext cx="7855626" cy="1641199"/>
          </a:xfrm>
          <a:prstGeom prst="rect">
            <a:avLst/>
          </a:prstGeom>
        </p:spPr>
      </p:pic>
      <p:pic>
        <p:nvPicPr>
          <p:cNvPr id="10" name="Grafik 9">
            <a:extLst>
              <a:ext uri="{FF2B5EF4-FFF2-40B4-BE49-F238E27FC236}">
                <a16:creationId xmlns:a16="http://schemas.microsoft.com/office/drawing/2014/main" id="{CC4A5A0E-1712-06AA-91F7-F2B012FAE1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732326">
            <a:off x="3727325" y="3739408"/>
            <a:ext cx="3667859" cy="1935325"/>
          </a:xfrm>
          <a:prstGeom prst="rect">
            <a:avLst/>
          </a:prstGeom>
        </p:spPr>
      </p:pic>
      <p:sp>
        <p:nvSpPr>
          <p:cNvPr id="4" name="Foliennummernplatzhalter 5">
            <a:extLst>
              <a:ext uri="{FF2B5EF4-FFF2-40B4-BE49-F238E27FC236}">
                <a16:creationId xmlns:a16="http://schemas.microsoft.com/office/drawing/2014/main" id="{B4FEE0A0-73FD-C08C-1219-E9298BEDC78F}"/>
              </a:ext>
            </a:extLst>
          </p:cNvPr>
          <p:cNvSpPr txBox="1">
            <a:spLocks/>
          </p:cNvSpPr>
          <p:nvPr/>
        </p:nvSpPr>
        <p:spPr>
          <a:xfrm>
            <a:off x="9124293" y="6492875"/>
            <a:ext cx="2743200"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e-DE" sz="800" dirty="0">
                <a:solidFill>
                  <a:schemeClr val="tx1">
                    <a:lumMod val="65000"/>
                    <a:lumOff val="35000"/>
                  </a:schemeClr>
                </a:solidFill>
              </a:rPr>
              <a:t>1</a:t>
            </a:r>
          </a:p>
        </p:txBody>
      </p:sp>
    </p:spTree>
    <p:extLst>
      <p:ext uri="{BB962C8B-B14F-4D97-AF65-F5344CB8AC3E}">
        <p14:creationId xmlns:p14="http://schemas.microsoft.com/office/powerpoint/2010/main" val="427866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k 16">
            <a:extLst>
              <a:ext uri="{FF2B5EF4-FFF2-40B4-BE49-F238E27FC236}">
                <a16:creationId xmlns:a16="http://schemas.microsoft.com/office/drawing/2014/main" id="{A54C7ACB-B787-4B8E-99AE-1A10F62E6C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7" y="1355163"/>
            <a:ext cx="12192000" cy="4751832"/>
          </a:xfrm>
          <a:prstGeom prst="rect">
            <a:avLst/>
          </a:prstGeom>
        </p:spPr>
      </p:pic>
      <p:sp>
        <p:nvSpPr>
          <p:cNvPr id="19"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20"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21" name="Foliennummernplatzhalter 5"/>
          <p:cNvSpPr>
            <a:spLocks noGrp="1"/>
          </p:cNvSpPr>
          <p:nvPr>
            <p:ph type="sldNum" sz="quarter" idx="4"/>
          </p:nvPr>
        </p:nvSpPr>
        <p:spPr/>
        <p:txBody>
          <a:bodyPr/>
          <a:lstStyle/>
          <a:p>
            <a:pPr algn="r"/>
            <a:r>
              <a:rPr lang="de-DE" sz="800" dirty="0">
                <a:solidFill>
                  <a:schemeClr val="tx1">
                    <a:lumMod val="65000"/>
                    <a:lumOff val="35000"/>
                  </a:schemeClr>
                </a:solidFill>
              </a:rPr>
              <a:t>2</a:t>
            </a:r>
          </a:p>
        </p:txBody>
      </p:sp>
      <p:sp>
        <p:nvSpPr>
          <p:cNvPr id="2" name="Sprechblase: rechteckig 1">
            <a:extLst>
              <a:ext uri="{FF2B5EF4-FFF2-40B4-BE49-F238E27FC236}">
                <a16:creationId xmlns:a16="http://schemas.microsoft.com/office/drawing/2014/main" id="{6DE953CF-B1A8-34DF-A86B-3BE7AF34E7CF}"/>
              </a:ext>
            </a:extLst>
          </p:cNvPr>
          <p:cNvSpPr/>
          <p:nvPr/>
        </p:nvSpPr>
        <p:spPr>
          <a:xfrm>
            <a:off x="282541" y="1007717"/>
            <a:ext cx="3747431" cy="1525852"/>
          </a:xfrm>
          <a:prstGeom prst="wedgeRectCallout">
            <a:avLst>
              <a:gd name="adj1" fmla="val 60255"/>
              <a:gd name="adj2" fmla="val 8227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Leiterunfälle passieren vielleicht nicht so oft wie Schnittverletzungen, verursachen aber regelmäßig schwere oder tödliche Verletzungen.</a:t>
            </a:r>
          </a:p>
        </p:txBody>
      </p:sp>
      <p:sp>
        <p:nvSpPr>
          <p:cNvPr id="3" name="Sprechblase: rechteckig 2">
            <a:extLst>
              <a:ext uri="{FF2B5EF4-FFF2-40B4-BE49-F238E27FC236}">
                <a16:creationId xmlns:a16="http://schemas.microsoft.com/office/drawing/2014/main" id="{C750C475-0448-DE8E-6942-65F4CFD69BBD}"/>
              </a:ext>
            </a:extLst>
          </p:cNvPr>
          <p:cNvSpPr/>
          <p:nvPr/>
        </p:nvSpPr>
        <p:spPr>
          <a:xfrm>
            <a:off x="464851" y="3068415"/>
            <a:ext cx="3382810" cy="1325328"/>
          </a:xfrm>
          <a:prstGeom prst="wedgeRectCallout">
            <a:avLst>
              <a:gd name="adj1" fmla="val -6734"/>
              <a:gd name="adj2" fmla="val -72898"/>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Also als Kind bin ich aus zwei Metern Höhe vom Apfelbaum gesprungen, und es ist nichts passiert. </a:t>
            </a:r>
          </a:p>
        </p:txBody>
      </p:sp>
      <p:sp>
        <p:nvSpPr>
          <p:cNvPr id="8" name="Sprechblase: oval 7">
            <a:extLst>
              <a:ext uri="{FF2B5EF4-FFF2-40B4-BE49-F238E27FC236}">
                <a16:creationId xmlns:a16="http://schemas.microsoft.com/office/drawing/2014/main" id="{1D22D50B-F8DC-CAB8-10E7-8BE0A9492AF3}"/>
              </a:ext>
            </a:extLst>
          </p:cNvPr>
          <p:cNvSpPr/>
          <p:nvPr/>
        </p:nvSpPr>
        <p:spPr>
          <a:xfrm>
            <a:off x="8651073" y="1120060"/>
            <a:ext cx="3319066" cy="1678464"/>
          </a:xfrm>
          <a:prstGeom prst="wedgeEllipseCallout">
            <a:avLst>
              <a:gd name="adj1" fmla="val -34098"/>
              <a:gd name="adj2" fmla="val 687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Kippe ich mit der kleinen Stehleiter um, kann ich mich sicher abfangen.</a:t>
            </a:r>
          </a:p>
        </p:txBody>
      </p:sp>
      <p:sp>
        <p:nvSpPr>
          <p:cNvPr id="10" name="Sprechblase: oval 9">
            <a:extLst>
              <a:ext uri="{FF2B5EF4-FFF2-40B4-BE49-F238E27FC236}">
                <a16:creationId xmlns:a16="http://schemas.microsoft.com/office/drawing/2014/main" id="{7EF7F3E0-E06B-5F0A-4C5C-B52D80497A08}"/>
              </a:ext>
            </a:extLst>
          </p:cNvPr>
          <p:cNvSpPr/>
          <p:nvPr/>
        </p:nvSpPr>
        <p:spPr>
          <a:xfrm>
            <a:off x="517111" y="4578699"/>
            <a:ext cx="4343015" cy="1763399"/>
          </a:xfrm>
          <a:prstGeom prst="wedgeEllipseCallout">
            <a:avLst>
              <a:gd name="adj1" fmla="val 41933"/>
              <a:gd name="adj2" fmla="val -62838"/>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Vielleicht nicht den Hals, aber wenn du unglücklich landest, kann es zu schweren Fuß- oder Beinverletzungen kommen.</a:t>
            </a:r>
          </a:p>
        </p:txBody>
      </p:sp>
      <p:sp>
        <p:nvSpPr>
          <p:cNvPr id="11" name="Sprechblase: rechteckig 10">
            <a:extLst>
              <a:ext uri="{FF2B5EF4-FFF2-40B4-BE49-F238E27FC236}">
                <a16:creationId xmlns:a16="http://schemas.microsoft.com/office/drawing/2014/main" id="{466E1DBB-9F20-E989-3429-A0322C1C92D2}"/>
              </a:ext>
            </a:extLst>
          </p:cNvPr>
          <p:cNvSpPr/>
          <p:nvPr/>
        </p:nvSpPr>
        <p:spPr>
          <a:xfrm flipH="1">
            <a:off x="7331874" y="5144550"/>
            <a:ext cx="3038463" cy="1222303"/>
          </a:xfrm>
          <a:prstGeom prst="wedgeRectCallout">
            <a:avLst>
              <a:gd name="adj1" fmla="val -80713"/>
              <a:gd name="adj2" fmla="val -1815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Aber da warst du vorbereitet, noch viel gelenkiger und bestimmt 60 kg leichter.</a:t>
            </a:r>
          </a:p>
        </p:txBody>
      </p:sp>
      <p:sp>
        <p:nvSpPr>
          <p:cNvPr id="13" name="Sprechblase: oval 12">
            <a:extLst>
              <a:ext uri="{FF2B5EF4-FFF2-40B4-BE49-F238E27FC236}">
                <a16:creationId xmlns:a16="http://schemas.microsoft.com/office/drawing/2014/main" id="{C22E13D2-3B2C-C356-89DD-1FD775F76FB1}"/>
              </a:ext>
            </a:extLst>
          </p:cNvPr>
          <p:cNvSpPr/>
          <p:nvPr/>
        </p:nvSpPr>
        <p:spPr>
          <a:xfrm flipH="1">
            <a:off x="4625556" y="3046325"/>
            <a:ext cx="3852848" cy="2007349"/>
          </a:xfrm>
          <a:prstGeom prst="wedgeEllipseCallout">
            <a:avLst>
              <a:gd name="adj1" fmla="val 23355"/>
              <a:gd name="adj2" fmla="val 82664"/>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de-DE" i="1" dirty="0">
                <a:solidFill>
                  <a:schemeClr val="bg1"/>
                </a:solidFill>
              </a:rPr>
              <a:t>Und ein Sturz kommt meistens überraschend, man landet auf einem Bein oder knickt durch eine Bodenunebenheit um.</a:t>
            </a:r>
          </a:p>
        </p:txBody>
      </p:sp>
      <p:sp>
        <p:nvSpPr>
          <p:cNvPr id="15" name="Sprechblase: rechteckig 14">
            <a:extLst>
              <a:ext uri="{FF2B5EF4-FFF2-40B4-BE49-F238E27FC236}">
                <a16:creationId xmlns:a16="http://schemas.microsoft.com/office/drawing/2014/main" id="{BBB1B34E-0982-6127-9DE9-6D184CFEABEC}"/>
              </a:ext>
            </a:extLst>
          </p:cNvPr>
          <p:cNvSpPr/>
          <p:nvPr/>
        </p:nvSpPr>
        <p:spPr>
          <a:xfrm flipH="1">
            <a:off x="9124293" y="3429000"/>
            <a:ext cx="2616464" cy="1387547"/>
          </a:xfrm>
          <a:prstGeom prst="wedgeRectCallout">
            <a:avLst>
              <a:gd name="adj1" fmla="val 74262"/>
              <a:gd name="adj2" fmla="val 47761"/>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pPr algn="ctr"/>
            <a:r>
              <a:rPr lang="de-DE" i="1" dirty="0">
                <a:solidFill>
                  <a:schemeClr val="bg1"/>
                </a:solidFill>
              </a:rPr>
              <a:t>Und bei einem Absturz aus einem Meter Höhe werde ich mir schon nicht den Hals brechen.</a:t>
            </a:r>
          </a:p>
        </p:txBody>
      </p:sp>
      <p:sp>
        <p:nvSpPr>
          <p:cNvPr id="16" name="Sprechblase: oval 15">
            <a:extLst>
              <a:ext uri="{FF2B5EF4-FFF2-40B4-BE49-F238E27FC236}">
                <a16:creationId xmlns:a16="http://schemas.microsoft.com/office/drawing/2014/main" id="{3AE89D95-C716-3532-3A4F-B014B213ABDA}"/>
              </a:ext>
            </a:extLst>
          </p:cNvPr>
          <p:cNvSpPr/>
          <p:nvPr/>
        </p:nvSpPr>
        <p:spPr>
          <a:xfrm>
            <a:off x="4279329" y="1311237"/>
            <a:ext cx="4122387" cy="1475230"/>
          </a:xfrm>
          <a:prstGeom prst="wedgeEllipseCallout">
            <a:avLst>
              <a:gd name="adj1" fmla="val 35395"/>
              <a:gd name="adj2" fmla="val -71129"/>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Schlimmstenfalls schlägst du rücklings lang hin und verletzt dich am Kopf oder der Wirbelsäule.</a:t>
            </a:r>
          </a:p>
        </p:txBody>
      </p:sp>
    </p:spTree>
    <p:extLst>
      <p:ext uri="{BB962C8B-B14F-4D97-AF65-F5344CB8AC3E}">
        <p14:creationId xmlns:p14="http://schemas.microsoft.com/office/powerpoint/2010/main" val="3687141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10" grpId="0" animBg="1"/>
      <p:bldP spid="11" grpId="0" animBg="1"/>
      <p:bldP spid="13" grpId="0" animBg="1"/>
      <p:bldP spid="15"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BCCA32C6-2817-4469-818A-D9F1D2A8AC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45184"/>
            <a:ext cx="12192000" cy="4751832"/>
          </a:xfrm>
          <a:prstGeom prst="rect">
            <a:avLst/>
          </a:prstGeom>
        </p:spPr>
      </p:pic>
      <p:sp>
        <p:nvSpPr>
          <p:cNvPr id="4" name="Textfeld 3">
            <a:extLst>
              <a:ext uri="{FF2B5EF4-FFF2-40B4-BE49-F238E27FC236}">
                <a16:creationId xmlns:a16="http://schemas.microsoft.com/office/drawing/2014/main" id="{6BFAD743-F18C-4685-80F1-0B186FA6F0D5}"/>
              </a:ext>
            </a:extLst>
          </p:cNvPr>
          <p:cNvSpPr txBox="1"/>
          <p:nvPr/>
        </p:nvSpPr>
        <p:spPr>
          <a:xfrm>
            <a:off x="838610" y="1573350"/>
            <a:ext cx="5611427" cy="1398808"/>
          </a:xfrm>
          <a:prstGeom prst="rect">
            <a:avLst/>
          </a:prstGeom>
          <a:solidFill>
            <a:schemeClr val="tx1">
              <a:lumMod val="65000"/>
              <a:lumOff val="35000"/>
            </a:schemeClr>
          </a:solidFill>
        </p:spPr>
        <p:txBody>
          <a:bodyPr wrap="none" lIns="180000" tIns="108000" rIns="180000" bIns="180000" rtlCol="0">
            <a:spAutoFit/>
          </a:bodyPr>
          <a:lstStyle/>
          <a:p>
            <a:r>
              <a:rPr lang="de-DE" sz="4000" b="1" dirty="0">
                <a:solidFill>
                  <a:schemeClr val="bg1"/>
                </a:solidFill>
              </a:rPr>
              <a:t>Und jetzt IHRE Meinung!</a:t>
            </a:r>
          </a:p>
          <a:p>
            <a:r>
              <a:rPr lang="de-DE" sz="3200" dirty="0">
                <a:solidFill>
                  <a:schemeClr val="bg1"/>
                </a:solidFill>
              </a:rPr>
              <a:t>Was denken Sie?</a:t>
            </a:r>
          </a:p>
        </p:txBody>
      </p:sp>
      <p:sp>
        <p:nvSpPr>
          <p:cNvPr id="10"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1"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2"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3</a:t>
            </a:fld>
            <a:endParaRPr lang="de-DE" sz="800" dirty="0">
              <a:solidFill>
                <a:schemeClr val="tx1">
                  <a:lumMod val="65000"/>
                  <a:lumOff val="35000"/>
                </a:schemeClr>
              </a:solidFill>
            </a:endParaRPr>
          </a:p>
        </p:txBody>
      </p:sp>
      <p:sp>
        <p:nvSpPr>
          <p:cNvPr id="5" name="Rechteckige Legende 4"/>
          <p:cNvSpPr/>
          <p:nvPr/>
        </p:nvSpPr>
        <p:spPr>
          <a:xfrm>
            <a:off x="4139921" y="2481943"/>
            <a:ext cx="7506119" cy="3309257"/>
          </a:xfrm>
          <a:prstGeom prst="wedgeRectCallout">
            <a:avLst>
              <a:gd name="adj1" fmla="val 30874"/>
              <a:gd name="adj2" fmla="val 68574"/>
            </a:avLst>
          </a:prstGeom>
          <a:solidFill>
            <a:schemeClr val="bg1"/>
          </a:solidFill>
          <a:ln w="571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0000"/>
              </a:solidFill>
            </a:endParaRPr>
          </a:p>
        </p:txBody>
      </p:sp>
    </p:spTree>
    <p:extLst>
      <p:ext uri="{BB962C8B-B14F-4D97-AF65-F5344CB8AC3E}">
        <p14:creationId xmlns:p14="http://schemas.microsoft.com/office/powerpoint/2010/main" val="3646540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2196E2CF-E321-45E1-8616-68E0ECDEA1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45184"/>
            <a:ext cx="12192000" cy="4751832"/>
          </a:xfrm>
          <a:prstGeom prst="rect">
            <a:avLst/>
          </a:prstGeom>
        </p:spPr>
      </p:pic>
      <p:sp>
        <p:nvSpPr>
          <p:cNvPr id="12" name="Rechteck 11"/>
          <p:cNvSpPr/>
          <p:nvPr/>
        </p:nvSpPr>
        <p:spPr>
          <a:xfrm>
            <a:off x="0"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6BFAD743-F18C-4685-80F1-0B186FA6F0D5}"/>
              </a:ext>
            </a:extLst>
          </p:cNvPr>
          <p:cNvSpPr txBox="1"/>
          <p:nvPr/>
        </p:nvSpPr>
        <p:spPr>
          <a:xfrm>
            <a:off x="1080000" y="1123698"/>
            <a:ext cx="1868113"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Richtig ist …</a:t>
            </a:r>
          </a:p>
        </p:txBody>
      </p:sp>
      <p:sp>
        <p:nvSpPr>
          <p:cNvPr id="16"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7"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8" name="Foliennummernplatzhalter 5"/>
          <p:cNvSpPr>
            <a:spLocks noGrp="1"/>
          </p:cNvSpPr>
          <p:nvPr>
            <p:ph type="sldNum" sz="quarter" idx="4"/>
          </p:nvPr>
        </p:nvSpPr>
        <p:spPr/>
        <p:txBody>
          <a:bodyPr/>
          <a:lstStyle/>
          <a:p>
            <a:pPr algn="r"/>
            <a:r>
              <a:rPr lang="de-DE" sz="800" dirty="0">
                <a:solidFill>
                  <a:schemeClr val="tx1">
                    <a:lumMod val="65000"/>
                    <a:lumOff val="35000"/>
                  </a:schemeClr>
                </a:solidFill>
              </a:rPr>
              <a:t>4</a:t>
            </a:r>
          </a:p>
        </p:txBody>
      </p:sp>
      <p:sp>
        <p:nvSpPr>
          <p:cNvPr id="2" name="Textfeld 1">
            <a:extLst>
              <a:ext uri="{FF2B5EF4-FFF2-40B4-BE49-F238E27FC236}">
                <a16:creationId xmlns:a16="http://schemas.microsoft.com/office/drawing/2014/main" id="{22BB85F2-C1A2-9F0D-9766-D06A765D67DC}"/>
              </a:ext>
            </a:extLst>
          </p:cNvPr>
          <p:cNvSpPr txBox="1"/>
          <p:nvPr/>
        </p:nvSpPr>
        <p:spPr>
          <a:xfrm>
            <a:off x="1080000" y="1944000"/>
            <a:ext cx="9649385" cy="4098558"/>
          </a:xfrm>
          <a:prstGeom prst="rect">
            <a:avLst/>
          </a:prstGeom>
          <a:noFill/>
        </p:spPr>
        <p:txBody>
          <a:bodyPr wrap="square" lIns="0" tIns="0" rIns="0" bIns="0" rtlCol="0">
            <a:spAutoFit/>
          </a:bodyPr>
          <a:lstStyle/>
          <a:p>
            <a:pPr marL="252000" indent="-252000">
              <a:spcAft>
                <a:spcPts val="800"/>
              </a:spcAft>
              <a:buClr>
                <a:srgbClr val="FF0000"/>
              </a:buClr>
              <a:buFont typeface="Arial" panose="020B0604020202020204" pitchFamily="34" charset="0"/>
              <a:buChar char="•"/>
            </a:pPr>
            <a:r>
              <a:rPr lang="de-DE" sz="2300" dirty="0">
                <a:solidFill>
                  <a:schemeClr val="tx1">
                    <a:lumMod val="65000"/>
                    <a:lumOff val="35000"/>
                  </a:schemeClr>
                </a:solidFill>
              </a:rPr>
              <a:t>Abstürze sind ein Schwerpunkt des betrieblichen Unfallgeschehens. </a:t>
            </a:r>
          </a:p>
          <a:p>
            <a:pPr marL="252000" indent="-252000">
              <a:spcAft>
                <a:spcPts val="800"/>
              </a:spcAft>
              <a:buClr>
                <a:srgbClr val="FF0000"/>
              </a:buClr>
              <a:buFont typeface="Arial" panose="020B0604020202020204" pitchFamily="34" charset="0"/>
              <a:buChar char="•"/>
            </a:pPr>
            <a:r>
              <a:rPr lang="de-DE" sz="2300" dirty="0">
                <a:solidFill>
                  <a:schemeClr val="tx1">
                    <a:lumMod val="65000"/>
                    <a:lumOff val="35000"/>
                  </a:schemeClr>
                </a:solidFill>
              </a:rPr>
              <a:t>Auch Abstürze aus geringer Höhe (weniger als 1 m) können schwere </a:t>
            </a:r>
            <a:br>
              <a:rPr lang="de-DE" sz="2300" dirty="0">
                <a:solidFill>
                  <a:schemeClr val="tx1">
                    <a:lumMod val="65000"/>
                    <a:lumOff val="35000"/>
                  </a:schemeClr>
                </a:solidFill>
              </a:rPr>
            </a:br>
            <a:r>
              <a:rPr lang="de-DE" sz="2300" dirty="0">
                <a:solidFill>
                  <a:schemeClr val="tx1">
                    <a:lumMod val="65000"/>
                    <a:lumOff val="35000"/>
                  </a:schemeClr>
                </a:solidFill>
              </a:rPr>
              <a:t>oder sogar tödliche Verletzungen nach sich ziehen.</a:t>
            </a:r>
          </a:p>
          <a:p>
            <a:pPr marL="252000" indent="-252000">
              <a:spcAft>
                <a:spcPts val="800"/>
              </a:spcAft>
              <a:buClr>
                <a:srgbClr val="FF0000"/>
              </a:buClr>
              <a:buFont typeface="Arial" panose="020B0604020202020204" pitchFamily="34" charset="0"/>
              <a:buChar char="•"/>
            </a:pPr>
            <a:r>
              <a:rPr lang="de-DE" sz="2300" dirty="0">
                <a:solidFill>
                  <a:schemeClr val="tx1">
                    <a:lumMod val="65000"/>
                    <a:lumOff val="35000"/>
                  </a:schemeClr>
                </a:solidFill>
              </a:rPr>
              <a:t>Realer Unfall: Sturz von einer nur etwa 1 m hohen Laderampe </a:t>
            </a:r>
            <a:br>
              <a:rPr lang="de-DE" sz="2300" dirty="0">
                <a:solidFill>
                  <a:schemeClr val="tx1">
                    <a:lumMod val="65000"/>
                    <a:lumOff val="35000"/>
                  </a:schemeClr>
                </a:solidFill>
              </a:rPr>
            </a:br>
            <a:r>
              <a:rPr lang="de-DE" sz="2300" dirty="0">
                <a:solidFill>
                  <a:schemeClr val="tx1">
                    <a:lumMod val="65000"/>
                    <a:lumOff val="35000"/>
                  </a:schemeClr>
                </a:solidFill>
                <a:sym typeface="Wingdings" panose="05000000000000000000" pitchFamily="2" charset="2"/>
              </a:rPr>
              <a:t> </a:t>
            </a:r>
            <a:r>
              <a:rPr lang="de-DE" sz="2300" dirty="0">
                <a:solidFill>
                  <a:schemeClr val="tx1">
                    <a:lumMod val="65000"/>
                    <a:lumOff val="35000"/>
                  </a:schemeClr>
                </a:solidFill>
              </a:rPr>
              <a:t> komplizierte Fersenbeinfraktur </a:t>
            </a:r>
            <a:r>
              <a:rPr lang="de-DE" sz="2300" dirty="0">
                <a:solidFill>
                  <a:schemeClr val="tx1">
                    <a:lumMod val="65000"/>
                    <a:lumOff val="35000"/>
                  </a:schemeClr>
                </a:solidFill>
                <a:sym typeface="Wingdings" panose="05000000000000000000" pitchFamily="2" charset="2"/>
              </a:rPr>
              <a:t> ca.</a:t>
            </a:r>
            <a:r>
              <a:rPr lang="de-DE" sz="2300" dirty="0">
                <a:solidFill>
                  <a:schemeClr val="tx1">
                    <a:lumMod val="65000"/>
                    <a:lumOff val="35000"/>
                  </a:schemeClr>
                </a:solidFill>
              </a:rPr>
              <a:t> 15 Monate dauernde </a:t>
            </a:r>
            <a:br>
              <a:rPr lang="de-DE" sz="2300" dirty="0">
                <a:solidFill>
                  <a:schemeClr val="tx1">
                    <a:lumMod val="65000"/>
                    <a:lumOff val="35000"/>
                  </a:schemeClr>
                </a:solidFill>
              </a:rPr>
            </a:br>
            <a:r>
              <a:rPr lang="de-DE" sz="2300" dirty="0">
                <a:solidFill>
                  <a:schemeClr val="tx1">
                    <a:lumMod val="65000"/>
                    <a:lumOff val="35000"/>
                  </a:schemeClr>
                </a:solidFill>
              </a:rPr>
              <a:t>Heilbehandlung mit 4-monatigem Krankenhausaufenthalt und </a:t>
            </a:r>
            <a:br>
              <a:rPr lang="de-DE" sz="2300" dirty="0">
                <a:solidFill>
                  <a:schemeClr val="tx1">
                    <a:lumMod val="65000"/>
                    <a:lumOff val="35000"/>
                  </a:schemeClr>
                </a:solidFill>
              </a:rPr>
            </a:br>
            <a:r>
              <a:rPr lang="de-DE" sz="2300" dirty="0">
                <a:solidFill>
                  <a:schemeClr val="tx1">
                    <a:lumMod val="65000"/>
                    <a:lumOff val="35000"/>
                  </a:schemeClr>
                </a:solidFill>
              </a:rPr>
              <a:t>zwei Operationen </a:t>
            </a:r>
            <a:r>
              <a:rPr lang="de-DE" sz="2300" dirty="0">
                <a:solidFill>
                  <a:schemeClr val="tx1">
                    <a:lumMod val="65000"/>
                    <a:lumOff val="35000"/>
                  </a:schemeClr>
                </a:solidFill>
                <a:sym typeface="Wingdings" panose="05000000000000000000" pitchFamily="2" charset="2"/>
              </a:rPr>
              <a:t></a:t>
            </a:r>
            <a:r>
              <a:rPr lang="de-DE" sz="2300" dirty="0">
                <a:solidFill>
                  <a:schemeClr val="tx1">
                    <a:lumMod val="65000"/>
                    <a:lumOff val="35000"/>
                  </a:schemeClr>
                </a:solidFill>
              </a:rPr>
              <a:t> 4-wöchige Reha-Maßnahme </a:t>
            </a:r>
            <a:r>
              <a:rPr lang="de-DE" sz="2300" dirty="0">
                <a:solidFill>
                  <a:schemeClr val="tx1">
                    <a:lumMod val="65000"/>
                    <a:lumOff val="35000"/>
                  </a:schemeClr>
                </a:solidFill>
                <a:sym typeface="Wingdings" panose="05000000000000000000" pitchFamily="2" charset="2"/>
              </a:rPr>
              <a:t>  Verbleib </a:t>
            </a:r>
            <a:br>
              <a:rPr lang="de-DE" sz="2300" dirty="0">
                <a:solidFill>
                  <a:schemeClr val="tx1">
                    <a:lumMod val="65000"/>
                    <a:lumOff val="35000"/>
                  </a:schemeClr>
                </a:solidFill>
                <a:sym typeface="Wingdings" panose="05000000000000000000" pitchFamily="2" charset="2"/>
              </a:rPr>
            </a:br>
            <a:r>
              <a:rPr lang="de-DE" sz="2300" dirty="0">
                <a:solidFill>
                  <a:schemeClr val="tx1">
                    <a:lumMod val="65000"/>
                    <a:lumOff val="35000"/>
                  </a:schemeClr>
                </a:solidFill>
              </a:rPr>
              <a:t>erheblicher Restbeschwerden (u. a. chronische Kapselreizung, </a:t>
            </a:r>
            <a:br>
              <a:rPr lang="de-DE" sz="2300" dirty="0">
                <a:solidFill>
                  <a:schemeClr val="tx1">
                    <a:lumMod val="65000"/>
                    <a:lumOff val="35000"/>
                  </a:schemeClr>
                </a:solidFill>
              </a:rPr>
            </a:br>
            <a:r>
              <a:rPr lang="de-DE" sz="2300" dirty="0">
                <a:solidFill>
                  <a:schemeClr val="tx1">
                    <a:lumMod val="65000"/>
                    <a:lumOff val="35000"/>
                  </a:schemeClr>
                </a:solidFill>
              </a:rPr>
              <a:t>nächtliche, morgendliche Anlauf- und Belastungsschmerzen) </a:t>
            </a:r>
            <a:br>
              <a:rPr lang="de-DE" sz="2300" dirty="0">
                <a:solidFill>
                  <a:schemeClr val="tx1">
                    <a:lumMod val="65000"/>
                    <a:lumOff val="35000"/>
                  </a:schemeClr>
                </a:solidFill>
              </a:rPr>
            </a:br>
            <a:r>
              <a:rPr lang="de-DE" sz="2300" dirty="0">
                <a:solidFill>
                  <a:schemeClr val="tx1">
                    <a:lumMod val="65000"/>
                    <a:lumOff val="35000"/>
                  </a:schemeClr>
                </a:solidFill>
                <a:sym typeface="Wingdings" panose="05000000000000000000" pitchFamily="2" charset="2"/>
              </a:rPr>
              <a:t> tro</a:t>
            </a:r>
            <a:r>
              <a:rPr lang="de-DE" sz="2300" dirty="0">
                <a:solidFill>
                  <a:schemeClr val="tx1">
                    <a:lumMod val="65000"/>
                    <a:lumOff val="35000"/>
                  </a:schemeClr>
                </a:solidFill>
              </a:rPr>
              <a:t>tz optimaler Versorgung mit Kosten von ca. 115.000 Euro: </a:t>
            </a:r>
            <a:br>
              <a:rPr lang="de-DE" sz="2300" dirty="0">
                <a:solidFill>
                  <a:schemeClr val="tx1">
                    <a:lumMod val="65000"/>
                    <a:lumOff val="35000"/>
                  </a:schemeClr>
                </a:solidFill>
              </a:rPr>
            </a:br>
            <a:r>
              <a:rPr lang="de-DE" sz="2300" dirty="0">
                <a:solidFill>
                  <a:schemeClr val="tx1">
                    <a:lumMod val="65000"/>
                    <a:lumOff val="35000"/>
                  </a:schemeClr>
                </a:solidFill>
              </a:rPr>
              <a:t>Minderung der Erwerbsfähigkeit (</a:t>
            </a:r>
            <a:r>
              <a:rPr lang="de-DE" sz="2300" dirty="0" err="1">
                <a:solidFill>
                  <a:schemeClr val="tx1">
                    <a:lumMod val="65000"/>
                    <a:lumOff val="35000"/>
                  </a:schemeClr>
                </a:solidFill>
              </a:rPr>
              <a:t>MdE</a:t>
            </a:r>
            <a:r>
              <a:rPr lang="de-DE" sz="2300" dirty="0">
                <a:solidFill>
                  <a:schemeClr val="tx1">
                    <a:lumMod val="65000"/>
                    <a:lumOff val="35000"/>
                  </a:schemeClr>
                </a:solidFill>
              </a:rPr>
              <a:t>) von 20 % </a:t>
            </a:r>
            <a:endParaRPr lang="de-DE" sz="2300" dirty="0">
              <a:solidFill>
                <a:srgbClr val="000000"/>
              </a:solidFill>
              <a:latin typeface="DGUV Meta-Normal"/>
            </a:endParaRPr>
          </a:p>
        </p:txBody>
      </p:sp>
    </p:spTree>
    <p:extLst>
      <p:ext uri="{BB962C8B-B14F-4D97-AF65-F5344CB8AC3E}">
        <p14:creationId xmlns:p14="http://schemas.microsoft.com/office/powerpoint/2010/main" val="2021765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97396881-4DDB-41C5-A939-55C2501F86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45184"/>
            <a:ext cx="12192000" cy="4751832"/>
          </a:xfrm>
          <a:prstGeom prst="rect">
            <a:avLst/>
          </a:prstGeom>
        </p:spPr>
      </p:pic>
      <p:sp>
        <p:nvSpPr>
          <p:cNvPr id="12" name="Rechteck 11"/>
          <p:cNvSpPr/>
          <p:nvPr/>
        </p:nvSpPr>
        <p:spPr>
          <a:xfrm>
            <a:off x="-2"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6BFAD743-F18C-4685-80F1-0B186FA6F0D5}"/>
              </a:ext>
            </a:extLst>
          </p:cNvPr>
          <p:cNvSpPr txBox="1"/>
          <p:nvPr/>
        </p:nvSpPr>
        <p:spPr>
          <a:xfrm>
            <a:off x="1080000" y="1123698"/>
            <a:ext cx="2149642"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Empfehlungen</a:t>
            </a:r>
          </a:p>
        </p:txBody>
      </p:sp>
      <p:sp>
        <p:nvSpPr>
          <p:cNvPr id="11"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3" name="Fußzeilenplatzhalter 2"/>
          <p:cNvSpPr>
            <a:spLocks noGrp="1"/>
          </p:cNvSpPr>
          <p:nvPr>
            <p:ph type="ftr" sz="quarter" idx="3"/>
          </p:nvPr>
        </p:nvSpPr>
        <p:spPr/>
        <p:txBody>
          <a:bodyPr/>
          <a:lstStyle/>
          <a:p>
            <a:pPr algn="ctr"/>
            <a:r>
              <a:rPr lang="de-DE" sz="800" dirty="0">
                <a:solidFill>
                  <a:schemeClr val="tx1">
                    <a:lumMod val="65000"/>
                    <a:lumOff val="35000"/>
                  </a:schemeClr>
                </a:solidFill>
              </a:rPr>
              <a:t>Manfred Mustermann</a:t>
            </a:r>
          </a:p>
        </p:txBody>
      </p:sp>
      <p:sp>
        <p:nvSpPr>
          <p:cNvPr id="14" name="Foliennummernplatzhalter 5"/>
          <p:cNvSpPr>
            <a:spLocks noGrp="1"/>
          </p:cNvSpPr>
          <p:nvPr>
            <p:ph type="sldNum" sz="quarter" idx="4"/>
          </p:nvPr>
        </p:nvSpPr>
        <p:spPr/>
        <p:txBody>
          <a:bodyPr/>
          <a:lstStyle/>
          <a:p>
            <a:pPr algn="r"/>
            <a:r>
              <a:rPr lang="de-DE" sz="800" dirty="0">
                <a:solidFill>
                  <a:schemeClr val="tx1">
                    <a:lumMod val="65000"/>
                    <a:lumOff val="35000"/>
                  </a:schemeClr>
                </a:solidFill>
              </a:rPr>
              <a:t>5</a:t>
            </a:r>
          </a:p>
        </p:txBody>
      </p:sp>
      <p:sp>
        <p:nvSpPr>
          <p:cNvPr id="4" name="Textfeld 3">
            <a:extLst>
              <a:ext uri="{FF2B5EF4-FFF2-40B4-BE49-F238E27FC236}">
                <a16:creationId xmlns:a16="http://schemas.microsoft.com/office/drawing/2014/main" id="{19B9E5FD-0CE0-31FC-1660-34F7610AAF29}"/>
              </a:ext>
            </a:extLst>
          </p:cNvPr>
          <p:cNvSpPr txBox="1"/>
          <p:nvPr/>
        </p:nvSpPr>
        <p:spPr>
          <a:xfrm>
            <a:off x="1080000" y="1944000"/>
            <a:ext cx="7188722" cy="3472746"/>
          </a:xfrm>
          <a:prstGeom prst="rect">
            <a:avLst/>
          </a:prstGeom>
          <a:noFill/>
        </p:spPr>
        <p:txBody>
          <a:bodyPr wrap="square" lIns="0" tIns="0" rIns="0" bIns="0" rtlCol="0">
            <a:spAutoFit/>
          </a:bodyPr>
          <a:lstStyle/>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Achten Sie auch bei niedrigen Absturzhöhen auf die sichere Gestaltung der Arbeitsplätze, insbesondere auf </a:t>
            </a:r>
          </a:p>
          <a:p>
            <a:pPr marL="612000" lvl="1" indent="-342900">
              <a:spcAft>
                <a:spcPts val="1000"/>
              </a:spcAft>
              <a:buClr>
                <a:srgbClr val="FF0000"/>
              </a:buClr>
              <a:buFont typeface="Symbol" panose="05050102010706020507" pitchFamily="18" charset="2"/>
              <a:buChar char="-"/>
            </a:pPr>
            <a:r>
              <a:rPr lang="de-DE" sz="2300" dirty="0">
                <a:solidFill>
                  <a:schemeClr val="tx1">
                    <a:lumMod val="65000"/>
                    <a:lumOff val="35000"/>
                  </a:schemeClr>
                </a:solidFill>
              </a:rPr>
              <a:t>sichere Zu- und Abgänge, </a:t>
            </a:r>
          </a:p>
          <a:p>
            <a:pPr marL="612000" lvl="1" indent="-342900">
              <a:spcAft>
                <a:spcPts val="1000"/>
              </a:spcAft>
              <a:buClr>
                <a:srgbClr val="FF0000"/>
              </a:buClr>
              <a:buFont typeface="Symbol" panose="05050102010706020507" pitchFamily="18" charset="2"/>
              <a:buChar char="-"/>
            </a:pPr>
            <a:r>
              <a:rPr lang="de-DE" sz="2300" dirty="0">
                <a:solidFill>
                  <a:schemeClr val="tx1">
                    <a:lumMod val="65000"/>
                    <a:lumOff val="35000"/>
                  </a:schemeClr>
                </a:solidFill>
              </a:rPr>
              <a:t>ausreichende Abmessungen, </a:t>
            </a:r>
          </a:p>
          <a:p>
            <a:pPr marL="612000" lvl="1" indent="-342900">
              <a:spcAft>
                <a:spcPts val="1000"/>
              </a:spcAft>
              <a:buClr>
                <a:srgbClr val="FF0000"/>
              </a:buClr>
              <a:buFont typeface="Symbol" panose="05050102010706020507" pitchFamily="18" charset="2"/>
              <a:buChar char="-"/>
            </a:pPr>
            <a:r>
              <a:rPr lang="de-DE" sz="2300" dirty="0">
                <a:solidFill>
                  <a:schemeClr val="tx1">
                    <a:lumMod val="65000"/>
                    <a:lumOff val="35000"/>
                  </a:schemeClr>
                </a:solidFill>
              </a:rPr>
              <a:t>Geländer mit Knieleiste, sofern möglich, </a:t>
            </a:r>
          </a:p>
          <a:p>
            <a:pPr marL="612000" lvl="1" indent="-342900">
              <a:spcAft>
                <a:spcPts val="1000"/>
              </a:spcAft>
              <a:buClr>
                <a:srgbClr val="FF0000"/>
              </a:buClr>
              <a:buFont typeface="Symbol" panose="05050102010706020507" pitchFamily="18" charset="2"/>
              <a:buChar char="-"/>
            </a:pPr>
            <a:r>
              <a:rPr lang="de-DE" sz="2300" dirty="0">
                <a:solidFill>
                  <a:schemeClr val="tx1">
                    <a:lumMod val="65000"/>
                    <a:lumOff val="35000"/>
                  </a:schemeClr>
                </a:solidFill>
              </a:rPr>
              <a:t>trittsichere Bodenbeläge ohne Stolperstellen </a:t>
            </a:r>
            <a:br>
              <a:rPr lang="de-DE" sz="2300" dirty="0">
                <a:solidFill>
                  <a:schemeClr val="tx1">
                    <a:lumMod val="65000"/>
                    <a:lumOff val="35000"/>
                  </a:schemeClr>
                </a:solidFill>
              </a:rPr>
            </a:br>
            <a:r>
              <a:rPr lang="de-DE" sz="2300" dirty="0">
                <a:solidFill>
                  <a:schemeClr val="tx1">
                    <a:lumMod val="65000"/>
                    <a:lumOff val="35000"/>
                  </a:schemeClr>
                </a:solidFill>
              </a:rPr>
              <a:t>und Unebenheiten, </a:t>
            </a:r>
          </a:p>
          <a:p>
            <a:pPr marL="612000" lvl="1" indent="-342900">
              <a:spcAft>
                <a:spcPts val="1000"/>
              </a:spcAft>
              <a:buClr>
                <a:srgbClr val="FF0000"/>
              </a:buClr>
              <a:buFont typeface="Symbol" panose="05050102010706020507" pitchFamily="18" charset="2"/>
              <a:buChar char="-"/>
            </a:pPr>
            <a:r>
              <a:rPr lang="de-DE" sz="2300" dirty="0">
                <a:solidFill>
                  <a:schemeClr val="tx1">
                    <a:lumMod val="65000"/>
                    <a:lumOff val="35000"/>
                  </a:schemeClr>
                </a:solidFill>
              </a:rPr>
              <a:t>Kennzeichnung durch gelb-schwarze Schrägstreifen. </a:t>
            </a:r>
          </a:p>
        </p:txBody>
      </p:sp>
    </p:spTree>
    <p:extLst>
      <p:ext uri="{BB962C8B-B14F-4D97-AF65-F5344CB8AC3E}">
        <p14:creationId xmlns:p14="http://schemas.microsoft.com/office/powerpoint/2010/main" val="789227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97396881-4DDB-41C5-A939-55C2501F86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45184"/>
            <a:ext cx="12192000" cy="4751832"/>
          </a:xfrm>
          <a:prstGeom prst="rect">
            <a:avLst/>
          </a:prstGeom>
        </p:spPr>
      </p:pic>
      <p:sp>
        <p:nvSpPr>
          <p:cNvPr id="12" name="Rechteck 11"/>
          <p:cNvSpPr/>
          <p:nvPr/>
        </p:nvSpPr>
        <p:spPr>
          <a:xfrm>
            <a:off x="-2"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6BFAD743-F18C-4685-80F1-0B186FA6F0D5}"/>
              </a:ext>
            </a:extLst>
          </p:cNvPr>
          <p:cNvSpPr txBox="1"/>
          <p:nvPr/>
        </p:nvSpPr>
        <p:spPr>
          <a:xfrm>
            <a:off x="1080000" y="1123698"/>
            <a:ext cx="2217678"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Empfehlungen</a:t>
            </a:r>
          </a:p>
        </p:txBody>
      </p:sp>
      <p:sp>
        <p:nvSpPr>
          <p:cNvPr id="11"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3" name="Fußzeilenplatzhalter 2"/>
          <p:cNvSpPr>
            <a:spLocks noGrp="1"/>
          </p:cNvSpPr>
          <p:nvPr>
            <p:ph type="ftr" sz="quarter" idx="3"/>
          </p:nvPr>
        </p:nvSpPr>
        <p:spPr/>
        <p:txBody>
          <a:bodyPr/>
          <a:lstStyle/>
          <a:p>
            <a:pPr algn="ctr"/>
            <a:r>
              <a:rPr lang="de-DE" sz="800" dirty="0">
                <a:solidFill>
                  <a:schemeClr val="tx1">
                    <a:lumMod val="65000"/>
                    <a:lumOff val="35000"/>
                  </a:schemeClr>
                </a:solidFill>
              </a:rPr>
              <a:t>Manfred Mustermann</a:t>
            </a:r>
          </a:p>
        </p:txBody>
      </p:sp>
      <p:sp>
        <p:nvSpPr>
          <p:cNvPr id="14" name="Foliennummernplatzhalter 5"/>
          <p:cNvSpPr>
            <a:spLocks noGrp="1"/>
          </p:cNvSpPr>
          <p:nvPr>
            <p:ph type="sldNum" sz="quarter" idx="4"/>
          </p:nvPr>
        </p:nvSpPr>
        <p:spPr/>
        <p:txBody>
          <a:bodyPr/>
          <a:lstStyle/>
          <a:p>
            <a:pPr algn="r"/>
            <a:r>
              <a:rPr lang="de-DE" sz="800" dirty="0">
                <a:solidFill>
                  <a:schemeClr val="tx1">
                    <a:lumMod val="65000"/>
                    <a:lumOff val="35000"/>
                  </a:schemeClr>
                </a:solidFill>
              </a:rPr>
              <a:t>6</a:t>
            </a:r>
          </a:p>
        </p:txBody>
      </p:sp>
      <p:sp>
        <p:nvSpPr>
          <p:cNvPr id="4" name="Textfeld 3">
            <a:extLst>
              <a:ext uri="{FF2B5EF4-FFF2-40B4-BE49-F238E27FC236}">
                <a16:creationId xmlns:a16="http://schemas.microsoft.com/office/drawing/2014/main" id="{19B9E5FD-0CE0-31FC-1660-34F7610AAF29}"/>
              </a:ext>
            </a:extLst>
          </p:cNvPr>
          <p:cNvSpPr txBox="1"/>
          <p:nvPr/>
        </p:nvSpPr>
        <p:spPr>
          <a:xfrm>
            <a:off x="1080000" y="1944000"/>
            <a:ext cx="7188722" cy="3139321"/>
          </a:xfrm>
          <a:prstGeom prst="rect">
            <a:avLst/>
          </a:prstGeom>
          <a:noFill/>
        </p:spPr>
        <p:txBody>
          <a:bodyPr wrap="square" lIns="0" tIns="0" rIns="0" bIns="0" rtlCol="0">
            <a:spAutoFit/>
          </a:bodyPr>
          <a:lstStyle/>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Achtung: Ketten oder Seile sind als Absturzsicherungen nicht geeignet, da sie durch ihre Beweglichkeit einen Absturz nicht verhindern können. </a:t>
            </a:r>
            <a:endParaRPr lang="de-DE" sz="2300" dirty="0">
              <a:solidFill>
                <a:srgbClr val="000000"/>
              </a:solidFill>
            </a:endParaRPr>
          </a:p>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Unterweisen Sie regelmäßig zum Thema „Absturz“. </a:t>
            </a:r>
            <a:r>
              <a:rPr lang="de-DE" sz="2300" spc="10" dirty="0">
                <a:solidFill>
                  <a:schemeClr val="tx1">
                    <a:lumMod val="65000"/>
                    <a:lumOff val="35000"/>
                  </a:schemeClr>
                </a:solidFill>
              </a:rPr>
              <a:t>Absturzgefahren gibt es fast überall (Treppen, </a:t>
            </a:r>
            <a:br>
              <a:rPr lang="de-DE" sz="2300" dirty="0">
                <a:solidFill>
                  <a:schemeClr val="tx1">
                    <a:lumMod val="65000"/>
                    <a:lumOff val="35000"/>
                  </a:schemeClr>
                </a:solidFill>
              </a:rPr>
            </a:br>
            <a:r>
              <a:rPr lang="de-DE" sz="2300" dirty="0">
                <a:solidFill>
                  <a:schemeClr val="tx1">
                    <a:lumMod val="65000"/>
                    <a:lumOff val="35000"/>
                  </a:schemeClr>
                </a:solidFill>
              </a:rPr>
              <a:t>Podeste, Leitern und Tritte, Laderampen etc.). </a:t>
            </a:r>
            <a:endParaRPr lang="de-DE" sz="2300" dirty="0">
              <a:solidFill>
                <a:srgbClr val="000000"/>
              </a:solidFill>
            </a:endParaRPr>
          </a:p>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Weisen Sie die Beschäftigten dabei auch auf die Gefährdungen durch Abstürze aus niedriger Höhe hin. </a:t>
            </a:r>
          </a:p>
        </p:txBody>
      </p:sp>
    </p:spTree>
    <p:extLst>
      <p:ext uri="{BB962C8B-B14F-4D97-AF65-F5344CB8AC3E}">
        <p14:creationId xmlns:p14="http://schemas.microsoft.com/office/powerpoint/2010/main" val="4196005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rafik 15">
            <a:extLst>
              <a:ext uri="{FF2B5EF4-FFF2-40B4-BE49-F238E27FC236}">
                <a16:creationId xmlns:a16="http://schemas.microsoft.com/office/drawing/2014/main" id="{2799817A-60B6-4A44-ABC4-4AFBD1D2CF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8834"/>
            <a:ext cx="12192000" cy="4751832"/>
          </a:xfrm>
          <a:prstGeom prst="rect">
            <a:avLst/>
          </a:prstGeom>
        </p:spPr>
      </p:pic>
      <p:sp>
        <p:nvSpPr>
          <p:cNvPr id="13"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4"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5"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7</a:t>
            </a:fld>
            <a:endParaRPr lang="de-DE" sz="800" dirty="0">
              <a:solidFill>
                <a:schemeClr val="tx1">
                  <a:lumMod val="65000"/>
                  <a:lumOff val="35000"/>
                </a:schemeClr>
              </a:solidFill>
            </a:endParaRPr>
          </a:p>
        </p:txBody>
      </p:sp>
      <p:sp>
        <p:nvSpPr>
          <p:cNvPr id="3" name="Textfeld 2">
            <a:extLst>
              <a:ext uri="{FF2B5EF4-FFF2-40B4-BE49-F238E27FC236}">
                <a16:creationId xmlns:a16="http://schemas.microsoft.com/office/drawing/2014/main" id="{E0747FE4-F3E1-4EC1-B816-BDF08A01FD13}"/>
              </a:ext>
            </a:extLst>
          </p:cNvPr>
          <p:cNvSpPr txBox="1"/>
          <p:nvPr/>
        </p:nvSpPr>
        <p:spPr>
          <a:xfrm>
            <a:off x="1080000" y="1944000"/>
            <a:ext cx="8612931" cy="2073453"/>
          </a:xfrm>
          <a:prstGeom prst="rect">
            <a:avLst/>
          </a:prstGeom>
          <a:noFill/>
        </p:spPr>
        <p:txBody>
          <a:bodyPr wrap="square" lIns="0" tIns="0" rIns="0" bIns="0" rtlCol="0">
            <a:spAutoFit/>
          </a:bodyPr>
          <a:lstStyle/>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„kurz &amp; bündig“ KB 012-1: Mein Leben – </a:t>
            </a:r>
            <a:br>
              <a:rPr lang="de-DE" sz="2300" dirty="0">
                <a:solidFill>
                  <a:schemeClr val="tx1">
                    <a:lumMod val="65000"/>
                    <a:lumOff val="35000"/>
                  </a:schemeClr>
                </a:solidFill>
              </a:rPr>
            </a:br>
            <a:r>
              <a:rPr lang="de-DE" sz="2300" dirty="0">
                <a:solidFill>
                  <a:schemeClr val="tx1">
                    <a:lumMod val="65000"/>
                    <a:lumOff val="35000"/>
                  </a:schemeClr>
                </a:solidFill>
              </a:rPr>
              <a:t>12 Lebensretter für Beschäftigte</a:t>
            </a:r>
          </a:p>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BG RCI-Praxishilfeordner: Aus Arbeitsunfällen lernen, </a:t>
            </a:r>
            <a:br>
              <a:rPr lang="de-DE" sz="2300" dirty="0">
                <a:solidFill>
                  <a:schemeClr val="tx1">
                    <a:lumMod val="65000"/>
                    <a:lumOff val="35000"/>
                  </a:schemeClr>
                </a:solidFill>
              </a:rPr>
            </a:br>
            <a:r>
              <a:rPr lang="de-DE" sz="2300" dirty="0">
                <a:solidFill>
                  <a:schemeClr val="tx1">
                    <a:lumMod val="65000"/>
                    <a:lumOff val="35000"/>
                  </a:schemeClr>
                </a:solidFill>
              </a:rPr>
              <a:t>insbesondere Unfallbeispiele 33, 40, 45 und 46</a:t>
            </a:r>
          </a:p>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BGHW Kompakt M 5: Arbeiten auf Laderampen</a:t>
            </a:r>
          </a:p>
        </p:txBody>
      </p:sp>
      <p:sp>
        <p:nvSpPr>
          <p:cNvPr id="12" name="Rechteck 11"/>
          <p:cNvSpPr/>
          <p:nvPr/>
        </p:nvSpPr>
        <p:spPr>
          <a:xfrm>
            <a:off x="-2"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6BFAD743-F18C-4685-80F1-0B186FA6F0D5}"/>
              </a:ext>
            </a:extLst>
          </p:cNvPr>
          <p:cNvSpPr txBox="1"/>
          <p:nvPr/>
        </p:nvSpPr>
        <p:spPr>
          <a:xfrm>
            <a:off x="1080000" y="1123698"/>
            <a:ext cx="3212819"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Weitere Informationen</a:t>
            </a:r>
          </a:p>
        </p:txBody>
      </p:sp>
      <p:pic>
        <p:nvPicPr>
          <p:cNvPr id="4" name="Grafik 3">
            <a:extLst>
              <a:ext uri="{FF2B5EF4-FFF2-40B4-BE49-F238E27FC236}">
                <a16:creationId xmlns:a16="http://schemas.microsoft.com/office/drawing/2014/main" id="{C446D798-1386-D252-42CF-E619EFC7BC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9982" y="4386653"/>
            <a:ext cx="3431729" cy="1374478"/>
          </a:xfrm>
          <a:prstGeom prst="rect">
            <a:avLst/>
          </a:prstGeom>
        </p:spPr>
      </p:pic>
    </p:spTree>
    <p:extLst>
      <p:ext uri="{BB962C8B-B14F-4D97-AF65-F5344CB8AC3E}">
        <p14:creationId xmlns:p14="http://schemas.microsoft.com/office/powerpoint/2010/main" val="1460289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4"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5"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8</a:t>
            </a:fld>
            <a:endParaRPr lang="de-DE" sz="800" dirty="0">
              <a:solidFill>
                <a:schemeClr val="tx1">
                  <a:lumMod val="65000"/>
                  <a:lumOff val="35000"/>
                </a:schemeClr>
              </a:solidFill>
            </a:endParaRPr>
          </a:p>
        </p:txBody>
      </p:sp>
      <p:pic>
        <p:nvPicPr>
          <p:cNvPr id="11" name="Grafik 10">
            <a:extLst>
              <a:ext uri="{FF2B5EF4-FFF2-40B4-BE49-F238E27FC236}">
                <a16:creationId xmlns:a16="http://schemas.microsoft.com/office/drawing/2014/main" id="{1DF4148E-9FA2-447A-8566-DD2C7AB6E7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8834"/>
            <a:ext cx="12192000" cy="4751832"/>
          </a:xfrm>
          <a:prstGeom prst="rect">
            <a:avLst/>
          </a:prstGeom>
        </p:spPr>
      </p:pic>
      <p:sp>
        <p:nvSpPr>
          <p:cNvPr id="17" name="Rechteck 16">
            <a:extLst>
              <a:ext uri="{FF2B5EF4-FFF2-40B4-BE49-F238E27FC236}">
                <a16:creationId xmlns:a16="http://schemas.microsoft.com/office/drawing/2014/main" id="{C3B592AB-6E5D-4B1E-A833-391733984E67}"/>
              </a:ext>
            </a:extLst>
          </p:cNvPr>
          <p:cNvSpPr/>
          <p:nvPr/>
        </p:nvSpPr>
        <p:spPr>
          <a:xfrm>
            <a:off x="-2"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Textfeld 17">
            <a:extLst>
              <a:ext uri="{FF2B5EF4-FFF2-40B4-BE49-F238E27FC236}">
                <a16:creationId xmlns:a16="http://schemas.microsoft.com/office/drawing/2014/main" id="{E35E7FEA-C778-4813-BC4B-350C2929E43B}"/>
              </a:ext>
            </a:extLst>
          </p:cNvPr>
          <p:cNvSpPr txBox="1"/>
          <p:nvPr/>
        </p:nvSpPr>
        <p:spPr>
          <a:xfrm>
            <a:off x="982664" y="1928906"/>
            <a:ext cx="7238390" cy="2769989"/>
          </a:xfrm>
          <a:prstGeom prst="rect">
            <a:avLst/>
          </a:prstGeom>
          <a:noFill/>
        </p:spPr>
        <p:txBody>
          <a:bodyPr wrap="square" rtlCol="0">
            <a:spAutoFit/>
          </a:bodyPr>
          <a:lstStyle/>
          <a:p>
            <a:r>
              <a:rPr lang="de-DE" sz="1600" dirty="0"/>
              <a:t>Die vorliegende Präsentation basiert auf dem Merkblatt A 039 „Populäre Irrtümer im Arbeitsschutz“ der BG RCI (Populärer Irrtum Nr. 28). Im Merkblatt finden Sie weitere 43 kursierende Aussagen mit falschem Inhalt, die sich hartnäckig jeder nachhaltigen Richtigstellung zu widersetzen scheinen. </a:t>
            </a:r>
          </a:p>
          <a:p>
            <a:endParaRPr lang="de-DE" sz="1600" dirty="0"/>
          </a:p>
          <a:p>
            <a:r>
              <a:rPr lang="de-DE" sz="1600" dirty="0"/>
              <a:t>Bezugsquelle des Merkblatts: </a:t>
            </a:r>
            <a:r>
              <a:rPr lang="de-DE" sz="1600" dirty="0">
                <a:hlinkClick r:id="rId4"/>
              </a:rPr>
              <a:t>medienshop.bgrci.de</a:t>
            </a:r>
            <a:r>
              <a:rPr lang="de-DE" sz="1600" dirty="0"/>
              <a:t>. 172 Seiten im Format A5. </a:t>
            </a:r>
          </a:p>
          <a:p>
            <a:r>
              <a:rPr lang="de-DE" sz="1600" dirty="0"/>
              <a:t>Mitgliedsbetriebe der BG RCI erhalten die Broschüre kostenlos. </a:t>
            </a:r>
          </a:p>
          <a:p>
            <a:r>
              <a:rPr lang="de-DE" sz="1600" dirty="0"/>
              <a:t>Für Dritte ist sie kostenpflichtig.  </a:t>
            </a:r>
          </a:p>
          <a:p>
            <a:endParaRPr lang="de-DE" sz="1600" dirty="0"/>
          </a:p>
          <a:p>
            <a:r>
              <a:rPr lang="de-DE" sz="1600" dirty="0"/>
              <a:t>Download unter downloadcenter.bgrci.de möglich.</a:t>
            </a:r>
          </a:p>
          <a:p>
            <a:endParaRPr lang="de-DE" sz="1400" dirty="0"/>
          </a:p>
        </p:txBody>
      </p:sp>
      <p:sp>
        <p:nvSpPr>
          <p:cNvPr id="19" name="Textfeld 18">
            <a:extLst>
              <a:ext uri="{FF2B5EF4-FFF2-40B4-BE49-F238E27FC236}">
                <a16:creationId xmlns:a16="http://schemas.microsoft.com/office/drawing/2014/main" id="{D897DFAF-9255-4FC9-93A3-FB0ADDF2C27E}"/>
              </a:ext>
            </a:extLst>
          </p:cNvPr>
          <p:cNvSpPr txBox="1"/>
          <p:nvPr/>
        </p:nvSpPr>
        <p:spPr>
          <a:xfrm>
            <a:off x="1080000" y="1120420"/>
            <a:ext cx="1128148"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Quelle</a:t>
            </a:r>
          </a:p>
        </p:txBody>
      </p:sp>
    </p:spTree>
    <p:extLst>
      <p:ext uri="{BB962C8B-B14F-4D97-AF65-F5344CB8AC3E}">
        <p14:creationId xmlns:p14="http://schemas.microsoft.com/office/powerpoint/2010/main" val="3961850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4"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5"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9</a:t>
            </a:fld>
            <a:endParaRPr lang="de-DE" sz="800" dirty="0">
              <a:solidFill>
                <a:schemeClr val="tx1">
                  <a:lumMod val="65000"/>
                  <a:lumOff val="35000"/>
                </a:schemeClr>
              </a:solidFill>
            </a:endParaRPr>
          </a:p>
        </p:txBody>
      </p:sp>
      <p:pic>
        <p:nvPicPr>
          <p:cNvPr id="20" name="Grafik 19">
            <a:extLst>
              <a:ext uri="{FF2B5EF4-FFF2-40B4-BE49-F238E27FC236}">
                <a16:creationId xmlns:a16="http://schemas.microsoft.com/office/drawing/2014/main" id="{A0BD529D-4C07-4377-BCED-445B1F2CE5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8834"/>
            <a:ext cx="12192000" cy="4751832"/>
          </a:xfrm>
          <a:prstGeom prst="rect">
            <a:avLst/>
          </a:prstGeom>
        </p:spPr>
      </p:pic>
      <p:sp>
        <p:nvSpPr>
          <p:cNvPr id="21" name="Rechteck 20">
            <a:extLst>
              <a:ext uri="{FF2B5EF4-FFF2-40B4-BE49-F238E27FC236}">
                <a16:creationId xmlns:a16="http://schemas.microsoft.com/office/drawing/2014/main" id="{56E21A08-1347-4E2E-AD14-C5C46C9379ED}"/>
              </a:ext>
            </a:extLst>
          </p:cNvPr>
          <p:cNvSpPr/>
          <p:nvPr/>
        </p:nvSpPr>
        <p:spPr>
          <a:xfrm>
            <a:off x="-2"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Textfeld 21">
            <a:extLst>
              <a:ext uri="{FF2B5EF4-FFF2-40B4-BE49-F238E27FC236}">
                <a16:creationId xmlns:a16="http://schemas.microsoft.com/office/drawing/2014/main" id="{CABE30EE-30CA-4B5D-8DBD-963E84B468E3}"/>
              </a:ext>
            </a:extLst>
          </p:cNvPr>
          <p:cNvSpPr txBox="1"/>
          <p:nvPr/>
        </p:nvSpPr>
        <p:spPr>
          <a:xfrm>
            <a:off x="982663" y="1655438"/>
            <a:ext cx="7691318" cy="4460516"/>
          </a:xfrm>
          <a:prstGeom prst="rect">
            <a:avLst/>
          </a:prstGeom>
          <a:noFill/>
        </p:spPr>
        <p:txBody>
          <a:bodyPr wrap="square" rtlCol="0">
            <a:spAutoFit/>
          </a:bodyPr>
          <a:lstStyle/>
          <a:p>
            <a:pPr>
              <a:lnSpc>
                <a:spcPct val="97000"/>
              </a:lnSpc>
              <a:spcAft>
                <a:spcPts val="600"/>
              </a:spcAft>
            </a:pPr>
            <a:r>
              <a:rPr lang="de-DE" sz="1600" dirty="0"/>
              <a:t>Diese Präsentation eignet sich insbesondere für einen Seminareinstieg mit dem Ziel, die Gruppe zu aktivieren und „ins Gespräch zu kommen“. Der Ansatz ist modern und basiert auf aktuellen Forschungsergebnissen: Mit einem </a:t>
            </a:r>
            <a:r>
              <a:rPr lang="de-DE" sz="1600" dirty="0">
                <a:latin typeface="DGUV Meta-Normal"/>
                <a:ea typeface="Times New Roman" panose="02020603050405020304" pitchFamily="18" charset="0"/>
                <a:cs typeface="DGUV Meta-Normal"/>
              </a:rPr>
              <a:t>zu lösenden Problem, einer Frage, einem Rätsel oder einem Irrtum starten</a:t>
            </a:r>
            <a:r>
              <a:rPr lang="de-DE" sz="1600" dirty="0"/>
              <a:t> – das ist bei Unterweisungen nachweislich sehr effektiv.  </a:t>
            </a:r>
          </a:p>
          <a:p>
            <a:pPr>
              <a:lnSpc>
                <a:spcPct val="97000"/>
              </a:lnSpc>
              <a:spcAft>
                <a:spcPts val="600"/>
              </a:spcAft>
            </a:pPr>
            <a:r>
              <a:rPr lang="de-DE" sz="1600" b="1" dirty="0"/>
              <a:t>Folie 1 </a:t>
            </a:r>
            <a:r>
              <a:rPr lang="de-DE" sz="1600" dirty="0"/>
              <a:t>startet daher mit einem Irrtum. </a:t>
            </a:r>
            <a:r>
              <a:rPr lang="de-DE" sz="1600" b="1" dirty="0"/>
              <a:t>Folie 2 </a:t>
            </a:r>
            <a:r>
              <a:rPr lang="de-DE" sz="1600" dirty="0"/>
              <a:t>gibt eine geführte Diskussion wieder und regt zum Mitdiskutieren an. Mit </a:t>
            </a:r>
            <a:r>
              <a:rPr lang="de-DE" sz="1600" b="1" dirty="0"/>
              <a:t>Folie 3 </a:t>
            </a:r>
            <a:r>
              <a:rPr lang="de-DE" sz="1600" dirty="0"/>
              <a:t>kann die Diskussion je nach Situation fortgeführt werden. Mit </a:t>
            </a:r>
            <a:r>
              <a:rPr lang="de-DE" sz="1600" b="1" dirty="0"/>
              <a:t>Folien 4 und 5 </a:t>
            </a:r>
            <a:r>
              <a:rPr lang="de-DE" sz="1600" dirty="0"/>
              <a:t>erfolgt anschließend die Richtigstellung. Zur Vorbereitung der Referentin oder des Referenten kann insbesondere das Merkblatt A 039 und die darin empfohlene Literatur genutzt werden.</a:t>
            </a:r>
          </a:p>
          <a:p>
            <a:pPr>
              <a:lnSpc>
                <a:spcPct val="97000"/>
              </a:lnSpc>
              <a:spcAft>
                <a:spcPts val="600"/>
              </a:spcAft>
            </a:pPr>
            <a:r>
              <a:rPr lang="de-DE" sz="1600" dirty="0"/>
              <a:t>Ergebnis: Ein erwiesenermaßen hoher Behaltens- und Wiedererkennungseffekt mit Spaß. Weitere Präsentationen stehen unter downloadcenter.bgrci.de bereit. </a:t>
            </a:r>
          </a:p>
          <a:p>
            <a:pPr>
              <a:lnSpc>
                <a:spcPct val="97000"/>
              </a:lnSpc>
              <a:spcAft>
                <a:spcPts val="600"/>
              </a:spcAft>
            </a:pPr>
            <a:r>
              <a:rPr lang="de-DE" sz="1600" b="1" dirty="0"/>
              <a:t>Achtung: Diese Folien können betriebsspezifisch angepasst werden und dürfen inner-betrieblich verwendet werden. Jede anderweitige Nutzung, insbesondere die Integration in andere Produkte (z. B. E-Learnings), die Nutzung für eigene Veröffentlichungen oder Medien, die kostenfreie oder kostenpflichtige Weitergabe an Dritte oder die Entnahme von Bildmaterial ist </a:t>
            </a:r>
            <a:r>
              <a:rPr lang="de-DE" sz="1600" b="1" u="sng" dirty="0"/>
              <a:t>nicht</a:t>
            </a:r>
            <a:r>
              <a:rPr lang="de-DE" sz="1600" b="1" dirty="0"/>
              <a:t> zulässig. </a:t>
            </a:r>
          </a:p>
          <a:p>
            <a:pPr>
              <a:lnSpc>
                <a:spcPct val="97000"/>
              </a:lnSpc>
              <a:spcAft>
                <a:spcPts val="600"/>
              </a:spcAft>
            </a:pPr>
            <a:r>
              <a:rPr lang="de-DE" sz="1600" dirty="0"/>
              <a:t>© BG RCI / Jedermann-Verlag GmbH, Heidelberg</a:t>
            </a:r>
          </a:p>
        </p:txBody>
      </p:sp>
      <p:sp>
        <p:nvSpPr>
          <p:cNvPr id="23" name="Textfeld 22">
            <a:extLst>
              <a:ext uri="{FF2B5EF4-FFF2-40B4-BE49-F238E27FC236}">
                <a16:creationId xmlns:a16="http://schemas.microsoft.com/office/drawing/2014/main" id="{F7E797CE-6073-4C89-87A2-DFB367DFADCF}"/>
              </a:ext>
            </a:extLst>
          </p:cNvPr>
          <p:cNvSpPr txBox="1"/>
          <p:nvPr/>
        </p:nvSpPr>
        <p:spPr>
          <a:xfrm>
            <a:off x="1080000" y="1123698"/>
            <a:ext cx="2743200"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Nutzungshinweise</a:t>
            </a:r>
          </a:p>
        </p:txBody>
      </p:sp>
    </p:spTree>
    <p:extLst>
      <p:ext uri="{BB962C8B-B14F-4D97-AF65-F5344CB8AC3E}">
        <p14:creationId xmlns:p14="http://schemas.microsoft.com/office/powerpoint/2010/main" val="282271278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920</Words>
  <PresentationFormat>Breitbild</PresentationFormat>
  <Paragraphs>94</Paragraphs>
  <Slides>9</Slides>
  <Notes>8</Notes>
  <HiddenSlides>2</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9</vt:i4>
      </vt:variant>
    </vt:vector>
  </HeadingPairs>
  <TitlesOfParts>
    <vt:vector size="14" baseType="lpstr">
      <vt:lpstr>Arial</vt:lpstr>
      <vt:lpstr>Calibri</vt:lpstr>
      <vt:lpstr>DGUV Meta-Normal</vt:lpstr>
      <vt:lpstr>Symbol</vt:lpstr>
      <vt:lpstr>1_Office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BG RCI</dc:creator>
  <cp:lastPrinted>2020-07-18T17:34:38Z</cp:lastPrinted>
  <dcterms:created xsi:type="dcterms:W3CDTF">2014-09-30T14:31:52Z</dcterms:created>
  <dcterms:modified xsi:type="dcterms:W3CDTF">2022-09-13T11:50:10Z</dcterms:modified>
</cp:coreProperties>
</file>