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73" r:id="rId6"/>
    <p:sldId id="26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1"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2680660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95543"/>
            <a:ext cx="9216649" cy="503590"/>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„Spannung ist nur bei Berührung gefährlich“</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D1DA1D0-4142-F6AB-AE2F-EF14688596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9" y="1374761"/>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29</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6096000" y="4716148"/>
            <a:ext cx="5401009" cy="862190"/>
            <a:chOff x="406795" y="5126499"/>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406795" y="5126499"/>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1346016" y="5126499"/>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2521052" y="5619357"/>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406795" y="5619357"/>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66A7F84C-2DF5-51E1-9DAE-630D559E58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2281" y="1754174"/>
            <a:ext cx="4725879" cy="2414259"/>
          </a:xfrm>
          <a:prstGeom prst="rect">
            <a:avLst/>
          </a:prstGeom>
        </p:spPr>
      </p:pic>
      <p:pic>
        <p:nvPicPr>
          <p:cNvPr id="11" name="Grafik 10">
            <a:extLst>
              <a:ext uri="{FF2B5EF4-FFF2-40B4-BE49-F238E27FC236}">
                <a16:creationId xmlns:a16="http://schemas.microsoft.com/office/drawing/2014/main" id="{1760B747-3007-1280-E17A-7188AE2D7C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58784">
            <a:off x="9352856" y="3859919"/>
            <a:ext cx="2552156" cy="1567437"/>
          </a:xfrm>
          <a:prstGeom prst="rect">
            <a:avLst/>
          </a:prstGeom>
        </p:spPr>
      </p:pic>
      <p:sp>
        <p:nvSpPr>
          <p:cNvPr id="3" name="Foliennummernplatzhalter 5">
            <a:extLst>
              <a:ext uri="{FF2B5EF4-FFF2-40B4-BE49-F238E27FC236}">
                <a16:creationId xmlns:a16="http://schemas.microsoft.com/office/drawing/2014/main" id="{C69F689E-DA79-611F-22FA-0A33EBC376F5}"/>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0FC4A28C-82B2-EFF1-3FFC-58BD2DC8E8D6}"/>
              </a:ext>
            </a:extLst>
          </p:cNvPr>
          <p:cNvSpPr/>
          <p:nvPr/>
        </p:nvSpPr>
        <p:spPr>
          <a:xfrm>
            <a:off x="515212" y="1643372"/>
            <a:ext cx="2248349" cy="1061080"/>
          </a:xfrm>
          <a:prstGeom prst="wedgeRectCallout">
            <a:avLst>
              <a:gd name="adj1" fmla="val -33049"/>
              <a:gd name="adj2" fmla="val 10212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Also ich halte</a:t>
            </a:r>
            <a:br>
              <a:rPr lang="de-DE" i="1" dirty="0">
                <a:solidFill>
                  <a:schemeClr val="bg1"/>
                </a:solidFill>
              </a:rPr>
            </a:br>
            <a:r>
              <a:rPr lang="de-DE" i="1" dirty="0">
                <a:solidFill>
                  <a:schemeClr val="bg1"/>
                </a:solidFill>
              </a:rPr>
              <a:t> einfach eine </a:t>
            </a:r>
            <a:br>
              <a:rPr lang="de-DE" i="1" dirty="0">
                <a:solidFill>
                  <a:schemeClr val="bg1"/>
                </a:solidFill>
              </a:rPr>
            </a:br>
            <a:r>
              <a:rPr lang="de-DE" i="1" dirty="0">
                <a:solidFill>
                  <a:schemeClr val="bg1"/>
                </a:solidFill>
              </a:rPr>
              <a:t>Handbreit Abstand.</a:t>
            </a:r>
          </a:p>
        </p:txBody>
      </p:sp>
      <p:sp>
        <p:nvSpPr>
          <p:cNvPr id="5" name="Sprechblase: rechteckig 4">
            <a:extLst>
              <a:ext uri="{FF2B5EF4-FFF2-40B4-BE49-F238E27FC236}">
                <a16:creationId xmlns:a16="http://schemas.microsoft.com/office/drawing/2014/main" id="{336F6080-99D3-44CC-64F4-4FF42A9BE934}"/>
              </a:ext>
            </a:extLst>
          </p:cNvPr>
          <p:cNvSpPr/>
          <p:nvPr/>
        </p:nvSpPr>
        <p:spPr>
          <a:xfrm>
            <a:off x="1265311" y="3394217"/>
            <a:ext cx="1790838" cy="1061080"/>
          </a:xfrm>
          <a:prstGeom prst="wedgeRectCallout">
            <a:avLst>
              <a:gd name="adj1" fmla="val 47408"/>
              <a:gd name="adj2" fmla="val -8297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der ist </a:t>
            </a:r>
            <a:br>
              <a:rPr lang="de-DE" i="1" dirty="0">
                <a:solidFill>
                  <a:schemeClr val="bg1"/>
                </a:solidFill>
              </a:rPr>
            </a:br>
            <a:r>
              <a:rPr lang="de-DE" i="1" dirty="0">
                <a:solidFill>
                  <a:schemeClr val="bg1"/>
                </a:solidFill>
              </a:rPr>
              <a:t>nur kurz – das halte ich aus.</a:t>
            </a:r>
          </a:p>
        </p:txBody>
      </p:sp>
      <p:sp>
        <p:nvSpPr>
          <p:cNvPr id="6" name="Sprechblase: oval 5">
            <a:extLst>
              <a:ext uri="{FF2B5EF4-FFF2-40B4-BE49-F238E27FC236}">
                <a16:creationId xmlns:a16="http://schemas.microsoft.com/office/drawing/2014/main" id="{1518C8AB-4934-3E08-54DE-498948CF6D02}"/>
              </a:ext>
            </a:extLst>
          </p:cNvPr>
          <p:cNvSpPr/>
          <p:nvPr/>
        </p:nvSpPr>
        <p:spPr>
          <a:xfrm>
            <a:off x="4674507" y="967790"/>
            <a:ext cx="2605462" cy="1448453"/>
          </a:xfrm>
          <a:prstGeom prst="wedgeEllipseCallout">
            <a:avLst>
              <a:gd name="adj1" fmla="val 31610"/>
              <a:gd name="adj2" fmla="val 78931"/>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Also ich berühre keine Leitungen – dann fließt kein Strom!</a:t>
            </a:r>
          </a:p>
        </p:txBody>
      </p:sp>
      <p:sp>
        <p:nvSpPr>
          <p:cNvPr id="7" name="Sprechblase: oval 6">
            <a:extLst>
              <a:ext uri="{FF2B5EF4-FFF2-40B4-BE49-F238E27FC236}">
                <a16:creationId xmlns:a16="http://schemas.microsoft.com/office/drawing/2014/main" id="{F50C7E0F-8895-73CD-2247-641BEF2BB863}"/>
              </a:ext>
            </a:extLst>
          </p:cNvPr>
          <p:cNvSpPr/>
          <p:nvPr/>
        </p:nvSpPr>
        <p:spPr>
          <a:xfrm>
            <a:off x="570908" y="4732459"/>
            <a:ext cx="4385307" cy="1540755"/>
          </a:xfrm>
          <a:prstGeom prst="wedgeEllipseCallout">
            <a:avLst>
              <a:gd name="adj1" fmla="val 52069"/>
              <a:gd name="adj2" fmla="val -602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Von wegen! Lichtbögen und Stromfluss können zu schwersten Verbrennungen oder zum Tod führen.</a:t>
            </a:r>
          </a:p>
        </p:txBody>
      </p:sp>
      <p:sp>
        <p:nvSpPr>
          <p:cNvPr id="9" name="Sprechblase: oval 8">
            <a:extLst>
              <a:ext uri="{FF2B5EF4-FFF2-40B4-BE49-F238E27FC236}">
                <a16:creationId xmlns:a16="http://schemas.microsoft.com/office/drawing/2014/main" id="{B60F0DFE-232C-836C-FB78-DA8645417220}"/>
              </a:ext>
            </a:extLst>
          </p:cNvPr>
          <p:cNvSpPr/>
          <p:nvPr/>
        </p:nvSpPr>
        <p:spPr>
          <a:xfrm flipH="1">
            <a:off x="7482960" y="1528210"/>
            <a:ext cx="4497421" cy="2202869"/>
          </a:xfrm>
          <a:prstGeom prst="wedgeEllipseCallout">
            <a:avLst>
              <a:gd name="adj1" fmla="val 37630"/>
              <a:gd name="adj2" fmla="val 7118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elektrische Spannung kann aber auch ohne Berührung  spannungsführender Teile gefährlich sein. Ein elektrischer Überschlag ist möglich!</a:t>
            </a:r>
          </a:p>
        </p:txBody>
      </p:sp>
      <p:sp>
        <p:nvSpPr>
          <p:cNvPr id="12" name="Sprechblase: rechteckig 11">
            <a:extLst>
              <a:ext uri="{FF2B5EF4-FFF2-40B4-BE49-F238E27FC236}">
                <a16:creationId xmlns:a16="http://schemas.microsoft.com/office/drawing/2014/main" id="{440DF655-9F34-B9E8-9D72-5E1C2F0825E0}"/>
              </a:ext>
            </a:extLst>
          </p:cNvPr>
          <p:cNvSpPr/>
          <p:nvPr/>
        </p:nvSpPr>
        <p:spPr>
          <a:xfrm flipH="1">
            <a:off x="9430709" y="4339197"/>
            <a:ext cx="2323100" cy="1087064"/>
          </a:xfrm>
          <a:prstGeom prst="wedgeRectCallout">
            <a:avLst>
              <a:gd name="adj1" fmla="val 42841"/>
              <a:gd name="adj2" fmla="val 9666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Bevor der Elektriker da ist, mach ich das schnell selbst!</a:t>
            </a:r>
          </a:p>
        </p:txBody>
      </p:sp>
      <p:sp>
        <p:nvSpPr>
          <p:cNvPr id="14" name="Sprechblase: rechteckig 13">
            <a:extLst>
              <a:ext uri="{FF2B5EF4-FFF2-40B4-BE49-F238E27FC236}">
                <a16:creationId xmlns:a16="http://schemas.microsoft.com/office/drawing/2014/main" id="{97313CB7-FEB2-EEC7-81AF-97B7CE08CA55}"/>
              </a:ext>
            </a:extLst>
          </p:cNvPr>
          <p:cNvSpPr/>
          <p:nvPr/>
        </p:nvSpPr>
        <p:spPr>
          <a:xfrm>
            <a:off x="3417355" y="2635904"/>
            <a:ext cx="2514303" cy="1158107"/>
          </a:xfrm>
          <a:prstGeom prst="wedgeRectCallout">
            <a:avLst>
              <a:gd name="adj1" fmla="val -35555"/>
              <a:gd name="adj2" fmla="val 8272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Deswegen: Arbeiten an elektrischen Anlagen nur durch Elektrofachkräfte!</a:t>
            </a:r>
          </a:p>
        </p:txBody>
      </p:sp>
      <p:sp>
        <p:nvSpPr>
          <p:cNvPr id="18" name="Sprechblase: rechteckig 17">
            <a:extLst>
              <a:ext uri="{FF2B5EF4-FFF2-40B4-BE49-F238E27FC236}">
                <a16:creationId xmlns:a16="http://schemas.microsoft.com/office/drawing/2014/main" id="{BBC679E1-F6D0-C1A2-8923-929CCD58937A}"/>
              </a:ext>
            </a:extLst>
          </p:cNvPr>
          <p:cNvSpPr/>
          <p:nvPr/>
        </p:nvSpPr>
        <p:spPr>
          <a:xfrm>
            <a:off x="5796676" y="4455297"/>
            <a:ext cx="2348097" cy="1303448"/>
          </a:xfrm>
          <a:prstGeom prst="wedgeRectCallout">
            <a:avLst>
              <a:gd name="adj1" fmla="val -17338"/>
              <a:gd name="adj2" fmla="val -1139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ich schalte immer die elektrischen Verbraucher aus.</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2" grpId="0" animBg="1"/>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2077492"/>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Elektrische Spannung kann auch gefährlich sein, ohne </a:t>
            </a:r>
            <a:br>
              <a:rPr lang="de-DE" sz="2300" dirty="0">
                <a:solidFill>
                  <a:schemeClr val="tx1">
                    <a:lumMod val="65000"/>
                    <a:lumOff val="35000"/>
                  </a:schemeClr>
                </a:solidFill>
              </a:rPr>
            </a:br>
            <a:r>
              <a:rPr lang="de-DE" sz="2300" dirty="0">
                <a:solidFill>
                  <a:schemeClr val="tx1">
                    <a:lumMod val="65000"/>
                    <a:lumOff val="35000"/>
                  </a:schemeClr>
                </a:solidFill>
              </a:rPr>
              <a:t>dass spannungsführende Teile berührt werden.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Bereits die Annäherung an unter Spannung stehende </a:t>
            </a:r>
            <a:br>
              <a:rPr lang="de-DE" sz="2300" dirty="0">
                <a:solidFill>
                  <a:schemeClr val="tx1">
                    <a:lumMod val="65000"/>
                    <a:lumOff val="35000"/>
                  </a:schemeClr>
                </a:solidFill>
              </a:rPr>
            </a:br>
            <a:r>
              <a:rPr lang="de-DE" sz="2300" dirty="0">
                <a:solidFill>
                  <a:schemeClr val="tx1">
                    <a:lumMod val="65000"/>
                    <a:lumOff val="35000"/>
                  </a:schemeClr>
                </a:solidFill>
              </a:rPr>
              <a:t>Freileitungen ist gefährlich.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Abstände müssen beachtet werden.</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9649385" cy="2431435"/>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Bei geringem Abstand zu unter hoher Spannung </a:t>
            </a:r>
            <a:br>
              <a:rPr lang="de-DE" sz="2300" dirty="0">
                <a:solidFill>
                  <a:schemeClr val="tx1">
                    <a:lumMod val="65000"/>
                    <a:lumOff val="35000"/>
                  </a:schemeClr>
                </a:solidFill>
              </a:rPr>
            </a:br>
            <a:r>
              <a:rPr lang="de-DE" sz="2300" dirty="0">
                <a:solidFill>
                  <a:schemeClr val="tx1">
                    <a:lumMod val="65000"/>
                    <a:lumOff val="35000"/>
                  </a:schemeClr>
                </a:solidFill>
              </a:rPr>
              <a:t>stehenden Teilen erfolgt ein elektrischer Überschlag. </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Lichtbögen entstehen bei ausreichend hohen </a:t>
            </a:r>
            <a:br>
              <a:rPr lang="de-DE" sz="2300" dirty="0">
                <a:solidFill>
                  <a:schemeClr val="tx1">
                    <a:lumMod val="65000"/>
                    <a:lumOff val="35000"/>
                  </a:schemeClr>
                </a:solidFill>
              </a:rPr>
            </a:br>
            <a:r>
              <a:rPr lang="de-DE" sz="2300" dirty="0">
                <a:solidFill>
                  <a:schemeClr val="tx1">
                    <a:lumMod val="65000"/>
                    <a:lumOff val="35000"/>
                  </a:schemeClr>
                </a:solidFill>
              </a:rPr>
              <a:t>elektrischen Potentialdifferenzen.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Lichtbögen und Stromfluss führen häufig zu </a:t>
            </a:r>
            <a:br>
              <a:rPr lang="de-DE" sz="2300" dirty="0">
                <a:solidFill>
                  <a:schemeClr val="tx1">
                    <a:lumMod val="65000"/>
                    <a:lumOff val="35000"/>
                  </a:schemeClr>
                </a:solidFill>
              </a:rPr>
            </a:br>
            <a:r>
              <a:rPr lang="de-DE" sz="2300" dirty="0">
                <a:solidFill>
                  <a:schemeClr val="tx1">
                    <a:lumMod val="65000"/>
                    <a:lumOff val="35000"/>
                  </a:schemeClr>
                </a:solidFill>
              </a:rPr>
              <a:t>schwersten Verbrennungen oder zum Tod.</a:t>
            </a:r>
          </a:p>
        </p:txBody>
      </p:sp>
    </p:spTree>
    <p:extLst>
      <p:ext uri="{BB962C8B-B14F-4D97-AF65-F5344CB8AC3E}">
        <p14:creationId xmlns:p14="http://schemas.microsoft.com/office/powerpoint/2010/main" val="98519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8673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Unbedingt beachten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t>6</a:t>
            </a:r>
            <a:endParaRPr lang="de-DE" sz="800" dirty="0">
              <a:solidFill>
                <a:schemeClr val="tx1">
                  <a:lumMod val="65000"/>
                  <a:lumOff val="35000"/>
                </a:schemeClr>
              </a:solidFill>
            </a:endParaRP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88722" cy="4083169"/>
          </a:xfrm>
          <a:prstGeom prst="rect">
            <a:avLst/>
          </a:prstGeom>
          <a:noFill/>
        </p:spPr>
        <p:txBody>
          <a:bodyPr wrap="square" lIns="0" tIns="0" rIns="0" bIns="0" rtlCol="0">
            <a:spAutoFit/>
          </a:bodyPr>
          <a:lstStyle/>
          <a:p>
            <a:pPr marL="252000" indent="-252000">
              <a:lnSpc>
                <a:spcPts val="26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Arbeiten an elektrischen Anlagen nur durch </a:t>
            </a:r>
            <a:br>
              <a:rPr lang="de-DE" sz="2300" dirty="0">
                <a:solidFill>
                  <a:schemeClr val="tx1">
                    <a:lumMod val="65000"/>
                    <a:lumOff val="35000"/>
                  </a:schemeClr>
                </a:solidFill>
              </a:rPr>
            </a:br>
            <a:r>
              <a:rPr lang="de-DE" sz="2300" dirty="0">
                <a:solidFill>
                  <a:schemeClr val="tx1">
                    <a:lumMod val="65000"/>
                    <a:lumOff val="35000"/>
                  </a:schemeClr>
                </a:solidFill>
              </a:rPr>
              <a:t>Elektrofachkräfte und ggf. mit Unterstützung </a:t>
            </a:r>
            <a:br>
              <a:rPr lang="de-DE" sz="2300" dirty="0">
                <a:solidFill>
                  <a:schemeClr val="tx1">
                    <a:lumMod val="65000"/>
                    <a:lumOff val="35000"/>
                  </a:schemeClr>
                </a:solidFill>
              </a:rPr>
            </a:br>
            <a:r>
              <a:rPr lang="de-DE" sz="2300" dirty="0">
                <a:solidFill>
                  <a:schemeClr val="tx1">
                    <a:lumMod val="65000"/>
                    <a:lumOff val="35000"/>
                  </a:schemeClr>
                </a:solidFill>
              </a:rPr>
              <a:t>von elektrotechnisch unterwiesenen Personen </a:t>
            </a:r>
          </a:p>
          <a:p>
            <a:pPr marL="252000" indent="-252000">
              <a:lnSpc>
                <a:spcPts val="26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Arbeiten unter Spannung nur in Ausnahmen </a:t>
            </a:r>
            <a:br>
              <a:rPr lang="de-DE" sz="2300" dirty="0">
                <a:solidFill>
                  <a:schemeClr val="tx1">
                    <a:lumMod val="65000"/>
                    <a:lumOff val="35000"/>
                  </a:schemeClr>
                </a:solidFill>
              </a:rPr>
            </a:br>
            <a:r>
              <a:rPr lang="de-DE" sz="2300" dirty="0">
                <a:solidFill>
                  <a:schemeClr val="tx1">
                    <a:lumMod val="65000"/>
                    <a:lumOff val="35000"/>
                  </a:schemeClr>
                </a:solidFill>
              </a:rPr>
              <a:t>und mit umfangreichen Schutzmaßnahmen  </a:t>
            </a:r>
          </a:p>
          <a:p>
            <a:pPr marL="252000" indent="-252000">
              <a:lnSpc>
                <a:spcPts val="26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Festgelegte Bedingungen nach DGUV Vorschrift 3 </a:t>
            </a:r>
            <a:br>
              <a:rPr lang="de-DE" sz="2300" dirty="0">
                <a:solidFill>
                  <a:schemeClr val="tx1">
                    <a:lumMod val="65000"/>
                    <a:lumOff val="35000"/>
                  </a:schemeClr>
                </a:solidFill>
              </a:rPr>
            </a:br>
            <a:r>
              <a:rPr lang="de-DE" sz="2300" dirty="0">
                <a:solidFill>
                  <a:schemeClr val="tx1">
                    <a:lumMod val="65000"/>
                    <a:lumOff val="35000"/>
                  </a:schemeClr>
                </a:solidFill>
              </a:rPr>
              <a:t>bei Arbeiten in der Nähe von aktiven Teilen </a:t>
            </a:r>
          </a:p>
          <a:p>
            <a:pPr marL="252000" indent="-252000">
              <a:lnSpc>
                <a:spcPts val="26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Bei Spannungen von 1.000 bis 30.000 V ist jederzeit </a:t>
            </a:r>
            <a:br>
              <a:rPr lang="de-DE" sz="2300" dirty="0">
                <a:solidFill>
                  <a:schemeClr val="tx1">
                    <a:lumMod val="65000"/>
                    <a:lumOff val="35000"/>
                  </a:schemeClr>
                </a:solidFill>
              </a:rPr>
            </a:br>
            <a:r>
              <a:rPr lang="de-DE" sz="2300" dirty="0">
                <a:solidFill>
                  <a:schemeClr val="tx1">
                    <a:lumMod val="65000"/>
                    <a:lumOff val="35000"/>
                  </a:schemeClr>
                </a:solidFill>
              </a:rPr>
              <a:t>ein Schutzabstand von 1,5 m einzuhalten. </a:t>
            </a:r>
          </a:p>
          <a:p>
            <a:pPr marL="252000" indent="-252000">
              <a:lnSpc>
                <a:spcPts val="26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Bei elektrotechnischen Arbeiten die </a:t>
            </a:r>
            <a:br>
              <a:rPr lang="de-DE" sz="2300" dirty="0">
                <a:solidFill>
                  <a:schemeClr val="tx1">
                    <a:lumMod val="65000"/>
                    <a:lumOff val="35000"/>
                  </a:schemeClr>
                </a:solidFill>
              </a:rPr>
            </a:br>
            <a:r>
              <a:rPr lang="de-DE" sz="2300" dirty="0">
                <a:solidFill>
                  <a:schemeClr val="tx1">
                    <a:lumMod val="65000"/>
                    <a:lumOff val="35000"/>
                  </a:schemeClr>
                </a:solidFill>
              </a:rPr>
              <a:t>„5 Sicherheitsregeln“ einhalten </a:t>
            </a:r>
          </a:p>
        </p:txBody>
      </p:sp>
    </p:spTree>
    <p:extLst>
      <p:ext uri="{BB962C8B-B14F-4D97-AF65-F5344CB8AC3E}">
        <p14:creationId xmlns:p14="http://schemas.microsoft.com/office/powerpoint/2010/main" val="7892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3792962"/>
          </a:xfrm>
          <a:prstGeom prst="rect">
            <a:avLst/>
          </a:prstGeom>
          <a:noFill/>
        </p:spPr>
        <p:txBody>
          <a:bodyPr wrap="square" lIns="0" tIns="0" rIns="0" bIns="0" rtlCol="0">
            <a:spAutoFit/>
          </a:bodyPr>
          <a:lstStyle/>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Vorschrift 3: Elektrische Anlagen und Betriebsmittel</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DGUV Information 203-001: Sicherheit bei Arbeiten </a:t>
            </a:r>
            <a:br>
              <a:rPr lang="de-DE" sz="2300" dirty="0">
                <a:solidFill>
                  <a:schemeClr val="tx1">
                    <a:lumMod val="65000"/>
                    <a:lumOff val="35000"/>
                  </a:schemeClr>
                </a:solidFill>
              </a:rPr>
            </a:br>
            <a:r>
              <a:rPr lang="de-DE" sz="2300" dirty="0">
                <a:solidFill>
                  <a:schemeClr val="tx1">
                    <a:lumMod val="65000"/>
                    <a:lumOff val="35000"/>
                  </a:schemeClr>
                </a:solidFill>
              </a:rPr>
              <a:t>an elektrischen Anlagen</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„kurz &amp; bündig“ KB 010: Elektrische Anlagen und </a:t>
            </a:r>
            <a:br>
              <a:rPr lang="de-DE" sz="2300" dirty="0">
                <a:solidFill>
                  <a:schemeClr val="tx1">
                    <a:lumMod val="65000"/>
                    <a:lumOff val="35000"/>
                  </a:schemeClr>
                </a:solidFill>
              </a:rPr>
            </a:br>
            <a:r>
              <a:rPr lang="de-DE" sz="2300" dirty="0">
                <a:solidFill>
                  <a:schemeClr val="tx1">
                    <a:lumMod val="65000"/>
                    <a:lumOff val="35000"/>
                  </a:schemeClr>
                </a:solidFill>
              </a:rPr>
              <a:t>Betriebsmittel im Betrieb</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Sicherheitskurzgespräch SKG 010: Instandhaltung – </a:t>
            </a:r>
            <a:br>
              <a:rPr lang="de-DE" sz="2300" dirty="0">
                <a:solidFill>
                  <a:schemeClr val="tx1">
                    <a:lumMod val="65000"/>
                    <a:lumOff val="35000"/>
                  </a:schemeClr>
                </a:solidFill>
              </a:rPr>
            </a:br>
            <a:r>
              <a:rPr lang="de-DE" sz="2300" dirty="0">
                <a:solidFill>
                  <a:schemeClr val="tx1">
                    <a:lumMod val="65000"/>
                    <a:lumOff val="35000"/>
                  </a:schemeClr>
                </a:solidFill>
              </a:rPr>
              <a:t>Elektroarbeiten bis 1000 Volt</a:t>
            </a:r>
          </a:p>
          <a:p>
            <a:pPr marL="252000" indent="-252000">
              <a:spcAft>
                <a:spcPts val="1000"/>
              </a:spcAft>
              <a:buClr>
                <a:srgbClr val="FF0000"/>
              </a:buClr>
              <a:buFont typeface="Arial" panose="020B0604020202020204" pitchFamily="34" charset="0"/>
              <a:buChar char="•"/>
            </a:pPr>
            <a:r>
              <a:rPr lang="de-DE" sz="2300" dirty="0">
                <a:solidFill>
                  <a:schemeClr val="tx1">
                    <a:lumMod val="65000"/>
                    <a:lumOff val="35000"/>
                  </a:schemeClr>
                </a:solidFill>
              </a:rPr>
              <a:t>BG RCI-Praxishilfeordner: Aus Arbeitsunfällen lernen, </a:t>
            </a:r>
            <a:br>
              <a:rPr lang="de-DE" sz="2300" dirty="0">
                <a:solidFill>
                  <a:schemeClr val="tx1">
                    <a:lumMod val="65000"/>
                    <a:lumOff val="35000"/>
                  </a:schemeClr>
                </a:solidFill>
              </a:rPr>
            </a:br>
            <a:r>
              <a:rPr lang="de-DE" sz="2300" dirty="0">
                <a:solidFill>
                  <a:schemeClr val="tx1">
                    <a:lumMod val="65000"/>
                    <a:lumOff val="35000"/>
                  </a:schemeClr>
                </a:solidFill>
              </a:rPr>
              <a:t>Unfallbeispiele Nr. 4 und Nr. 48</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DD635D35-8A38-4E07-6B33-433D4FCC7C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806" y="5538665"/>
            <a:ext cx="3879868" cy="899894"/>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29).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831</Words>
  <PresentationFormat>Breitbild</PresentationFormat>
  <Paragraphs>95</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2022-09-13T11:50:35Z</dcterms:modified>
</cp:coreProperties>
</file>