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
  </p:notesMasterIdLst>
  <p:handoutMasterIdLst>
    <p:handoutMasterId r:id="rId11"/>
  </p:handoutMasterIdLst>
  <p:sldIdLst>
    <p:sldId id="262" r:id="rId2"/>
    <p:sldId id="257" r:id="rId3"/>
    <p:sldId id="258" r:id="rId4"/>
    <p:sldId id="259" r:id="rId5"/>
    <p:sldId id="263" r:id="rId6"/>
    <p:sldId id="268" r:id="rId7"/>
    <p:sldId id="271" r:id="rId8"/>
    <p:sldId id="272" r:id="rId9"/>
  </p:sldIdLst>
  <p:sldSz cx="12192000" cy="6858000"/>
  <p:notesSz cx="6797675" cy="99282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073" userDrawn="1">
          <p15:clr>
            <a:srgbClr val="A4A3A4"/>
          </p15:clr>
        </p15:guide>
        <p15:guide id="3" orient="horz" pos="845" userDrawn="1">
          <p15:clr>
            <a:srgbClr val="A4A3A4"/>
          </p15:clr>
        </p15:guide>
        <p15:guide id="5" orient="horz" pos="3838" userDrawn="1">
          <p15:clr>
            <a:srgbClr val="A4A3A4"/>
          </p15:clr>
        </p15:guide>
        <p15:guide id="6" pos="619" userDrawn="1">
          <p15:clr>
            <a:srgbClr val="A4A3A4"/>
          </p15:clr>
        </p15:guide>
        <p15:guide id="8" pos="697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rkenstock, Imke Dr." initials="BID" lastIdx="2" clrIdx="0">
    <p:extLst>
      <p:ext uri="{19B8F6BF-5375-455C-9EA6-DF929625EA0E}">
        <p15:presenceInfo xmlns:p15="http://schemas.microsoft.com/office/powerpoint/2012/main" userId="S::Imke.Birkenstock@bgrci.de::919eed87-5d9d-4082-beec-0addc325ea25" providerId="AD"/>
      </p:ext>
    </p:extLst>
  </p:cmAuthor>
  <p:cmAuthor id="2" name="Claus Munder" initials="CM" lastIdx="1" clrIdx="1">
    <p:extLst>
      <p:ext uri="{19B8F6BF-5375-455C-9EA6-DF929625EA0E}">
        <p15:presenceInfo xmlns:p15="http://schemas.microsoft.com/office/powerpoint/2012/main" userId="S-1-5-21-3061921868-1708982661-156723138-30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6E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22" autoAdjust="0"/>
    <p:restoredTop sz="85497" autoAdjust="0"/>
  </p:normalViewPr>
  <p:slideViewPr>
    <p:cSldViewPr snapToGrid="0">
      <p:cViewPr varScale="1">
        <p:scale>
          <a:sx n="98" d="100"/>
          <a:sy n="98" d="100"/>
        </p:scale>
        <p:origin x="834" y="84"/>
      </p:cViewPr>
      <p:guideLst>
        <p:guide pos="1073"/>
        <p:guide orient="horz" pos="845"/>
        <p:guide orient="horz" pos="3838"/>
        <p:guide pos="619"/>
        <p:guide pos="6970"/>
      </p:guideLst>
    </p:cSldViewPr>
  </p:slideViewPr>
  <p:outlineViewPr>
    <p:cViewPr>
      <p:scale>
        <a:sx n="33" d="100"/>
        <a:sy n="33" d="100"/>
      </p:scale>
      <p:origin x="0" y="-3174"/>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65" d="100"/>
          <a:sy n="65" d="100"/>
        </p:scale>
        <p:origin x="2412" y="4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183431F7-8D26-45EA-8EA3-91EE6C39D66C}"/>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16FF7422-6896-4214-A44D-463B46BA229D}"/>
              </a:ext>
            </a:extLst>
          </p:cNvPr>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F792D8E5-D115-4BB6-B746-926ED674B279}" type="datetimeFigureOut">
              <a:rPr lang="de-DE" smtClean="0"/>
              <a:t>13.09.2022</a:t>
            </a:fld>
            <a:endParaRPr lang="de-DE"/>
          </a:p>
        </p:txBody>
      </p:sp>
      <p:sp>
        <p:nvSpPr>
          <p:cNvPr id="4" name="Fußzeilenplatzhalter 3">
            <a:extLst>
              <a:ext uri="{FF2B5EF4-FFF2-40B4-BE49-F238E27FC236}">
                <a16:creationId xmlns:a16="http://schemas.microsoft.com/office/drawing/2014/main" id="{87849EFC-38B8-4A6A-83A4-EDD68207CACF}"/>
              </a:ext>
            </a:extLst>
          </p:cNvPr>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44F9F865-9DCD-40FD-98C8-174E326EC4B4}"/>
              </a:ext>
            </a:extLst>
          </p:cNvPr>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22AA9090-E5AB-4949-A2A9-7265E483A8E2}" type="slidenum">
              <a:rPr lang="de-DE" smtClean="0"/>
              <a:t>‹Nr.›</a:t>
            </a:fld>
            <a:endParaRPr lang="de-DE"/>
          </a:p>
        </p:txBody>
      </p:sp>
    </p:spTree>
    <p:extLst>
      <p:ext uri="{BB962C8B-B14F-4D97-AF65-F5344CB8AC3E}">
        <p14:creationId xmlns:p14="http://schemas.microsoft.com/office/powerpoint/2010/main" val="14950792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0A63EB9C-2073-4613-8E3C-51D040CCF79F}" type="datetimeFigureOut">
              <a:rPr lang="de-DE" smtClean="0"/>
              <a:t>13.09.2022</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B3D36A07-7C06-41C2-A9E1-68AE99A757F3}" type="slidenum">
              <a:rPr lang="de-DE" smtClean="0"/>
              <a:t>‹Nr.›</a:t>
            </a:fld>
            <a:endParaRPr lang="de-DE"/>
          </a:p>
        </p:txBody>
      </p:sp>
    </p:spTree>
    <p:extLst>
      <p:ext uri="{BB962C8B-B14F-4D97-AF65-F5344CB8AC3E}">
        <p14:creationId xmlns:p14="http://schemas.microsoft.com/office/powerpoint/2010/main" val="3515088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spcAft>
                <a:spcPts val="1000"/>
              </a:spcAft>
            </a:pPr>
            <a:r>
              <a:rPr lang="de-DE" sz="1200" b="1" u="sng" dirty="0"/>
              <a:t>Achtung: </a:t>
            </a:r>
          </a:p>
          <a:p>
            <a:pPr>
              <a:spcAft>
                <a:spcPts val="1000"/>
              </a:spcAft>
            </a:pPr>
            <a:endParaRPr lang="de-DE" sz="1200" b="1" u="sng" dirty="0"/>
          </a:p>
          <a:p>
            <a:pPr>
              <a:spcAft>
                <a:spcPts val="1000"/>
              </a:spcAft>
            </a:pPr>
            <a:r>
              <a:rPr lang="de-DE" sz="1200" b="0" dirty="0"/>
              <a:t>Diese Folien können betriebsspezifisch angepasst werden und dürfen innerbetrieblich verwendet werden. </a:t>
            </a:r>
          </a:p>
          <a:p>
            <a:pPr>
              <a:spcAft>
                <a:spcPts val="1000"/>
              </a:spcAft>
            </a:pPr>
            <a:endParaRPr lang="de-DE" sz="1200" b="0" dirty="0"/>
          </a:p>
          <a:p>
            <a:pPr marL="0" marR="0" lvl="0" indent="0" algn="l" defTabSz="914400" rtl="0" eaLnBrk="1" fontAlgn="auto" latinLnBrk="0" hangingPunct="1">
              <a:lnSpc>
                <a:spcPct val="100000"/>
              </a:lnSpc>
              <a:spcBef>
                <a:spcPts val="0"/>
              </a:spcBef>
              <a:spcAft>
                <a:spcPts val="1000"/>
              </a:spcAft>
              <a:buClrTx/>
              <a:buSzTx/>
              <a:buFontTx/>
              <a:buNone/>
              <a:tabLst/>
              <a:defRPr/>
            </a:pPr>
            <a:r>
              <a:rPr lang="de-DE" sz="1200" b="0" dirty="0"/>
              <a:t>Jede anderweitige Nutzung, insbesondere die Integration in andere Produkte (z. B. E-</a:t>
            </a:r>
            <a:r>
              <a:rPr lang="de-DE" sz="1200" b="0" dirty="0" err="1"/>
              <a:t>Learnings</a:t>
            </a:r>
            <a:r>
              <a:rPr lang="de-DE" sz="1200" b="0" dirty="0"/>
              <a:t>), die Nutzung für eigene Veröffentlichungen oder Medien, die kostenfreie oder kostenpflichtige Weitergabe an Dritte oder die Entnahme von Bildmaterial ist nicht zulässig. </a:t>
            </a:r>
          </a:p>
          <a:p>
            <a:pPr>
              <a:spcAft>
                <a:spcPts val="1000"/>
              </a:spcAft>
            </a:pPr>
            <a:endParaRPr lang="de-DE" sz="1200" b="0" dirty="0"/>
          </a:p>
          <a:p>
            <a:pPr>
              <a:spcAft>
                <a:spcPts val="1000"/>
              </a:spcAft>
            </a:pPr>
            <a:r>
              <a:rPr lang="de-DE" sz="1200" b="0" dirty="0"/>
              <a:t>Zur Anpassung der Werte für „Datum“ und „Referent/Referentin“, ändern Sie die Texte auf der Startfolie und wählen Sie dann in der PowerPoint-Menüleiste die Befehlsfolge </a:t>
            </a:r>
            <a:r>
              <a:rPr lang="de-DE" sz="1200" b="0" i="1" dirty="0"/>
              <a:t>Einfügen </a:t>
            </a:r>
            <a:r>
              <a:rPr lang="de-DE" sz="1200" b="0" i="1" dirty="0">
                <a:sym typeface="Wingdings" panose="05000000000000000000" pitchFamily="2" charset="2"/>
              </a:rPr>
              <a:t> Kopf und Fußzeile  Für alle übernehmen</a:t>
            </a:r>
            <a:r>
              <a:rPr lang="de-DE" sz="1200" b="0" dirty="0">
                <a:sym typeface="Wingdings" panose="05000000000000000000" pitchFamily="2" charset="2"/>
              </a:rPr>
              <a:t>. Dadurch werden die Fußzeilen in allen Folien aktualisiert.</a:t>
            </a:r>
          </a:p>
          <a:p>
            <a:pPr>
              <a:spcAft>
                <a:spcPts val="1000"/>
              </a:spcAft>
            </a:pPr>
            <a:endParaRPr lang="de-DE" sz="1200" b="0" dirty="0">
              <a:sym typeface="Wingdings" panose="05000000000000000000" pitchFamily="2" charset="2"/>
            </a:endParaRPr>
          </a:p>
          <a:p>
            <a:pPr>
              <a:spcAft>
                <a:spcPts val="1000"/>
              </a:spcAft>
            </a:pPr>
            <a:r>
              <a:rPr lang="de-DE" sz="1200" b="0" dirty="0">
                <a:sym typeface="Wingdings" panose="05000000000000000000" pitchFamily="2" charset="2"/>
              </a:rPr>
              <a:t>Zur Integration Ihres Unternehmenslogos wechseln Sie in die Masterfolie über </a:t>
            </a:r>
            <a:r>
              <a:rPr lang="de-DE" sz="1200" b="0" i="1" dirty="0">
                <a:sym typeface="Wingdings" panose="05000000000000000000" pitchFamily="2" charset="2"/>
              </a:rPr>
              <a:t>Ansicht  Folienmaster</a:t>
            </a:r>
            <a:r>
              <a:rPr lang="de-DE" sz="1200" b="0" dirty="0">
                <a:sym typeface="Wingdings" panose="05000000000000000000" pitchFamily="2" charset="2"/>
              </a:rPr>
              <a:t>. Klicken Sie auf den obersten Folienmaster, entfernen Sie das Bild mit dem Kundenlogo und integrieren Sie – falls gewünscht – Ihr eigenes Logo. Auf allen Folien ist dann das neu eingefügte Logo enthalten.</a:t>
            </a:r>
            <a:endParaRPr lang="de-DE" sz="1200" b="0" dirty="0"/>
          </a:p>
          <a:p>
            <a:pPr>
              <a:spcAft>
                <a:spcPts val="1000"/>
              </a:spcAft>
            </a:pPr>
            <a:endParaRPr lang="de-DE" sz="1200" dirty="0"/>
          </a:p>
          <a:p>
            <a:pPr>
              <a:spcAft>
                <a:spcPts val="1000"/>
              </a:spcAft>
            </a:pPr>
            <a:r>
              <a:rPr lang="de-DE" sz="1200" dirty="0"/>
              <a:t>© BG RCI / Jedermann-Verlag GmbH, Heidelberg</a:t>
            </a:r>
          </a:p>
          <a:p>
            <a:pPr>
              <a:spcAft>
                <a:spcPts val="1000"/>
              </a:spcAft>
            </a:pPr>
            <a:endParaRPr lang="de-DE" sz="1200" dirty="0"/>
          </a:p>
          <a:p>
            <a:pPr>
              <a:spcAft>
                <a:spcPts val="1000"/>
              </a:spcAft>
            </a:pPr>
            <a:endParaRPr lang="de-DE" sz="1200" dirty="0"/>
          </a:p>
          <a:p>
            <a:endParaRPr lang="de-DE" dirty="0"/>
          </a:p>
          <a:p>
            <a:endParaRPr lang="en-GB" dirty="0"/>
          </a:p>
        </p:txBody>
      </p:sp>
      <p:sp>
        <p:nvSpPr>
          <p:cNvPr id="4" name="Foliennummernplatzhalter 3"/>
          <p:cNvSpPr>
            <a:spLocks noGrp="1"/>
          </p:cNvSpPr>
          <p:nvPr>
            <p:ph type="sldNum" sz="quarter" idx="5"/>
          </p:nvPr>
        </p:nvSpPr>
        <p:spPr/>
        <p:txBody>
          <a:bodyPr/>
          <a:lstStyle/>
          <a:p>
            <a:fld id="{B3D36A07-7C06-41C2-A9E1-68AE99A757F3}" type="slidenum">
              <a:rPr lang="de-DE" smtClean="0"/>
              <a:t>1</a:t>
            </a:fld>
            <a:endParaRPr lang="de-DE"/>
          </a:p>
        </p:txBody>
      </p:sp>
    </p:spTree>
    <p:extLst>
      <p:ext uri="{BB962C8B-B14F-4D97-AF65-F5344CB8AC3E}">
        <p14:creationId xmlns:p14="http://schemas.microsoft.com/office/powerpoint/2010/main" val="1159989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3D36A07-7C06-41C2-A9E1-68AE99A757F3}" type="slidenum">
              <a:rPr lang="de-DE" smtClean="0"/>
              <a:t>2</a:t>
            </a:fld>
            <a:endParaRPr lang="de-DE"/>
          </a:p>
        </p:txBody>
      </p:sp>
    </p:spTree>
    <p:extLst>
      <p:ext uri="{BB962C8B-B14F-4D97-AF65-F5344CB8AC3E}">
        <p14:creationId xmlns:p14="http://schemas.microsoft.com/office/powerpoint/2010/main" val="1650158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3D36A07-7C06-41C2-A9E1-68AE99A757F3}" type="slidenum">
              <a:rPr lang="de-DE" smtClean="0"/>
              <a:t>4</a:t>
            </a:fld>
            <a:endParaRPr lang="de-DE"/>
          </a:p>
        </p:txBody>
      </p:sp>
    </p:spTree>
    <p:extLst>
      <p:ext uri="{BB962C8B-B14F-4D97-AF65-F5344CB8AC3E}">
        <p14:creationId xmlns:p14="http://schemas.microsoft.com/office/powerpoint/2010/main" val="1591901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3D36A07-7C06-41C2-A9E1-68AE99A757F3}" type="slidenum">
              <a:rPr lang="de-DE" smtClean="0"/>
              <a:t>5</a:t>
            </a:fld>
            <a:endParaRPr lang="de-DE"/>
          </a:p>
        </p:txBody>
      </p:sp>
    </p:spTree>
    <p:extLst>
      <p:ext uri="{BB962C8B-B14F-4D97-AF65-F5344CB8AC3E}">
        <p14:creationId xmlns:p14="http://schemas.microsoft.com/office/powerpoint/2010/main" val="3419649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3D36A07-7C06-41C2-A9E1-68AE99A757F3}" type="slidenum">
              <a:rPr lang="de-DE" smtClean="0"/>
              <a:t>6</a:t>
            </a:fld>
            <a:endParaRPr lang="de-DE"/>
          </a:p>
        </p:txBody>
      </p:sp>
    </p:spTree>
    <p:extLst>
      <p:ext uri="{BB962C8B-B14F-4D97-AF65-F5344CB8AC3E}">
        <p14:creationId xmlns:p14="http://schemas.microsoft.com/office/powerpoint/2010/main" val="1925650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3D36A07-7C06-41C2-A9E1-68AE99A757F3}" type="slidenum">
              <a:rPr lang="de-DE" smtClean="0"/>
              <a:t>7</a:t>
            </a:fld>
            <a:endParaRPr lang="de-DE"/>
          </a:p>
        </p:txBody>
      </p:sp>
    </p:spTree>
    <p:extLst>
      <p:ext uri="{BB962C8B-B14F-4D97-AF65-F5344CB8AC3E}">
        <p14:creationId xmlns:p14="http://schemas.microsoft.com/office/powerpoint/2010/main" val="4250121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3D36A07-7C06-41C2-A9E1-68AE99A757F3}" type="slidenum">
              <a:rPr lang="de-DE" smtClean="0"/>
              <a:t>8</a:t>
            </a:fld>
            <a:endParaRPr lang="de-DE"/>
          </a:p>
        </p:txBody>
      </p:sp>
    </p:spTree>
    <p:extLst>
      <p:ext uri="{BB962C8B-B14F-4D97-AF65-F5344CB8AC3E}">
        <p14:creationId xmlns:p14="http://schemas.microsoft.com/office/powerpoint/2010/main" val="3421676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6693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7" name="Datumsplatzhalter 3"/>
          <p:cNvSpPr>
            <a:spLocks noGrp="1"/>
          </p:cNvSpPr>
          <p:nvPr>
            <p:ph type="dt" sz="half" idx="2"/>
          </p:nvPr>
        </p:nvSpPr>
        <p:spPr>
          <a:xfrm>
            <a:off x="307253" y="6494368"/>
            <a:ext cx="2743200" cy="365125"/>
          </a:xfrm>
          <a:prstGeom prst="rect">
            <a:avLst/>
          </a:prstGeom>
        </p:spPr>
        <p:txBody>
          <a:bodyPr/>
          <a:lstStyle>
            <a:lvl1pPr>
              <a:defRPr sz="1000">
                <a:solidFill>
                  <a:schemeClr val="tx1">
                    <a:lumMod val="65000"/>
                    <a:lumOff val="3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lumMod val="65000"/>
                    <a:lumOff val="35000"/>
                  </a:prstClr>
                </a:solidFill>
              </a:rPr>
              <a:t>01.08.2022</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9" name="Fußzeilenplatzhalter 4"/>
          <p:cNvSpPr>
            <a:spLocks noGrp="1"/>
          </p:cNvSpPr>
          <p:nvPr>
            <p:ph type="ftr" sz="quarter" idx="3"/>
          </p:nvPr>
        </p:nvSpPr>
        <p:spPr>
          <a:xfrm>
            <a:off x="4029973" y="6492875"/>
            <a:ext cx="4114800" cy="365125"/>
          </a:xfrm>
          <a:prstGeom prst="rect">
            <a:avLst/>
          </a:prstGeom>
        </p:spPr>
        <p:txBody>
          <a:bodyPr/>
          <a:lstStyle>
            <a:lvl1pPr algn="ctr">
              <a:defRPr sz="1000">
                <a:solidFill>
                  <a:schemeClr val="tx1">
                    <a:lumMod val="65000"/>
                    <a:lumOff val="3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Manfred Mustermann</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0" name="Foliennummernplatzhalter 5"/>
          <p:cNvSpPr>
            <a:spLocks noGrp="1"/>
          </p:cNvSpPr>
          <p:nvPr>
            <p:ph type="sldNum" sz="quarter" idx="4"/>
          </p:nvPr>
        </p:nvSpPr>
        <p:spPr>
          <a:xfrm>
            <a:off x="9124293" y="6492875"/>
            <a:ext cx="2743200" cy="365125"/>
          </a:xfrm>
          <a:prstGeom prst="rect">
            <a:avLst/>
          </a:prstGeom>
        </p:spPr>
        <p:txBody>
          <a:bodyPr/>
          <a:lstStyle>
            <a:lvl1pPr algn="r">
              <a:defRPr sz="1000">
                <a:solidFill>
                  <a:schemeClr val="tx1">
                    <a:lumMod val="65000"/>
                    <a:lumOff val="3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D4CF7CD-5D08-42BE-B8B2-DF7D6001447B}" type="slidenum">
              <a:rPr kumimoji="0" lang="de-DE" sz="10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3" name="Textfeld 2">
            <a:extLst>
              <a:ext uri="{FF2B5EF4-FFF2-40B4-BE49-F238E27FC236}">
                <a16:creationId xmlns:a16="http://schemas.microsoft.com/office/drawing/2014/main" id="{91B5BDDB-4B73-8DD4-DA51-8B99FB09AC1A}"/>
              </a:ext>
            </a:extLst>
          </p:cNvPr>
          <p:cNvSpPr txBox="1"/>
          <p:nvPr userDrawn="1"/>
        </p:nvSpPr>
        <p:spPr>
          <a:xfrm>
            <a:off x="956050" y="95543"/>
            <a:ext cx="9216649" cy="503590"/>
          </a:xfrm>
          <a:prstGeom prst="rect">
            <a:avLst/>
          </a:prstGeom>
          <a:noFill/>
          <a:ln>
            <a:noFill/>
          </a:ln>
        </p:spPr>
        <p:txBody>
          <a:bodyPr wrap="square" lIns="144000" tIns="36000" rIns="144000" bIns="36000" rtlCol="0">
            <a:spAutoFit/>
          </a:bodyPr>
          <a:lstStyle/>
          <a:p>
            <a:r>
              <a:rPr lang="de-DE" sz="2800" b="1" i="1" dirty="0">
                <a:solidFill>
                  <a:schemeClr val="bg2">
                    <a:lumMod val="25000"/>
                  </a:schemeClr>
                </a:solidFill>
              </a:rPr>
              <a:t>„Gurtbandförderer sind ungefährlich“</a:t>
            </a:r>
          </a:p>
        </p:txBody>
      </p:sp>
    </p:spTree>
    <p:extLst>
      <p:ext uri="{BB962C8B-B14F-4D97-AF65-F5344CB8AC3E}">
        <p14:creationId xmlns:p14="http://schemas.microsoft.com/office/powerpoint/2010/main" val="14387561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6"/>
          <p:cNvSpPr/>
          <p:nvPr userDrawn="1"/>
        </p:nvSpPr>
        <p:spPr>
          <a:xfrm>
            <a:off x="0" y="-18429"/>
            <a:ext cx="12192000" cy="7101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Grafik 7">
            <a:extLst>
              <a:ext uri="{FF2B5EF4-FFF2-40B4-BE49-F238E27FC236}">
                <a16:creationId xmlns:a16="http://schemas.microsoft.com/office/drawing/2014/main" id="{9DAFAA23-D044-46A6-8973-145CCC131BF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66125" y="121761"/>
            <a:ext cx="1801368" cy="429768"/>
          </a:xfrm>
          <a:prstGeom prst="rect">
            <a:avLst/>
          </a:prstGeom>
        </p:spPr>
      </p:pic>
    </p:spTree>
    <p:extLst>
      <p:ext uri="{BB962C8B-B14F-4D97-AF65-F5344CB8AC3E}">
        <p14:creationId xmlns:p14="http://schemas.microsoft.com/office/powerpoint/2010/main" val="918106249"/>
      </p:ext>
    </p:extLst>
  </p:cSld>
  <p:clrMap bg1="lt1" tx1="dk1" bg2="lt2" tx2="dk2" accent1="accent1" accent2="accent2" accent3="accent3" accent4="accent4" accent5="accent5" accent6="accent6" hlink="hlink" folHlink="folHlink"/>
  <p:sldLayoutIdLst>
    <p:sldLayoutId id="2147483673" r:id="rId1"/>
    <p:sldLayoutId id="2147483674" r:id="rId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medienshop.bgrci.de/shop/bgi/areihe?query=/a039.xml&amp;field=path"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411C3C7B-9CBE-9D4E-2D56-5D17F44055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74760"/>
            <a:ext cx="12192000" cy="4747085"/>
          </a:xfrm>
          <a:prstGeom prst="rect">
            <a:avLst/>
          </a:prstGeom>
        </p:spPr>
      </p:pic>
      <p:sp>
        <p:nvSpPr>
          <p:cNvPr id="14" name="Textfeld 13">
            <a:extLst>
              <a:ext uri="{FF2B5EF4-FFF2-40B4-BE49-F238E27FC236}">
                <a16:creationId xmlns:a16="http://schemas.microsoft.com/office/drawing/2014/main" id="{A07C1C88-C8E9-4FEE-B874-61A02EB829CA}"/>
              </a:ext>
            </a:extLst>
          </p:cNvPr>
          <p:cNvSpPr txBox="1"/>
          <p:nvPr/>
        </p:nvSpPr>
        <p:spPr>
          <a:xfrm>
            <a:off x="982663" y="122959"/>
            <a:ext cx="3059948" cy="442035"/>
          </a:xfrm>
          <a:prstGeom prst="rect">
            <a:avLst/>
          </a:prstGeom>
          <a:noFill/>
          <a:ln>
            <a:solidFill>
              <a:schemeClr val="tx1">
                <a:lumMod val="50000"/>
                <a:lumOff val="50000"/>
              </a:schemeClr>
            </a:solidFill>
          </a:ln>
        </p:spPr>
        <p:txBody>
          <a:bodyPr wrap="square" lIns="144000" tIns="36000" rIns="144000" bIns="36000" rtlCol="0">
            <a:spAutoFit/>
          </a:bodyPr>
          <a:lstStyle/>
          <a:p>
            <a:r>
              <a:rPr lang="de-DE" sz="2400" b="1" dirty="0">
                <a:solidFill>
                  <a:schemeClr val="tx1">
                    <a:lumMod val="50000"/>
                    <a:lumOff val="50000"/>
                  </a:schemeClr>
                </a:solidFill>
              </a:rPr>
              <a:t>Apropos Irrtum Nr. 30</a:t>
            </a:r>
          </a:p>
        </p:txBody>
      </p:sp>
      <p:grpSp>
        <p:nvGrpSpPr>
          <p:cNvPr id="26" name="Gruppieren 25">
            <a:extLst>
              <a:ext uri="{FF2B5EF4-FFF2-40B4-BE49-F238E27FC236}">
                <a16:creationId xmlns:a16="http://schemas.microsoft.com/office/drawing/2014/main" id="{C5D75B70-CD50-DBA0-8110-1CAF68355EB1}"/>
              </a:ext>
            </a:extLst>
          </p:cNvPr>
          <p:cNvGrpSpPr/>
          <p:nvPr/>
        </p:nvGrpSpPr>
        <p:grpSpPr>
          <a:xfrm>
            <a:off x="5589145" y="4930156"/>
            <a:ext cx="5401009" cy="862190"/>
            <a:chOff x="-100060" y="5340507"/>
            <a:chExt cx="5401009" cy="862190"/>
          </a:xfrm>
        </p:grpSpPr>
        <p:sp>
          <p:nvSpPr>
            <p:cNvPr id="6" name="Rechteck 5">
              <a:extLst>
                <a:ext uri="{FF2B5EF4-FFF2-40B4-BE49-F238E27FC236}">
                  <a16:creationId xmlns:a16="http://schemas.microsoft.com/office/drawing/2014/main" id="{EADAB986-A455-5AFB-BEB8-D2D133AB7B37}"/>
                </a:ext>
              </a:extLst>
            </p:cNvPr>
            <p:cNvSpPr/>
            <p:nvPr/>
          </p:nvSpPr>
          <p:spPr>
            <a:xfrm>
              <a:off x="-100060" y="5340507"/>
              <a:ext cx="1013709" cy="369332"/>
            </a:xfrm>
            <a:prstGeom prst="rect">
              <a:avLst/>
            </a:prstGeom>
          </p:spPr>
          <p:txBody>
            <a:bodyPr wrap="square">
              <a:spAutoFit/>
            </a:bodyPr>
            <a:lstStyle/>
            <a:p>
              <a:r>
                <a:rPr lang="de-DE" dirty="0">
                  <a:solidFill>
                    <a:schemeClr val="tx1">
                      <a:lumMod val="65000"/>
                      <a:lumOff val="35000"/>
                    </a:schemeClr>
                  </a:solidFill>
                </a:rPr>
                <a:t>Datum: </a:t>
              </a:r>
            </a:p>
          </p:txBody>
        </p:sp>
        <p:sp>
          <p:nvSpPr>
            <p:cNvPr id="17" name="Datumsplatzhalter 2">
              <a:extLst>
                <a:ext uri="{FF2B5EF4-FFF2-40B4-BE49-F238E27FC236}">
                  <a16:creationId xmlns:a16="http://schemas.microsoft.com/office/drawing/2014/main" id="{FC3D453C-3B9C-E658-46CC-2A69BD503CC4}"/>
                </a:ext>
              </a:extLst>
            </p:cNvPr>
            <p:cNvSpPr txBox="1">
              <a:spLocks/>
            </p:cNvSpPr>
            <p:nvPr/>
          </p:nvSpPr>
          <p:spPr>
            <a:xfrm>
              <a:off x="839161" y="5340507"/>
              <a:ext cx="2743200" cy="365125"/>
            </a:xfrm>
            <a:prstGeom prst="rect">
              <a:avLst/>
            </a:prstGeom>
          </p:spPr>
          <p:txBody>
            <a:bodyPr/>
            <a:lstStyle>
              <a:defPPr>
                <a:defRPr lang="de-DE"/>
              </a:defPPr>
              <a:lvl1pPr marL="0" algn="l" defTabSz="914400" rtl="0" eaLnBrk="1" latinLnBrk="0" hangingPunct="1">
                <a:defRPr sz="10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b="1" dirty="0"/>
                <a:t>01.08.2022</a:t>
              </a:r>
              <a:endParaRPr lang="de-DE" sz="1800" b="1" dirty="0"/>
            </a:p>
          </p:txBody>
        </p:sp>
        <p:sp>
          <p:nvSpPr>
            <p:cNvPr id="21" name="Fußzeilenplatzhalter 3">
              <a:extLst>
                <a:ext uri="{FF2B5EF4-FFF2-40B4-BE49-F238E27FC236}">
                  <a16:creationId xmlns:a16="http://schemas.microsoft.com/office/drawing/2014/main" id="{9C4D18A8-3683-79C5-E1E9-15A449ABD7F4}"/>
                </a:ext>
              </a:extLst>
            </p:cNvPr>
            <p:cNvSpPr txBox="1">
              <a:spLocks/>
            </p:cNvSpPr>
            <p:nvPr/>
          </p:nvSpPr>
          <p:spPr>
            <a:xfrm>
              <a:off x="2014197" y="5833365"/>
              <a:ext cx="3286752" cy="365125"/>
            </a:xfrm>
            <a:prstGeom prst="rect">
              <a:avLst/>
            </a:prstGeom>
          </p:spPr>
          <p:txBody>
            <a:bodyPr/>
            <a:lstStyle>
              <a:defPPr>
                <a:defRPr lang="de-DE"/>
              </a:defPPr>
              <a:lvl1pPr marL="0" algn="ctr" defTabSz="914400" rtl="0" eaLnBrk="1" latinLnBrk="0" hangingPunct="1">
                <a:defRPr sz="10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sz="1800" b="1" dirty="0"/>
                <a:t>Manfred Mustermann</a:t>
              </a:r>
            </a:p>
          </p:txBody>
        </p:sp>
        <p:sp>
          <p:nvSpPr>
            <p:cNvPr id="23" name="Rechteck 22">
              <a:extLst>
                <a:ext uri="{FF2B5EF4-FFF2-40B4-BE49-F238E27FC236}">
                  <a16:creationId xmlns:a16="http://schemas.microsoft.com/office/drawing/2014/main" id="{8417617B-3FE9-4A62-ACD2-5CBD38D6B101}"/>
                </a:ext>
              </a:extLst>
            </p:cNvPr>
            <p:cNvSpPr/>
            <p:nvPr/>
          </p:nvSpPr>
          <p:spPr>
            <a:xfrm>
              <a:off x="-100060" y="5833365"/>
              <a:ext cx="2114257" cy="369332"/>
            </a:xfrm>
            <a:prstGeom prst="rect">
              <a:avLst/>
            </a:prstGeom>
          </p:spPr>
          <p:txBody>
            <a:bodyPr wrap="square">
              <a:spAutoFit/>
            </a:bodyPr>
            <a:lstStyle/>
            <a:p>
              <a:r>
                <a:rPr lang="de-DE" dirty="0">
                  <a:solidFill>
                    <a:schemeClr val="tx1">
                      <a:lumMod val="65000"/>
                      <a:lumOff val="35000"/>
                    </a:schemeClr>
                  </a:solidFill>
                </a:rPr>
                <a:t>Referent/Referentin:</a:t>
              </a:r>
            </a:p>
          </p:txBody>
        </p:sp>
      </p:grpSp>
      <p:pic>
        <p:nvPicPr>
          <p:cNvPr id="7" name="Grafik 6">
            <a:extLst>
              <a:ext uri="{FF2B5EF4-FFF2-40B4-BE49-F238E27FC236}">
                <a16:creationId xmlns:a16="http://schemas.microsoft.com/office/drawing/2014/main" id="{744A2872-2D70-BE42-7D93-5B8D105BEA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9340" y="2801915"/>
            <a:ext cx="8228123" cy="933087"/>
          </a:xfrm>
          <a:prstGeom prst="rect">
            <a:avLst/>
          </a:prstGeom>
        </p:spPr>
      </p:pic>
      <p:pic>
        <p:nvPicPr>
          <p:cNvPr id="10" name="Grafik 9">
            <a:extLst>
              <a:ext uri="{FF2B5EF4-FFF2-40B4-BE49-F238E27FC236}">
                <a16:creationId xmlns:a16="http://schemas.microsoft.com/office/drawing/2014/main" id="{F0B15835-B817-4DCF-37AF-CC73AD1D73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71763">
            <a:off x="9037991" y="3921869"/>
            <a:ext cx="2529845" cy="1695800"/>
          </a:xfrm>
          <a:prstGeom prst="rect">
            <a:avLst/>
          </a:prstGeom>
        </p:spPr>
      </p:pic>
      <p:sp>
        <p:nvSpPr>
          <p:cNvPr id="4" name="Foliennummernplatzhalter 5">
            <a:extLst>
              <a:ext uri="{FF2B5EF4-FFF2-40B4-BE49-F238E27FC236}">
                <a16:creationId xmlns:a16="http://schemas.microsoft.com/office/drawing/2014/main" id="{7B08E623-9A73-A0F8-ADD1-DD24205ADDFE}"/>
              </a:ext>
            </a:extLst>
          </p:cNvPr>
          <p:cNvSpPr txBox="1">
            <a:spLocks/>
          </p:cNvSpPr>
          <p:nvPr/>
        </p:nvSpPr>
        <p:spPr>
          <a:xfrm>
            <a:off x="9124293" y="6492875"/>
            <a:ext cx="2743200"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sz="800" dirty="0">
                <a:solidFill>
                  <a:schemeClr val="tx1">
                    <a:lumMod val="65000"/>
                    <a:lumOff val="35000"/>
                  </a:schemeClr>
                </a:solidFill>
              </a:rPr>
              <a:t>1</a:t>
            </a:r>
          </a:p>
        </p:txBody>
      </p:sp>
    </p:spTree>
    <p:extLst>
      <p:ext uri="{BB962C8B-B14F-4D97-AF65-F5344CB8AC3E}">
        <p14:creationId xmlns:p14="http://schemas.microsoft.com/office/powerpoint/2010/main" val="427866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k 16">
            <a:extLst>
              <a:ext uri="{FF2B5EF4-FFF2-40B4-BE49-F238E27FC236}">
                <a16:creationId xmlns:a16="http://schemas.microsoft.com/office/drawing/2014/main" id="{A54C7ACB-B787-4B8E-99AE-1A10F62E6C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7" y="1355163"/>
            <a:ext cx="12192000" cy="4751832"/>
          </a:xfrm>
          <a:prstGeom prst="rect">
            <a:avLst/>
          </a:prstGeom>
        </p:spPr>
      </p:pic>
      <p:sp>
        <p:nvSpPr>
          <p:cNvPr id="19"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20"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21"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2</a:t>
            </a:r>
          </a:p>
        </p:txBody>
      </p:sp>
      <p:sp>
        <p:nvSpPr>
          <p:cNvPr id="2" name="Sprechblase: rechteckig 1">
            <a:extLst>
              <a:ext uri="{FF2B5EF4-FFF2-40B4-BE49-F238E27FC236}">
                <a16:creationId xmlns:a16="http://schemas.microsoft.com/office/drawing/2014/main" id="{25B0B7D8-D868-20EF-836A-83EE8E2FDA2E}"/>
              </a:ext>
            </a:extLst>
          </p:cNvPr>
          <p:cNvSpPr/>
          <p:nvPr/>
        </p:nvSpPr>
        <p:spPr>
          <a:xfrm>
            <a:off x="371757" y="1012966"/>
            <a:ext cx="3219402" cy="1140751"/>
          </a:xfrm>
          <a:prstGeom prst="wedgeRectCallout">
            <a:avLst>
              <a:gd name="adj1" fmla="val 66401"/>
              <a:gd name="adj2" fmla="val 35765"/>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bg1"/>
                </a:solidFill>
              </a:rPr>
              <a:t>Ja klar, die sind doch bei der konstanten Geschwindigkeit  harmlos und ungefährlich.</a:t>
            </a:r>
          </a:p>
        </p:txBody>
      </p:sp>
      <p:sp>
        <p:nvSpPr>
          <p:cNvPr id="3" name="Sprechblase: rechteckig 2">
            <a:extLst>
              <a:ext uri="{FF2B5EF4-FFF2-40B4-BE49-F238E27FC236}">
                <a16:creationId xmlns:a16="http://schemas.microsoft.com/office/drawing/2014/main" id="{E1A6A08C-6DA9-5233-BCF0-C6594C0B9ACD}"/>
              </a:ext>
            </a:extLst>
          </p:cNvPr>
          <p:cNvSpPr/>
          <p:nvPr/>
        </p:nvSpPr>
        <p:spPr>
          <a:xfrm>
            <a:off x="612951" y="2455796"/>
            <a:ext cx="3417022" cy="1122142"/>
          </a:xfrm>
          <a:prstGeom prst="wedgeRectCallout">
            <a:avLst>
              <a:gd name="adj1" fmla="val -44438"/>
              <a:gd name="adj2" fmla="val 109001"/>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i="1" dirty="0">
                <a:solidFill>
                  <a:schemeClr val="bg1"/>
                </a:solidFill>
              </a:rPr>
              <a:t>Also ich krieche mal schnell unter dem Förderband durch, um auf die andere Seite zu gelangen.</a:t>
            </a:r>
          </a:p>
        </p:txBody>
      </p:sp>
      <p:sp>
        <p:nvSpPr>
          <p:cNvPr id="8" name="Sprechblase: oval 7">
            <a:extLst>
              <a:ext uri="{FF2B5EF4-FFF2-40B4-BE49-F238E27FC236}">
                <a16:creationId xmlns:a16="http://schemas.microsoft.com/office/drawing/2014/main" id="{20689310-08CB-5E66-6306-4C6C5D5638BC}"/>
              </a:ext>
            </a:extLst>
          </p:cNvPr>
          <p:cNvSpPr/>
          <p:nvPr/>
        </p:nvSpPr>
        <p:spPr>
          <a:xfrm>
            <a:off x="3585816" y="3512818"/>
            <a:ext cx="3795353" cy="1847322"/>
          </a:xfrm>
          <a:prstGeom prst="wedgeEllipseCallout">
            <a:avLst>
              <a:gd name="adj1" fmla="val 15000"/>
              <a:gd name="adj2" fmla="val 76472"/>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i="1" dirty="0">
                <a:solidFill>
                  <a:schemeClr val="bg1"/>
                </a:solidFill>
              </a:rPr>
              <a:t>So ein Schutzgitter an der Antriebs- oder Umlenk-trommel stört doch nur </a:t>
            </a:r>
            <a:br>
              <a:rPr lang="de-DE" b="1" i="1" dirty="0">
                <a:solidFill>
                  <a:schemeClr val="bg1"/>
                </a:solidFill>
              </a:rPr>
            </a:br>
            <a:r>
              <a:rPr lang="de-DE" b="1" i="1" dirty="0">
                <a:solidFill>
                  <a:schemeClr val="bg1"/>
                </a:solidFill>
              </a:rPr>
              <a:t>bei Reinigungsarbeiten.</a:t>
            </a:r>
          </a:p>
        </p:txBody>
      </p:sp>
      <p:sp>
        <p:nvSpPr>
          <p:cNvPr id="10" name="Sprechblase: oval 9">
            <a:extLst>
              <a:ext uri="{FF2B5EF4-FFF2-40B4-BE49-F238E27FC236}">
                <a16:creationId xmlns:a16="http://schemas.microsoft.com/office/drawing/2014/main" id="{82370ABE-3166-B324-CED2-2A0F7C7E0865}"/>
              </a:ext>
            </a:extLst>
          </p:cNvPr>
          <p:cNvSpPr/>
          <p:nvPr/>
        </p:nvSpPr>
        <p:spPr>
          <a:xfrm>
            <a:off x="164974" y="4415915"/>
            <a:ext cx="3632968" cy="1548383"/>
          </a:xfrm>
          <a:prstGeom prst="wedgeEllipseCallout">
            <a:avLst>
              <a:gd name="adj1" fmla="val 63570"/>
              <a:gd name="adj2" fmla="val 3205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i="1" dirty="0">
                <a:solidFill>
                  <a:schemeClr val="bg1"/>
                </a:solidFill>
              </a:rPr>
              <a:t>Vor Arbeiten am Förderband: Ausschalten und gegen Wieder-einschalten sichern.</a:t>
            </a:r>
          </a:p>
        </p:txBody>
      </p:sp>
      <p:sp>
        <p:nvSpPr>
          <p:cNvPr id="11" name="Sprechblase: rechteckig 10">
            <a:extLst>
              <a:ext uri="{FF2B5EF4-FFF2-40B4-BE49-F238E27FC236}">
                <a16:creationId xmlns:a16="http://schemas.microsoft.com/office/drawing/2014/main" id="{EE4BAA98-02B7-BAEB-EA55-68CC2CA242A6}"/>
              </a:ext>
            </a:extLst>
          </p:cNvPr>
          <p:cNvSpPr/>
          <p:nvPr/>
        </p:nvSpPr>
        <p:spPr>
          <a:xfrm flipH="1">
            <a:off x="6678416" y="5295143"/>
            <a:ext cx="3632968" cy="1058932"/>
          </a:xfrm>
          <a:prstGeom prst="wedgeRectCallout">
            <a:avLst>
              <a:gd name="adj1" fmla="val -75762"/>
              <a:gd name="adj2" fmla="val -1475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i="1" dirty="0">
                <a:solidFill>
                  <a:schemeClr val="bg1"/>
                </a:solidFill>
              </a:rPr>
              <a:t>Also ich habe genug Zeit und Kraft, mich zu befreien, wenn meine</a:t>
            </a:r>
            <a:br>
              <a:rPr lang="de-DE" b="1" i="1" dirty="0">
                <a:solidFill>
                  <a:schemeClr val="bg1"/>
                </a:solidFill>
              </a:rPr>
            </a:br>
            <a:r>
              <a:rPr lang="de-DE" b="1" i="1" dirty="0">
                <a:solidFill>
                  <a:schemeClr val="bg1"/>
                </a:solidFill>
              </a:rPr>
              <a:t>Hand in eine Einzugsstelle gerät. </a:t>
            </a:r>
          </a:p>
        </p:txBody>
      </p:sp>
      <p:sp>
        <p:nvSpPr>
          <p:cNvPr id="13" name="Sprechblase: oval 12">
            <a:extLst>
              <a:ext uri="{FF2B5EF4-FFF2-40B4-BE49-F238E27FC236}">
                <a16:creationId xmlns:a16="http://schemas.microsoft.com/office/drawing/2014/main" id="{9D8BE9CF-2D9E-2595-B532-CF99B81B9AE8}"/>
              </a:ext>
            </a:extLst>
          </p:cNvPr>
          <p:cNvSpPr/>
          <p:nvPr/>
        </p:nvSpPr>
        <p:spPr>
          <a:xfrm flipH="1">
            <a:off x="8783899" y="1034474"/>
            <a:ext cx="3036344" cy="1488572"/>
          </a:xfrm>
          <a:prstGeom prst="wedgeEllipseCallout">
            <a:avLst>
              <a:gd name="adj1" fmla="val -24701"/>
              <a:gd name="adj2" fmla="val 75476"/>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de-DE" sz="2200" b="1" i="1" dirty="0">
                <a:solidFill>
                  <a:schemeClr val="bg1"/>
                </a:solidFill>
              </a:rPr>
              <a:t>Also: Hände weg vom laufenden Band!</a:t>
            </a:r>
          </a:p>
        </p:txBody>
      </p:sp>
      <p:sp>
        <p:nvSpPr>
          <p:cNvPr id="15" name="Sprechblase: rechteckig 14">
            <a:extLst>
              <a:ext uri="{FF2B5EF4-FFF2-40B4-BE49-F238E27FC236}">
                <a16:creationId xmlns:a16="http://schemas.microsoft.com/office/drawing/2014/main" id="{CA552B64-C24A-163D-0049-E60A8B8E93B2}"/>
              </a:ext>
            </a:extLst>
          </p:cNvPr>
          <p:cNvSpPr/>
          <p:nvPr/>
        </p:nvSpPr>
        <p:spPr>
          <a:xfrm flipH="1">
            <a:off x="9124293" y="3586834"/>
            <a:ext cx="2616464" cy="1488571"/>
          </a:xfrm>
          <a:prstGeom prst="wedgeRectCallout">
            <a:avLst>
              <a:gd name="adj1" fmla="val 91094"/>
              <a:gd name="adj2" fmla="val 2444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de-DE" sz="2000" b="1" i="1" dirty="0">
                <a:solidFill>
                  <a:schemeClr val="bg1"/>
                </a:solidFill>
              </a:rPr>
              <a:t>Nein - Förderbänder nur auf sicheren Übergängen überqueren!</a:t>
            </a:r>
          </a:p>
        </p:txBody>
      </p:sp>
      <p:sp>
        <p:nvSpPr>
          <p:cNvPr id="16" name="Sprechblase: oval 15">
            <a:extLst>
              <a:ext uri="{FF2B5EF4-FFF2-40B4-BE49-F238E27FC236}">
                <a16:creationId xmlns:a16="http://schemas.microsoft.com/office/drawing/2014/main" id="{E486B6C9-B871-0AB9-BE93-14ED4FEE074F}"/>
              </a:ext>
            </a:extLst>
          </p:cNvPr>
          <p:cNvSpPr/>
          <p:nvPr/>
        </p:nvSpPr>
        <p:spPr>
          <a:xfrm>
            <a:off x="6229665" y="2294555"/>
            <a:ext cx="3159405" cy="1488572"/>
          </a:xfrm>
          <a:prstGeom prst="wedgeEllipseCallout">
            <a:avLst>
              <a:gd name="adj1" fmla="val -68083"/>
              <a:gd name="adj2" fmla="val -18041"/>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i="1" dirty="0">
                <a:solidFill>
                  <a:schemeClr val="bg1"/>
                </a:solidFill>
              </a:rPr>
              <a:t>Und notfalls zieht man die Reißleine und das Förderband bleibt sofort stehen.</a:t>
            </a:r>
          </a:p>
        </p:txBody>
      </p:sp>
      <p:sp>
        <p:nvSpPr>
          <p:cNvPr id="22" name="Sprechblase: oval 21">
            <a:extLst>
              <a:ext uri="{FF2B5EF4-FFF2-40B4-BE49-F238E27FC236}">
                <a16:creationId xmlns:a16="http://schemas.microsoft.com/office/drawing/2014/main" id="{684F54F5-D597-8ADB-640C-A4AAF2CFDCCC}"/>
              </a:ext>
            </a:extLst>
          </p:cNvPr>
          <p:cNvSpPr/>
          <p:nvPr/>
        </p:nvSpPr>
        <p:spPr>
          <a:xfrm>
            <a:off x="4246779" y="885607"/>
            <a:ext cx="3485633" cy="1548383"/>
          </a:xfrm>
          <a:prstGeom prst="wedgeEllipseCallout">
            <a:avLst>
              <a:gd name="adj1" fmla="val -44486"/>
              <a:gd name="adj2" fmla="val 6293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t>Nein - Vom laufenden Förderband eingezogen zu werden, ist eine tödliche Gefahr!</a:t>
            </a:r>
            <a:endParaRPr lang="de-DE" b="1" i="1" dirty="0">
              <a:solidFill>
                <a:schemeClr val="bg1"/>
              </a:solidFill>
            </a:endParaRPr>
          </a:p>
        </p:txBody>
      </p:sp>
    </p:spTree>
    <p:extLst>
      <p:ext uri="{BB962C8B-B14F-4D97-AF65-F5344CB8AC3E}">
        <p14:creationId xmlns:p14="http://schemas.microsoft.com/office/powerpoint/2010/main" val="3687141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10" grpId="0" animBg="1"/>
      <p:bldP spid="11" grpId="0" animBg="1"/>
      <p:bldP spid="13" grpId="0" animBg="1"/>
      <p:bldP spid="15" grpId="0" animBg="1"/>
      <p:bldP spid="16" grpId="0" animBg="1"/>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BCCA32C6-2817-4469-818A-D9F1D2A8AC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4" name="Textfeld 3">
            <a:extLst>
              <a:ext uri="{FF2B5EF4-FFF2-40B4-BE49-F238E27FC236}">
                <a16:creationId xmlns:a16="http://schemas.microsoft.com/office/drawing/2014/main" id="{6BFAD743-F18C-4685-80F1-0B186FA6F0D5}"/>
              </a:ext>
            </a:extLst>
          </p:cNvPr>
          <p:cNvSpPr txBox="1"/>
          <p:nvPr/>
        </p:nvSpPr>
        <p:spPr>
          <a:xfrm>
            <a:off x="838610" y="1573350"/>
            <a:ext cx="5611427" cy="1398808"/>
          </a:xfrm>
          <a:prstGeom prst="rect">
            <a:avLst/>
          </a:prstGeom>
          <a:solidFill>
            <a:schemeClr val="tx1">
              <a:lumMod val="65000"/>
              <a:lumOff val="35000"/>
            </a:schemeClr>
          </a:solidFill>
        </p:spPr>
        <p:txBody>
          <a:bodyPr wrap="none" lIns="180000" tIns="108000" rIns="180000" bIns="180000" rtlCol="0">
            <a:spAutoFit/>
          </a:bodyPr>
          <a:lstStyle/>
          <a:p>
            <a:r>
              <a:rPr lang="de-DE" sz="4000" b="1" dirty="0">
                <a:solidFill>
                  <a:schemeClr val="bg1"/>
                </a:solidFill>
              </a:rPr>
              <a:t>Und jetzt IHRE Meinung!</a:t>
            </a:r>
          </a:p>
          <a:p>
            <a:r>
              <a:rPr lang="de-DE" sz="3200" dirty="0">
                <a:solidFill>
                  <a:schemeClr val="bg1"/>
                </a:solidFill>
              </a:rPr>
              <a:t>Was denken Sie?</a:t>
            </a:r>
          </a:p>
        </p:txBody>
      </p:sp>
      <p:sp>
        <p:nvSpPr>
          <p:cNvPr id="10"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1"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2"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3</a:t>
            </a:fld>
            <a:endParaRPr lang="de-DE" sz="800" dirty="0">
              <a:solidFill>
                <a:schemeClr val="tx1">
                  <a:lumMod val="65000"/>
                  <a:lumOff val="35000"/>
                </a:schemeClr>
              </a:solidFill>
            </a:endParaRPr>
          </a:p>
        </p:txBody>
      </p:sp>
      <p:sp>
        <p:nvSpPr>
          <p:cNvPr id="5" name="Rechteckige Legende 4"/>
          <p:cNvSpPr/>
          <p:nvPr/>
        </p:nvSpPr>
        <p:spPr>
          <a:xfrm>
            <a:off x="4139921" y="2481943"/>
            <a:ext cx="7506119" cy="3309257"/>
          </a:xfrm>
          <a:prstGeom prst="wedgeRectCallout">
            <a:avLst>
              <a:gd name="adj1" fmla="val 30874"/>
              <a:gd name="adj2" fmla="val 68574"/>
            </a:avLst>
          </a:prstGeom>
          <a:solidFill>
            <a:schemeClr val="bg1"/>
          </a:solid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0000"/>
              </a:solidFill>
            </a:endParaRPr>
          </a:p>
        </p:txBody>
      </p:sp>
    </p:spTree>
    <p:extLst>
      <p:ext uri="{BB962C8B-B14F-4D97-AF65-F5344CB8AC3E}">
        <p14:creationId xmlns:p14="http://schemas.microsoft.com/office/powerpoint/2010/main" val="3646540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2196E2CF-E321-45E1-8616-68E0ECDEA1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12" name="Rechteck 11"/>
          <p:cNvSpPr/>
          <p:nvPr/>
        </p:nvSpPr>
        <p:spPr>
          <a:xfrm>
            <a:off x="0"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1080000" y="1123698"/>
            <a:ext cx="1868113"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Richtig ist …</a:t>
            </a:r>
          </a:p>
        </p:txBody>
      </p:sp>
      <p:sp>
        <p:nvSpPr>
          <p:cNvPr id="16"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7"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8"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4</a:t>
            </a:r>
          </a:p>
        </p:txBody>
      </p:sp>
      <p:sp>
        <p:nvSpPr>
          <p:cNvPr id="2" name="Textfeld 1">
            <a:extLst>
              <a:ext uri="{FF2B5EF4-FFF2-40B4-BE49-F238E27FC236}">
                <a16:creationId xmlns:a16="http://schemas.microsoft.com/office/drawing/2014/main" id="{22BB85F2-C1A2-9F0D-9766-D06A765D67DC}"/>
              </a:ext>
            </a:extLst>
          </p:cNvPr>
          <p:cNvSpPr txBox="1"/>
          <p:nvPr/>
        </p:nvSpPr>
        <p:spPr>
          <a:xfrm>
            <a:off x="1080000" y="1944000"/>
            <a:ext cx="9649385" cy="2826415"/>
          </a:xfrm>
          <a:prstGeom prst="rect">
            <a:avLst/>
          </a:prstGeom>
          <a:noFill/>
        </p:spPr>
        <p:txBody>
          <a:bodyPr wrap="square" lIns="0" tIns="0" rIns="0" bIns="0" rtlCol="0">
            <a:spAutoFit/>
          </a:bodyPr>
          <a:lstStyle/>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Vom laufenden Förderband eingezogen zu werden, </a:t>
            </a:r>
            <a:br>
              <a:rPr lang="de-DE" sz="2300" dirty="0">
                <a:solidFill>
                  <a:schemeClr val="tx1">
                    <a:lumMod val="65000"/>
                    <a:lumOff val="35000"/>
                  </a:schemeClr>
                </a:solidFill>
              </a:rPr>
            </a:br>
            <a:r>
              <a:rPr lang="de-DE" sz="2300" dirty="0">
                <a:solidFill>
                  <a:schemeClr val="tx1">
                    <a:lumMod val="65000"/>
                    <a:lumOff val="35000"/>
                  </a:schemeClr>
                </a:solidFill>
              </a:rPr>
              <a:t>ist eine tödliche Gefahr. </a:t>
            </a:r>
          </a:p>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Der Einzug erfolgt urplötzlich und unvorbereitet. Sie haben </a:t>
            </a:r>
            <a:br>
              <a:rPr lang="de-DE" sz="2300" dirty="0">
                <a:solidFill>
                  <a:schemeClr val="tx1">
                    <a:lumMod val="65000"/>
                    <a:lumOff val="35000"/>
                  </a:schemeClr>
                </a:solidFill>
              </a:rPr>
            </a:br>
            <a:r>
              <a:rPr lang="de-DE" sz="2300" dirty="0">
                <a:solidFill>
                  <a:schemeClr val="tx1">
                    <a:lumMod val="65000"/>
                    <a:lumOff val="35000"/>
                  </a:schemeClr>
                </a:solidFill>
              </a:rPr>
              <a:t>keine Chance, zu reagieren und auch nicht die nötige Kraft, </a:t>
            </a:r>
            <a:br>
              <a:rPr lang="de-DE" sz="2300" dirty="0">
                <a:solidFill>
                  <a:schemeClr val="tx1">
                    <a:lumMod val="65000"/>
                    <a:lumOff val="35000"/>
                  </a:schemeClr>
                </a:solidFill>
              </a:rPr>
            </a:br>
            <a:r>
              <a:rPr lang="de-DE" sz="2300" dirty="0">
                <a:solidFill>
                  <a:schemeClr val="tx1">
                    <a:lumMod val="65000"/>
                    <a:lumOff val="35000"/>
                  </a:schemeClr>
                </a:solidFill>
              </a:rPr>
              <a:t>um sich aus der Einzugsstelle zu befreien. </a:t>
            </a:r>
          </a:p>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Beim Betätigen der Reißleine (Not-Halt) läuft das Förderband</a:t>
            </a:r>
            <a:br>
              <a:rPr lang="de-DE" sz="2300" dirty="0">
                <a:solidFill>
                  <a:schemeClr val="tx1">
                    <a:lumMod val="65000"/>
                    <a:lumOff val="35000"/>
                  </a:schemeClr>
                </a:solidFill>
              </a:rPr>
            </a:br>
            <a:r>
              <a:rPr lang="de-DE" sz="2300" dirty="0">
                <a:solidFill>
                  <a:schemeClr val="tx1">
                    <a:lumMod val="65000"/>
                    <a:lumOff val="35000"/>
                  </a:schemeClr>
                </a:solidFill>
              </a:rPr>
              <a:t>noch nach und kommt nicht sofort zum Stillstand. </a:t>
            </a:r>
          </a:p>
        </p:txBody>
      </p:sp>
    </p:spTree>
    <p:extLst>
      <p:ext uri="{BB962C8B-B14F-4D97-AF65-F5344CB8AC3E}">
        <p14:creationId xmlns:p14="http://schemas.microsoft.com/office/powerpoint/2010/main" val="2021765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97396881-4DDB-41C5-A939-55C2501F86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12" name="Rechteck 11"/>
          <p:cNvSpPr/>
          <p:nvPr/>
        </p:nvSpPr>
        <p:spPr>
          <a:xfrm>
            <a:off x="-2"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1080000" y="1123698"/>
            <a:ext cx="2867313"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Unbedingt beachten</a:t>
            </a:r>
          </a:p>
        </p:txBody>
      </p:sp>
      <p:sp>
        <p:nvSpPr>
          <p:cNvPr id="11"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3" name="Fußzeilenplatzhalter 2"/>
          <p:cNvSpPr>
            <a:spLocks noGrp="1"/>
          </p:cNvSpPr>
          <p:nvPr>
            <p:ph type="ftr" sz="quarter" idx="3"/>
          </p:nvPr>
        </p:nvSpPr>
        <p:spPr/>
        <p:txBody>
          <a:bodyPr/>
          <a:lstStyle/>
          <a:p>
            <a:pPr algn="ctr"/>
            <a:r>
              <a:rPr lang="de-DE" sz="800" dirty="0">
                <a:solidFill>
                  <a:schemeClr val="tx1">
                    <a:lumMod val="65000"/>
                    <a:lumOff val="35000"/>
                  </a:schemeClr>
                </a:solidFill>
              </a:rPr>
              <a:t>Manfred Mustermann</a:t>
            </a:r>
          </a:p>
        </p:txBody>
      </p:sp>
      <p:sp>
        <p:nvSpPr>
          <p:cNvPr id="14"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5</a:t>
            </a:r>
          </a:p>
        </p:txBody>
      </p:sp>
      <p:sp>
        <p:nvSpPr>
          <p:cNvPr id="4" name="Textfeld 3">
            <a:extLst>
              <a:ext uri="{FF2B5EF4-FFF2-40B4-BE49-F238E27FC236}">
                <a16:creationId xmlns:a16="http://schemas.microsoft.com/office/drawing/2014/main" id="{19B9E5FD-0CE0-31FC-1660-34F7610AAF29}"/>
              </a:ext>
            </a:extLst>
          </p:cNvPr>
          <p:cNvSpPr txBox="1"/>
          <p:nvPr/>
        </p:nvSpPr>
        <p:spPr>
          <a:xfrm>
            <a:off x="1080000" y="1944000"/>
            <a:ext cx="7188722" cy="4053289"/>
          </a:xfrm>
          <a:prstGeom prst="rect">
            <a:avLst/>
          </a:prstGeom>
          <a:noFill/>
        </p:spPr>
        <p:txBody>
          <a:bodyPr wrap="square" lIns="0" tIns="0" rIns="0" bIns="0" rtlCol="0">
            <a:spAutoFit/>
          </a:bodyPr>
          <a:lstStyle/>
          <a:p>
            <a:pPr marL="252000" indent="-252000">
              <a:lnSpc>
                <a:spcPts val="2400"/>
              </a:lnSpc>
              <a:spcAft>
                <a:spcPts val="700"/>
              </a:spcAft>
              <a:buClr>
                <a:srgbClr val="FF0000"/>
              </a:buClr>
              <a:buFont typeface="Arial" panose="020B0604020202020204" pitchFamily="34" charset="0"/>
              <a:buChar char="•"/>
            </a:pPr>
            <a:r>
              <a:rPr lang="de-DE" sz="2300" dirty="0">
                <a:solidFill>
                  <a:schemeClr val="tx1">
                    <a:lumMod val="65000"/>
                    <a:lumOff val="35000"/>
                  </a:schemeClr>
                </a:solidFill>
              </a:rPr>
              <a:t>Hände weg vom laufenden Band!</a:t>
            </a:r>
          </a:p>
          <a:p>
            <a:pPr marL="252000" indent="-252000">
              <a:lnSpc>
                <a:spcPts val="2400"/>
              </a:lnSpc>
              <a:spcAft>
                <a:spcPts val="700"/>
              </a:spcAft>
              <a:buClr>
                <a:srgbClr val="FF0000"/>
              </a:buClr>
              <a:buFont typeface="Arial" panose="020B0604020202020204" pitchFamily="34" charset="0"/>
              <a:buChar char="•"/>
            </a:pPr>
            <a:r>
              <a:rPr lang="de-DE" sz="2300" dirty="0">
                <a:solidFill>
                  <a:schemeClr val="tx1">
                    <a:lumMod val="65000"/>
                    <a:lumOff val="35000"/>
                  </a:schemeClr>
                </a:solidFill>
              </a:rPr>
              <a:t>Reinigungs- und Abschmierarbeiten niemals am </a:t>
            </a:r>
            <a:br>
              <a:rPr lang="de-DE" sz="2300" dirty="0">
                <a:solidFill>
                  <a:schemeClr val="tx1">
                    <a:lumMod val="65000"/>
                    <a:lumOff val="35000"/>
                  </a:schemeClr>
                </a:solidFill>
              </a:rPr>
            </a:br>
            <a:r>
              <a:rPr lang="de-DE" sz="2300" dirty="0">
                <a:solidFill>
                  <a:schemeClr val="tx1">
                    <a:lumMod val="65000"/>
                    <a:lumOff val="35000"/>
                  </a:schemeClr>
                </a:solidFill>
              </a:rPr>
              <a:t>laufenden Band durchführen.</a:t>
            </a:r>
          </a:p>
          <a:p>
            <a:pPr marL="252000" indent="-252000">
              <a:lnSpc>
                <a:spcPts val="2400"/>
              </a:lnSpc>
              <a:spcAft>
                <a:spcPts val="700"/>
              </a:spcAft>
              <a:buClr>
                <a:srgbClr val="FF0000"/>
              </a:buClr>
              <a:buFont typeface="Arial" panose="020B0604020202020204" pitchFamily="34" charset="0"/>
              <a:buChar char="•"/>
            </a:pPr>
            <a:r>
              <a:rPr lang="de-DE" sz="2300" dirty="0">
                <a:solidFill>
                  <a:schemeClr val="tx1">
                    <a:lumMod val="65000"/>
                    <a:lumOff val="35000"/>
                  </a:schemeClr>
                </a:solidFill>
              </a:rPr>
              <a:t>Den Antrieb vor Beginn der Arbeiten am abschließbaren Hauptschalter abschalten und mit einem Schloss gegen Wiedereinschalten sichern. </a:t>
            </a:r>
          </a:p>
          <a:p>
            <a:pPr marL="252000" indent="-252000">
              <a:lnSpc>
                <a:spcPts val="2400"/>
              </a:lnSpc>
              <a:spcAft>
                <a:spcPts val="700"/>
              </a:spcAft>
              <a:buClr>
                <a:srgbClr val="FF0000"/>
              </a:buClr>
              <a:buFont typeface="Arial" panose="020B0604020202020204" pitchFamily="34" charset="0"/>
              <a:buChar char="•"/>
            </a:pPr>
            <a:r>
              <a:rPr lang="de-DE" sz="2300" dirty="0">
                <a:solidFill>
                  <a:schemeClr val="tx1">
                    <a:lumMod val="65000"/>
                    <a:lumOff val="35000"/>
                  </a:schemeClr>
                </a:solidFill>
              </a:rPr>
              <a:t>Einzugsstellen gegen Eingreifen sichern und regelmäßig prüfen. Nach Reparaturarbeiten sind Schutzgitter o. ä. sofort wieder anzubringen. </a:t>
            </a:r>
          </a:p>
          <a:p>
            <a:pPr marL="252000" indent="-252000">
              <a:lnSpc>
                <a:spcPts val="2400"/>
              </a:lnSpc>
              <a:spcAft>
                <a:spcPts val="700"/>
              </a:spcAft>
              <a:buClr>
                <a:srgbClr val="FF0000"/>
              </a:buClr>
              <a:buFont typeface="Arial" panose="020B0604020202020204" pitchFamily="34" charset="0"/>
              <a:buChar char="•"/>
            </a:pPr>
            <a:r>
              <a:rPr lang="de-DE" sz="2300" dirty="0">
                <a:solidFill>
                  <a:schemeClr val="tx1">
                    <a:lumMod val="65000"/>
                    <a:lumOff val="35000"/>
                  </a:schemeClr>
                </a:solidFill>
              </a:rPr>
              <a:t>Ausreichende und richtig platzierte Not-Halt-Schalter </a:t>
            </a:r>
            <a:br>
              <a:rPr lang="de-DE" sz="2300" dirty="0">
                <a:solidFill>
                  <a:schemeClr val="tx1">
                    <a:lumMod val="65000"/>
                    <a:lumOff val="35000"/>
                  </a:schemeClr>
                </a:solidFill>
              </a:rPr>
            </a:br>
            <a:r>
              <a:rPr lang="de-DE" sz="2300" dirty="0">
                <a:solidFill>
                  <a:schemeClr val="tx1">
                    <a:lumMod val="65000"/>
                    <a:lumOff val="35000"/>
                  </a:schemeClr>
                </a:solidFill>
              </a:rPr>
              <a:t>oder Reißleinen installieren. Auch an optische oder akustische Anlaufwarneinrichtungen denken. </a:t>
            </a:r>
          </a:p>
        </p:txBody>
      </p:sp>
    </p:spTree>
    <p:extLst>
      <p:ext uri="{BB962C8B-B14F-4D97-AF65-F5344CB8AC3E}">
        <p14:creationId xmlns:p14="http://schemas.microsoft.com/office/powerpoint/2010/main" val="789227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fik 15">
            <a:extLst>
              <a:ext uri="{FF2B5EF4-FFF2-40B4-BE49-F238E27FC236}">
                <a16:creationId xmlns:a16="http://schemas.microsoft.com/office/drawing/2014/main" id="{2799817A-60B6-4A44-ABC4-4AFBD1D2CF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58289"/>
            <a:ext cx="12192000" cy="4751832"/>
          </a:xfrm>
          <a:prstGeom prst="rect">
            <a:avLst/>
          </a:prstGeom>
        </p:spPr>
      </p:pic>
      <p:sp>
        <p:nvSpPr>
          <p:cNvPr id="13"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4"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5"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6</a:t>
            </a:fld>
            <a:endParaRPr lang="de-DE" sz="800" dirty="0">
              <a:solidFill>
                <a:schemeClr val="tx1">
                  <a:lumMod val="65000"/>
                  <a:lumOff val="35000"/>
                </a:schemeClr>
              </a:solidFill>
            </a:endParaRPr>
          </a:p>
        </p:txBody>
      </p:sp>
      <p:sp>
        <p:nvSpPr>
          <p:cNvPr id="3" name="Textfeld 2">
            <a:extLst>
              <a:ext uri="{FF2B5EF4-FFF2-40B4-BE49-F238E27FC236}">
                <a16:creationId xmlns:a16="http://schemas.microsoft.com/office/drawing/2014/main" id="{E0747FE4-F3E1-4EC1-B816-BDF08A01FD13}"/>
              </a:ext>
            </a:extLst>
          </p:cNvPr>
          <p:cNvSpPr txBox="1"/>
          <p:nvPr/>
        </p:nvSpPr>
        <p:spPr>
          <a:xfrm>
            <a:off x="1080000" y="1944000"/>
            <a:ext cx="8612931" cy="1190069"/>
          </a:xfrm>
          <a:prstGeom prst="rect">
            <a:avLst/>
          </a:prstGeom>
          <a:noFill/>
        </p:spPr>
        <p:txBody>
          <a:bodyPr wrap="square" lIns="0" tIns="0" rIns="0" bIns="0" rtlCol="0">
            <a:spAutoFit/>
          </a:bodyPr>
          <a:lstStyle/>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Praxishandbuch „Arbeitssicherheit und Gesundheits-</a:t>
            </a:r>
            <a:br>
              <a:rPr lang="de-DE" sz="2300" dirty="0">
                <a:solidFill>
                  <a:schemeClr val="tx1">
                    <a:lumMod val="65000"/>
                    <a:lumOff val="35000"/>
                  </a:schemeClr>
                </a:solidFill>
              </a:rPr>
            </a:br>
            <a:r>
              <a:rPr lang="de-DE" sz="2300" dirty="0" err="1">
                <a:solidFill>
                  <a:schemeClr val="tx1">
                    <a:lumMod val="65000"/>
                    <a:lumOff val="35000"/>
                  </a:schemeClr>
                </a:solidFill>
              </a:rPr>
              <a:t>schutz</a:t>
            </a:r>
            <a:r>
              <a:rPr lang="de-DE" sz="2300" dirty="0">
                <a:solidFill>
                  <a:schemeClr val="tx1">
                    <a:lumMod val="65000"/>
                    <a:lumOff val="35000"/>
                  </a:schemeClr>
                </a:solidFill>
              </a:rPr>
              <a:t> in der Baustoffindustrie“, Abschnitt A 2.9</a:t>
            </a:r>
          </a:p>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DGUV Information 208-018: Stetigförderer </a:t>
            </a:r>
          </a:p>
        </p:txBody>
      </p:sp>
      <p:sp>
        <p:nvSpPr>
          <p:cNvPr id="12" name="Rechteck 11"/>
          <p:cNvSpPr/>
          <p:nvPr/>
        </p:nvSpPr>
        <p:spPr>
          <a:xfrm>
            <a:off x="-2"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1080000" y="1123698"/>
            <a:ext cx="3212819"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Weitere Informationen</a:t>
            </a:r>
          </a:p>
        </p:txBody>
      </p:sp>
      <p:pic>
        <p:nvPicPr>
          <p:cNvPr id="4" name="Grafik 3">
            <a:extLst>
              <a:ext uri="{FF2B5EF4-FFF2-40B4-BE49-F238E27FC236}">
                <a16:creationId xmlns:a16="http://schemas.microsoft.com/office/drawing/2014/main" id="{3E19FAB4-105B-EEBD-E62E-EE7BAAEDB3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96960" y="4335955"/>
            <a:ext cx="4065009" cy="1294150"/>
          </a:xfrm>
          <a:prstGeom prst="rect">
            <a:avLst/>
          </a:prstGeom>
        </p:spPr>
      </p:pic>
    </p:spTree>
    <p:extLst>
      <p:ext uri="{BB962C8B-B14F-4D97-AF65-F5344CB8AC3E}">
        <p14:creationId xmlns:p14="http://schemas.microsoft.com/office/powerpoint/2010/main" val="1460289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4"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5"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7</a:t>
            </a:fld>
            <a:endParaRPr lang="de-DE" sz="800" dirty="0">
              <a:solidFill>
                <a:schemeClr val="tx1">
                  <a:lumMod val="65000"/>
                  <a:lumOff val="35000"/>
                </a:schemeClr>
              </a:solidFill>
            </a:endParaRPr>
          </a:p>
        </p:txBody>
      </p:sp>
      <p:pic>
        <p:nvPicPr>
          <p:cNvPr id="11" name="Grafik 10">
            <a:extLst>
              <a:ext uri="{FF2B5EF4-FFF2-40B4-BE49-F238E27FC236}">
                <a16:creationId xmlns:a16="http://schemas.microsoft.com/office/drawing/2014/main" id="{1DF4148E-9FA2-447A-8566-DD2C7AB6E7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8834"/>
            <a:ext cx="12192000" cy="4751832"/>
          </a:xfrm>
          <a:prstGeom prst="rect">
            <a:avLst/>
          </a:prstGeom>
        </p:spPr>
      </p:pic>
      <p:sp>
        <p:nvSpPr>
          <p:cNvPr id="17" name="Rechteck 16">
            <a:extLst>
              <a:ext uri="{FF2B5EF4-FFF2-40B4-BE49-F238E27FC236}">
                <a16:creationId xmlns:a16="http://schemas.microsoft.com/office/drawing/2014/main" id="{C3B592AB-6E5D-4B1E-A833-391733984E67}"/>
              </a:ext>
            </a:extLst>
          </p:cNvPr>
          <p:cNvSpPr/>
          <p:nvPr/>
        </p:nvSpPr>
        <p:spPr>
          <a:xfrm>
            <a:off x="-2"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Textfeld 17">
            <a:extLst>
              <a:ext uri="{FF2B5EF4-FFF2-40B4-BE49-F238E27FC236}">
                <a16:creationId xmlns:a16="http://schemas.microsoft.com/office/drawing/2014/main" id="{E35E7FEA-C778-4813-BC4B-350C2929E43B}"/>
              </a:ext>
            </a:extLst>
          </p:cNvPr>
          <p:cNvSpPr txBox="1"/>
          <p:nvPr/>
        </p:nvSpPr>
        <p:spPr>
          <a:xfrm>
            <a:off x="982664" y="1928906"/>
            <a:ext cx="7238390" cy="2769989"/>
          </a:xfrm>
          <a:prstGeom prst="rect">
            <a:avLst/>
          </a:prstGeom>
          <a:noFill/>
        </p:spPr>
        <p:txBody>
          <a:bodyPr wrap="square" rtlCol="0">
            <a:spAutoFit/>
          </a:bodyPr>
          <a:lstStyle/>
          <a:p>
            <a:r>
              <a:rPr lang="de-DE" sz="1600" dirty="0"/>
              <a:t>Die vorliegende Präsentation basiert auf dem Merkblatt A 039 „Populäre Irrtümer im Arbeitsschutz“ der BG RCI (Populärer Irrtum Nr. 30). Im Merkblatt finden Sie weitere 43 kursierende Aussagen mit falschem Inhalt, die sich hartnäckig jeder nachhaltigen Richtigstellung zu widersetzen scheinen. </a:t>
            </a:r>
          </a:p>
          <a:p>
            <a:endParaRPr lang="de-DE" sz="1600" dirty="0"/>
          </a:p>
          <a:p>
            <a:r>
              <a:rPr lang="de-DE" sz="1600" dirty="0"/>
              <a:t>Bezugsquelle des Merkblatts: </a:t>
            </a:r>
            <a:r>
              <a:rPr lang="de-DE" sz="1600" dirty="0">
                <a:hlinkClick r:id="rId4"/>
              </a:rPr>
              <a:t>medienshop.bgrci.de</a:t>
            </a:r>
            <a:r>
              <a:rPr lang="de-DE" sz="1600" dirty="0"/>
              <a:t>. 172 Seiten im Format A5. </a:t>
            </a:r>
          </a:p>
          <a:p>
            <a:r>
              <a:rPr lang="de-DE" sz="1600" dirty="0"/>
              <a:t>Mitgliedsbetriebe der BG RCI erhalten die Broschüre kostenlos. </a:t>
            </a:r>
          </a:p>
          <a:p>
            <a:r>
              <a:rPr lang="de-DE" sz="1600" dirty="0"/>
              <a:t>Für Dritte ist sie kostenpflichtig.  </a:t>
            </a:r>
          </a:p>
          <a:p>
            <a:endParaRPr lang="de-DE" sz="1600" dirty="0"/>
          </a:p>
          <a:p>
            <a:r>
              <a:rPr lang="de-DE" sz="1600" dirty="0"/>
              <a:t>Download unter downloadcenter.bgrci.de möglich.</a:t>
            </a:r>
          </a:p>
          <a:p>
            <a:endParaRPr lang="de-DE" sz="1400" dirty="0"/>
          </a:p>
        </p:txBody>
      </p:sp>
      <p:sp>
        <p:nvSpPr>
          <p:cNvPr id="19" name="Textfeld 18">
            <a:extLst>
              <a:ext uri="{FF2B5EF4-FFF2-40B4-BE49-F238E27FC236}">
                <a16:creationId xmlns:a16="http://schemas.microsoft.com/office/drawing/2014/main" id="{D897DFAF-9255-4FC9-93A3-FB0ADDF2C27E}"/>
              </a:ext>
            </a:extLst>
          </p:cNvPr>
          <p:cNvSpPr txBox="1"/>
          <p:nvPr/>
        </p:nvSpPr>
        <p:spPr>
          <a:xfrm>
            <a:off x="1080000" y="1120420"/>
            <a:ext cx="1128148"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Quelle</a:t>
            </a:r>
          </a:p>
        </p:txBody>
      </p:sp>
    </p:spTree>
    <p:extLst>
      <p:ext uri="{BB962C8B-B14F-4D97-AF65-F5344CB8AC3E}">
        <p14:creationId xmlns:p14="http://schemas.microsoft.com/office/powerpoint/2010/main" val="3961850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4"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5"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8</a:t>
            </a:fld>
            <a:endParaRPr lang="de-DE" sz="800" dirty="0">
              <a:solidFill>
                <a:schemeClr val="tx1">
                  <a:lumMod val="65000"/>
                  <a:lumOff val="35000"/>
                </a:schemeClr>
              </a:solidFill>
            </a:endParaRPr>
          </a:p>
        </p:txBody>
      </p:sp>
      <p:pic>
        <p:nvPicPr>
          <p:cNvPr id="20" name="Grafik 19">
            <a:extLst>
              <a:ext uri="{FF2B5EF4-FFF2-40B4-BE49-F238E27FC236}">
                <a16:creationId xmlns:a16="http://schemas.microsoft.com/office/drawing/2014/main" id="{A0BD529D-4C07-4377-BCED-445B1F2CE5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8834"/>
            <a:ext cx="12192000" cy="4751832"/>
          </a:xfrm>
          <a:prstGeom prst="rect">
            <a:avLst/>
          </a:prstGeom>
        </p:spPr>
      </p:pic>
      <p:sp>
        <p:nvSpPr>
          <p:cNvPr id="21" name="Rechteck 20">
            <a:extLst>
              <a:ext uri="{FF2B5EF4-FFF2-40B4-BE49-F238E27FC236}">
                <a16:creationId xmlns:a16="http://schemas.microsoft.com/office/drawing/2014/main" id="{56E21A08-1347-4E2E-AD14-C5C46C9379ED}"/>
              </a:ext>
            </a:extLst>
          </p:cNvPr>
          <p:cNvSpPr/>
          <p:nvPr/>
        </p:nvSpPr>
        <p:spPr>
          <a:xfrm>
            <a:off x="-2"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Textfeld 21">
            <a:extLst>
              <a:ext uri="{FF2B5EF4-FFF2-40B4-BE49-F238E27FC236}">
                <a16:creationId xmlns:a16="http://schemas.microsoft.com/office/drawing/2014/main" id="{CABE30EE-30CA-4B5D-8DBD-963E84B468E3}"/>
              </a:ext>
            </a:extLst>
          </p:cNvPr>
          <p:cNvSpPr txBox="1"/>
          <p:nvPr/>
        </p:nvSpPr>
        <p:spPr>
          <a:xfrm>
            <a:off x="982663" y="1655438"/>
            <a:ext cx="7691318" cy="4460516"/>
          </a:xfrm>
          <a:prstGeom prst="rect">
            <a:avLst/>
          </a:prstGeom>
          <a:noFill/>
        </p:spPr>
        <p:txBody>
          <a:bodyPr wrap="square" rtlCol="0">
            <a:spAutoFit/>
          </a:bodyPr>
          <a:lstStyle/>
          <a:p>
            <a:pPr>
              <a:lnSpc>
                <a:spcPct val="97000"/>
              </a:lnSpc>
              <a:spcAft>
                <a:spcPts val="600"/>
              </a:spcAft>
            </a:pPr>
            <a:r>
              <a:rPr lang="de-DE" sz="1600" dirty="0"/>
              <a:t>Diese Präsentation eignet sich insbesondere für einen Seminareinstieg mit dem Ziel, die Gruppe zu aktivieren und „ins Gespräch zu kommen“. Der Ansatz ist modern und basiert auf aktuellen Forschungsergebnissen: Mit einem </a:t>
            </a:r>
            <a:r>
              <a:rPr lang="de-DE" sz="1600" dirty="0">
                <a:latin typeface="DGUV Meta-Normal"/>
                <a:ea typeface="Times New Roman" panose="02020603050405020304" pitchFamily="18" charset="0"/>
                <a:cs typeface="DGUV Meta-Normal"/>
              </a:rPr>
              <a:t>zu lösenden Problem, einer Frage, einem Rätsel oder einem Irrtum starten</a:t>
            </a:r>
            <a:r>
              <a:rPr lang="de-DE" sz="1600" dirty="0"/>
              <a:t> – das ist bei Unterweisungen nachweislich sehr effektiv.  </a:t>
            </a:r>
          </a:p>
          <a:p>
            <a:pPr>
              <a:lnSpc>
                <a:spcPct val="97000"/>
              </a:lnSpc>
              <a:spcAft>
                <a:spcPts val="600"/>
              </a:spcAft>
            </a:pPr>
            <a:r>
              <a:rPr lang="de-DE" sz="1600" b="1" dirty="0"/>
              <a:t>Folie 1 </a:t>
            </a:r>
            <a:r>
              <a:rPr lang="de-DE" sz="1600" dirty="0"/>
              <a:t>startet daher mit einem Irrtum. </a:t>
            </a:r>
            <a:r>
              <a:rPr lang="de-DE" sz="1600" b="1" dirty="0"/>
              <a:t>Folie 2 </a:t>
            </a:r>
            <a:r>
              <a:rPr lang="de-DE" sz="1600" dirty="0"/>
              <a:t>gibt eine geführte Diskussion wieder und regt zum Mitdiskutieren an. Mit </a:t>
            </a:r>
            <a:r>
              <a:rPr lang="de-DE" sz="1600" b="1" dirty="0"/>
              <a:t>Folie 3 </a:t>
            </a:r>
            <a:r>
              <a:rPr lang="de-DE" sz="1600" dirty="0"/>
              <a:t>kann die Diskussion je nach Situation fortgeführt werden. Mit </a:t>
            </a:r>
            <a:r>
              <a:rPr lang="de-DE" sz="1600" b="1" dirty="0"/>
              <a:t>Folien 4 und 5 </a:t>
            </a:r>
            <a:r>
              <a:rPr lang="de-DE" sz="1600" dirty="0"/>
              <a:t>erfolgt anschließend die Richtigstellung. Zur Vorbereitung der Referentin oder des Referenten kann insbesondere das Merkblatt A 039 und die darin empfohlene Literatur genutzt werden.</a:t>
            </a:r>
          </a:p>
          <a:p>
            <a:pPr>
              <a:lnSpc>
                <a:spcPct val="97000"/>
              </a:lnSpc>
              <a:spcAft>
                <a:spcPts val="600"/>
              </a:spcAft>
            </a:pPr>
            <a:r>
              <a:rPr lang="de-DE" sz="1600" dirty="0"/>
              <a:t>Ergebnis: Ein erwiesenermaßen hoher Behaltens- und Wiedererkennungseffekt mit Spaß. Weitere Präsentationen stehen unter downloadcenter.bgrci.de bereit. </a:t>
            </a:r>
          </a:p>
          <a:p>
            <a:pPr>
              <a:lnSpc>
                <a:spcPct val="97000"/>
              </a:lnSpc>
              <a:spcAft>
                <a:spcPts val="600"/>
              </a:spcAft>
            </a:pPr>
            <a:r>
              <a:rPr lang="de-DE" sz="1600" b="1" dirty="0"/>
              <a:t>Achtung: Diese Folien können betriebsspezifisch angepasst werden und dürfen inner-betrieblich verwendet werden. Jede anderweitige Nutzung, insbesondere die Integration in andere Produkte (z. B. E-Learnings), die Nutzung für eigene Veröffentlichungen oder Medien, die kostenfreie oder kostenpflichtige Weitergabe an Dritte oder die Entnahme von Bildmaterial ist </a:t>
            </a:r>
            <a:r>
              <a:rPr lang="de-DE" sz="1600" b="1" u="sng" dirty="0"/>
              <a:t>nicht</a:t>
            </a:r>
            <a:r>
              <a:rPr lang="de-DE" sz="1600" b="1" dirty="0"/>
              <a:t> zulässig. </a:t>
            </a:r>
          </a:p>
          <a:p>
            <a:pPr>
              <a:lnSpc>
                <a:spcPct val="97000"/>
              </a:lnSpc>
              <a:spcAft>
                <a:spcPts val="600"/>
              </a:spcAft>
            </a:pPr>
            <a:r>
              <a:rPr lang="de-DE" sz="1600" dirty="0"/>
              <a:t>© BG RCI / Jedermann-Verlag GmbH, Heidelberg</a:t>
            </a:r>
          </a:p>
        </p:txBody>
      </p:sp>
      <p:sp>
        <p:nvSpPr>
          <p:cNvPr id="23" name="Textfeld 22">
            <a:extLst>
              <a:ext uri="{FF2B5EF4-FFF2-40B4-BE49-F238E27FC236}">
                <a16:creationId xmlns:a16="http://schemas.microsoft.com/office/drawing/2014/main" id="{F7E797CE-6073-4C89-87A2-DFB367DFADCF}"/>
              </a:ext>
            </a:extLst>
          </p:cNvPr>
          <p:cNvSpPr txBox="1"/>
          <p:nvPr/>
        </p:nvSpPr>
        <p:spPr>
          <a:xfrm>
            <a:off x="1080000" y="1123698"/>
            <a:ext cx="2743200"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Nutzungshinweise</a:t>
            </a:r>
          </a:p>
        </p:txBody>
      </p:sp>
    </p:spTree>
    <p:extLst>
      <p:ext uri="{BB962C8B-B14F-4D97-AF65-F5344CB8AC3E}">
        <p14:creationId xmlns:p14="http://schemas.microsoft.com/office/powerpoint/2010/main" val="282271278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801</Words>
  <PresentationFormat>Breitbild</PresentationFormat>
  <Paragraphs>85</Paragraphs>
  <Slides>8</Slides>
  <Notes>7</Notes>
  <HiddenSlides>2</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8</vt:i4>
      </vt:variant>
    </vt:vector>
  </HeadingPairs>
  <TitlesOfParts>
    <vt:vector size="12" baseType="lpstr">
      <vt:lpstr>Arial</vt:lpstr>
      <vt:lpstr>Calibri</vt:lpstr>
      <vt:lpstr>DGUV Meta-Normal</vt:lpstr>
      <vt:lpstr>1_Office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BG RCI</dc:creator>
  <cp:lastPrinted>2020-07-18T17:34:38Z</cp:lastPrinted>
  <dcterms:created xsi:type="dcterms:W3CDTF">2014-09-30T14:31:52Z</dcterms:created>
  <dcterms:modified xsi:type="dcterms:W3CDTF">2022-09-13T11:50:50Z</dcterms:modified>
</cp:coreProperties>
</file>