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457424"/>
          </a:xfrm>
          <a:prstGeom prst="rect">
            <a:avLst/>
          </a:prstGeom>
          <a:noFill/>
          <a:ln>
            <a:noFill/>
          </a:ln>
        </p:spPr>
        <p:txBody>
          <a:bodyPr wrap="square" lIns="144000" tIns="36000" rIns="144000" bIns="36000" rtlCol="0">
            <a:spAutoFit/>
          </a:bodyPr>
          <a:lstStyle/>
          <a:p>
            <a:r>
              <a:rPr lang="de-DE" sz="2500" b="1" i="1" dirty="0">
                <a:solidFill>
                  <a:schemeClr val="bg2">
                    <a:lumMod val="25000"/>
                  </a:schemeClr>
                </a:solidFill>
              </a:rPr>
              <a:t>„Ich halte meine Vorschriften aktuell. Das reicht doch fürs Audit!“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B68D2E0-59C2-DA72-C4AC-ECEAF32C1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5"/>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32</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581369" y="4895708"/>
            <a:ext cx="5401009" cy="862190"/>
            <a:chOff x="-1092279" y="5247693"/>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1092279" y="524769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53058" y="524769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1021978" y="5740551"/>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1092279" y="574055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52C0F9C5-601A-98C6-419E-BC97F99E8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459" y="1826898"/>
            <a:ext cx="6276019" cy="1111590"/>
          </a:xfrm>
          <a:prstGeom prst="rect">
            <a:avLst/>
          </a:prstGeom>
        </p:spPr>
      </p:pic>
      <p:pic>
        <p:nvPicPr>
          <p:cNvPr id="10" name="Grafik 9">
            <a:extLst>
              <a:ext uri="{FF2B5EF4-FFF2-40B4-BE49-F238E27FC236}">
                <a16:creationId xmlns:a16="http://schemas.microsoft.com/office/drawing/2014/main" id="{4CA00C55-4B3C-BE66-B924-5C4A5F2F99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03152">
            <a:off x="8243997" y="3179734"/>
            <a:ext cx="2782830" cy="1865380"/>
          </a:xfrm>
          <a:prstGeom prst="rect">
            <a:avLst/>
          </a:prstGeom>
        </p:spPr>
      </p:pic>
      <p:sp>
        <p:nvSpPr>
          <p:cNvPr id="4" name="Foliennummernplatzhalter 5">
            <a:extLst>
              <a:ext uri="{FF2B5EF4-FFF2-40B4-BE49-F238E27FC236}">
                <a16:creationId xmlns:a16="http://schemas.microsoft.com/office/drawing/2014/main" id="{6B6A26BB-C891-A6A8-CDF8-4A637415B828}"/>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2A1238C5-290A-5B50-156A-729E58E27166}"/>
              </a:ext>
            </a:extLst>
          </p:cNvPr>
          <p:cNvSpPr/>
          <p:nvPr/>
        </p:nvSpPr>
        <p:spPr>
          <a:xfrm>
            <a:off x="7910710" y="4718283"/>
            <a:ext cx="1765683" cy="777259"/>
          </a:xfrm>
          <a:prstGeom prst="wedgeRectCallout">
            <a:avLst>
              <a:gd name="adj1" fmla="val -33049"/>
              <a:gd name="adj2" fmla="val 1021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 und das ist </a:t>
            </a:r>
            <a:br>
              <a:rPr lang="de-DE" i="1" dirty="0">
                <a:solidFill>
                  <a:schemeClr val="bg1"/>
                </a:solidFill>
              </a:rPr>
            </a:br>
            <a:r>
              <a:rPr lang="de-DE" i="1" dirty="0">
                <a:solidFill>
                  <a:schemeClr val="bg1"/>
                </a:solidFill>
              </a:rPr>
              <a:t>immer aktuell …</a:t>
            </a:r>
          </a:p>
        </p:txBody>
      </p:sp>
      <p:sp>
        <p:nvSpPr>
          <p:cNvPr id="3" name="Sprechblase: rechteckig 2">
            <a:extLst>
              <a:ext uri="{FF2B5EF4-FFF2-40B4-BE49-F238E27FC236}">
                <a16:creationId xmlns:a16="http://schemas.microsoft.com/office/drawing/2014/main" id="{FC7CBEC6-E5D1-E2CC-3C05-29C31B81A740}"/>
              </a:ext>
            </a:extLst>
          </p:cNvPr>
          <p:cNvSpPr/>
          <p:nvPr/>
        </p:nvSpPr>
        <p:spPr>
          <a:xfrm>
            <a:off x="8898161" y="1160027"/>
            <a:ext cx="2613425" cy="1177449"/>
          </a:xfrm>
          <a:prstGeom prst="wedgeRectCallout">
            <a:avLst>
              <a:gd name="adj1" fmla="val -69260"/>
              <a:gd name="adj2" fmla="val 994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beim Altbestand führen wir systematisch Stichproben durch.</a:t>
            </a:r>
          </a:p>
        </p:txBody>
      </p:sp>
      <p:sp>
        <p:nvSpPr>
          <p:cNvPr id="8" name="Sprechblase: oval 7">
            <a:extLst>
              <a:ext uri="{FF2B5EF4-FFF2-40B4-BE49-F238E27FC236}">
                <a16:creationId xmlns:a16="http://schemas.microsoft.com/office/drawing/2014/main" id="{8E2D2623-0746-560C-057E-786F1A8E941A}"/>
              </a:ext>
            </a:extLst>
          </p:cNvPr>
          <p:cNvSpPr/>
          <p:nvPr/>
        </p:nvSpPr>
        <p:spPr>
          <a:xfrm>
            <a:off x="5094728" y="1186774"/>
            <a:ext cx="2939057" cy="1177449"/>
          </a:xfrm>
          <a:prstGeom prst="wedgeEllipseCallout">
            <a:avLst>
              <a:gd name="adj1" fmla="val -47452"/>
              <a:gd name="adj2" fmla="val 732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Rechtskataster brauchen wir für den Auditor!</a:t>
            </a:r>
          </a:p>
        </p:txBody>
      </p:sp>
      <p:sp>
        <p:nvSpPr>
          <p:cNvPr id="10" name="Sprechblase: oval 9">
            <a:extLst>
              <a:ext uri="{FF2B5EF4-FFF2-40B4-BE49-F238E27FC236}">
                <a16:creationId xmlns:a16="http://schemas.microsoft.com/office/drawing/2014/main" id="{1221D0D0-41F5-7F0C-3AF1-F092EEA65DA7}"/>
              </a:ext>
            </a:extLst>
          </p:cNvPr>
          <p:cNvSpPr/>
          <p:nvPr/>
        </p:nvSpPr>
        <p:spPr>
          <a:xfrm>
            <a:off x="3959283" y="4598844"/>
            <a:ext cx="2517986" cy="898262"/>
          </a:xfrm>
          <a:prstGeom prst="wedgeEllipseCallout">
            <a:avLst>
              <a:gd name="adj1" fmla="val 32111"/>
              <a:gd name="adj2" fmla="val 10429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Damit sind wir normkonform</a:t>
            </a:r>
            <a:r>
              <a:rPr lang="de-DE" i="1" dirty="0">
                <a:solidFill>
                  <a:schemeClr val="bg1"/>
                </a:solidFill>
              </a:rPr>
              <a:t>!</a:t>
            </a:r>
            <a:endParaRPr lang="de-DE" dirty="0"/>
          </a:p>
        </p:txBody>
      </p:sp>
      <p:sp>
        <p:nvSpPr>
          <p:cNvPr id="11" name="Sprechblase: oval 10">
            <a:extLst>
              <a:ext uri="{FF2B5EF4-FFF2-40B4-BE49-F238E27FC236}">
                <a16:creationId xmlns:a16="http://schemas.microsoft.com/office/drawing/2014/main" id="{33736FB6-8FA8-4F6D-EF88-3E54481CF0A7}"/>
              </a:ext>
            </a:extLst>
          </p:cNvPr>
          <p:cNvSpPr/>
          <p:nvPr/>
        </p:nvSpPr>
        <p:spPr>
          <a:xfrm>
            <a:off x="4323583" y="2779307"/>
            <a:ext cx="3995185" cy="1521920"/>
          </a:xfrm>
          <a:prstGeom prst="wedgeEllipseCallout">
            <a:avLst>
              <a:gd name="adj1" fmla="val 22517"/>
              <a:gd name="adj2" fmla="val 1048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Bindende Verpflichtungen und Rechtstexte können auch längere Zeit unverändert gültig sein.</a:t>
            </a:r>
          </a:p>
        </p:txBody>
      </p:sp>
      <p:sp>
        <p:nvSpPr>
          <p:cNvPr id="13" name="Sprechblase: rechteckig 12">
            <a:extLst>
              <a:ext uri="{FF2B5EF4-FFF2-40B4-BE49-F238E27FC236}">
                <a16:creationId xmlns:a16="http://schemas.microsoft.com/office/drawing/2014/main" id="{B5701824-FEF3-2358-0FF8-C1E09D87D2C2}"/>
              </a:ext>
            </a:extLst>
          </p:cNvPr>
          <p:cNvSpPr/>
          <p:nvPr/>
        </p:nvSpPr>
        <p:spPr>
          <a:xfrm flipH="1">
            <a:off x="307253" y="1043245"/>
            <a:ext cx="4304556" cy="1407645"/>
          </a:xfrm>
          <a:prstGeom prst="wedgeRectCallout">
            <a:avLst>
              <a:gd name="adj1" fmla="val -34396"/>
              <a:gd name="adj2" fmla="val 797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werden denn die bereits </a:t>
            </a:r>
            <a:r>
              <a:rPr lang="de-DE" i="1" u="sng" dirty="0">
                <a:solidFill>
                  <a:schemeClr val="bg1"/>
                </a:solidFill>
              </a:rPr>
              <a:t>vor</a:t>
            </a:r>
            <a:r>
              <a:rPr lang="de-DE" i="1" dirty="0">
                <a:solidFill>
                  <a:schemeClr val="bg1"/>
                </a:solidFill>
              </a:rPr>
              <a:t> den Änderungen bestehenden rechtlichen und sonstigen Verpflichtungen </a:t>
            </a:r>
            <a:r>
              <a:rPr lang="de-DE" i="1" u="sng" dirty="0">
                <a:solidFill>
                  <a:schemeClr val="bg1"/>
                </a:solidFill>
              </a:rPr>
              <a:t>erfüllt?</a:t>
            </a:r>
            <a:r>
              <a:rPr lang="de-DE" i="1" dirty="0">
                <a:solidFill>
                  <a:schemeClr val="bg1"/>
                </a:solidFill>
              </a:rPr>
              <a:t> Und gilt dies auch für die Aktualisierungen?</a:t>
            </a:r>
          </a:p>
        </p:txBody>
      </p:sp>
      <p:sp>
        <p:nvSpPr>
          <p:cNvPr id="15" name="Sprechblase: oval 14">
            <a:extLst>
              <a:ext uri="{FF2B5EF4-FFF2-40B4-BE49-F238E27FC236}">
                <a16:creationId xmlns:a16="http://schemas.microsoft.com/office/drawing/2014/main" id="{848FD389-F037-D5A9-9E51-A7C07674D2ED}"/>
              </a:ext>
            </a:extLst>
          </p:cNvPr>
          <p:cNvSpPr/>
          <p:nvPr/>
        </p:nvSpPr>
        <p:spPr>
          <a:xfrm flipH="1">
            <a:off x="121746" y="2843602"/>
            <a:ext cx="3916854" cy="1171597"/>
          </a:xfrm>
          <a:prstGeom prst="wedgeEllipseCallout">
            <a:avLst>
              <a:gd name="adj1" fmla="val 45822"/>
              <a:gd name="adj2" fmla="val 7701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Also dafür zahlen wir doch den Aktualisierungsdienst! Liegt alles auf dem Server.</a:t>
            </a:r>
          </a:p>
        </p:txBody>
      </p:sp>
      <p:sp>
        <p:nvSpPr>
          <p:cNvPr id="16" name="Sprechblase: rechteckig 15">
            <a:extLst>
              <a:ext uri="{FF2B5EF4-FFF2-40B4-BE49-F238E27FC236}">
                <a16:creationId xmlns:a16="http://schemas.microsoft.com/office/drawing/2014/main" id="{1D8CCB27-DD60-FF1B-AA32-BC70750E2529}"/>
              </a:ext>
            </a:extLst>
          </p:cNvPr>
          <p:cNvSpPr/>
          <p:nvPr/>
        </p:nvSpPr>
        <p:spPr>
          <a:xfrm flipH="1">
            <a:off x="504692" y="4469343"/>
            <a:ext cx="2941272" cy="1412183"/>
          </a:xfrm>
          <a:prstGeom prst="wedgeRectCallout">
            <a:avLst>
              <a:gd name="adj1" fmla="val -63046"/>
              <a:gd name="adj2" fmla="val -5472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Rechtsverstöße sind uns nicht gemeldet worden - also halten wir auch alle Anforderungen ein.</a:t>
            </a:r>
          </a:p>
        </p:txBody>
      </p:sp>
      <p:sp>
        <p:nvSpPr>
          <p:cNvPr id="18" name="Sprechblase: oval 17">
            <a:extLst>
              <a:ext uri="{FF2B5EF4-FFF2-40B4-BE49-F238E27FC236}">
                <a16:creationId xmlns:a16="http://schemas.microsoft.com/office/drawing/2014/main" id="{C3B63295-4763-43BE-931E-C8DF8996FBB3}"/>
              </a:ext>
            </a:extLst>
          </p:cNvPr>
          <p:cNvSpPr/>
          <p:nvPr/>
        </p:nvSpPr>
        <p:spPr>
          <a:xfrm>
            <a:off x="8603751" y="2904455"/>
            <a:ext cx="3246776" cy="1622804"/>
          </a:xfrm>
          <a:prstGeom prst="wedgeEllipseCallout">
            <a:avLst>
              <a:gd name="adj1" fmla="val 28815"/>
              <a:gd name="adj2" fmla="val 10309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t>Und wir schauen immer nach vorne – was so lange läuft, muss schon ok sein.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88824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Ein aktuelle Übersicht von Rechtsvorschriften ist Voraussetzung </a:t>
            </a:r>
            <a:br>
              <a:rPr lang="de-DE" sz="2300" dirty="0">
                <a:solidFill>
                  <a:schemeClr val="tx1">
                    <a:lumMod val="65000"/>
                    <a:lumOff val="35000"/>
                  </a:schemeClr>
                </a:solidFill>
              </a:rPr>
            </a:br>
            <a:r>
              <a:rPr lang="de-DE" sz="2300" dirty="0">
                <a:solidFill>
                  <a:schemeClr val="tx1">
                    <a:lumMod val="65000"/>
                    <a:lumOff val="35000"/>
                  </a:schemeClr>
                </a:solidFill>
              </a:rPr>
              <a:t>für ein aktuelles betriebsspezifisches Rechtskataster und der </a:t>
            </a:r>
            <a:br>
              <a:rPr lang="de-DE" sz="2300" dirty="0">
                <a:solidFill>
                  <a:schemeClr val="tx1">
                    <a:lumMod val="65000"/>
                    <a:lumOff val="35000"/>
                  </a:schemeClr>
                </a:solidFill>
              </a:rPr>
            </a:br>
            <a:r>
              <a:rPr lang="de-DE" sz="2300" dirty="0">
                <a:solidFill>
                  <a:schemeClr val="tx1">
                    <a:lumMod val="65000"/>
                    <a:lumOff val="35000"/>
                  </a:schemeClr>
                </a:solidFill>
              </a:rPr>
              <a:t>anschließenden Überprüfung der Gefährdungsbeurteilung.</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Ein Prozess zur Bewertung der Übereinstimmung bindender </a:t>
            </a:r>
            <a:br>
              <a:rPr lang="de-DE" sz="2300" dirty="0">
                <a:solidFill>
                  <a:schemeClr val="tx1">
                    <a:lumMod val="65000"/>
                    <a:lumOff val="35000"/>
                  </a:schemeClr>
                </a:solidFill>
              </a:rPr>
            </a:br>
            <a:r>
              <a:rPr lang="de-DE" sz="2300" dirty="0">
                <a:solidFill>
                  <a:schemeClr val="tx1">
                    <a:lumMod val="65000"/>
                    <a:lumOff val="35000"/>
                  </a:schemeClr>
                </a:solidFill>
              </a:rPr>
              <a:t>Verpflichtungen ist durch das bloße Vorhandensein eines </a:t>
            </a:r>
            <a:br>
              <a:rPr lang="de-DE" sz="2300" dirty="0">
                <a:solidFill>
                  <a:schemeClr val="tx1">
                    <a:lumMod val="65000"/>
                    <a:lumOff val="35000"/>
                  </a:schemeClr>
                </a:solidFill>
              </a:rPr>
            </a:br>
            <a:r>
              <a:rPr lang="de-DE" sz="2300" dirty="0">
                <a:solidFill>
                  <a:schemeClr val="tx1">
                    <a:lumMod val="65000"/>
                    <a:lumOff val="35000"/>
                  </a:schemeClr>
                </a:solidFill>
              </a:rPr>
              <a:t>Rechtskatasters noch nicht nachgewiesen!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Zusätzlich ist zu regeln, wie regelmäßig geprüft wird, ob im </a:t>
            </a:r>
            <a:br>
              <a:rPr lang="de-DE" sz="2300" dirty="0">
                <a:solidFill>
                  <a:schemeClr val="tx1">
                    <a:lumMod val="65000"/>
                    <a:lumOff val="35000"/>
                  </a:schemeClr>
                </a:solidFill>
              </a:rPr>
            </a:br>
            <a:r>
              <a:rPr lang="de-DE" sz="2300" dirty="0">
                <a:solidFill>
                  <a:schemeClr val="tx1">
                    <a:lumMod val="65000"/>
                    <a:lumOff val="35000"/>
                  </a:schemeClr>
                </a:solidFill>
              </a:rPr>
              <a:t>Unternehmen alle Anforderungen – insbesondere die aus den Gefährdungsbeurteilungen abgeleiteten Maßnahmen – erfüllt </a:t>
            </a:r>
            <a:br>
              <a:rPr lang="de-DE" sz="2300" dirty="0">
                <a:solidFill>
                  <a:schemeClr val="tx1">
                    <a:lumMod val="65000"/>
                    <a:lumOff val="35000"/>
                  </a:schemeClr>
                </a:solidFill>
              </a:rPr>
            </a:br>
            <a:r>
              <a:rPr lang="de-DE" sz="2300" dirty="0">
                <a:solidFill>
                  <a:schemeClr val="tx1">
                    <a:lumMod val="65000"/>
                    <a:lumOff val="35000"/>
                  </a:schemeClr>
                </a:solidFill>
              </a:rPr>
              <a:t>und aufrechterhalten werden.</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6909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79591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Prüfen Sie stichprobenartig, ob die bereits vor den Änderungen bestehenden rechtlichen und sonstigen Verpflichtungen auch erfüllt wurden und ob dies </a:t>
            </a:r>
            <a:br>
              <a:rPr lang="de-DE" sz="2300" dirty="0">
                <a:solidFill>
                  <a:schemeClr val="tx1">
                    <a:lumMod val="65000"/>
                    <a:lumOff val="35000"/>
                  </a:schemeClr>
                </a:solidFill>
              </a:rPr>
            </a:br>
            <a:r>
              <a:rPr lang="de-DE" sz="2300" dirty="0">
                <a:solidFill>
                  <a:schemeClr val="tx1">
                    <a:lumMod val="65000"/>
                    <a:lumOff val="35000"/>
                  </a:schemeClr>
                </a:solidFill>
              </a:rPr>
              <a:t>noch immer so ist (Auditprogramm).</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Wichtige Stichproben könnten bspw. sein: „Bewertung </a:t>
            </a:r>
            <a:br>
              <a:rPr lang="de-DE" sz="2300" dirty="0">
                <a:solidFill>
                  <a:schemeClr val="tx1">
                    <a:lumMod val="65000"/>
                    <a:lumOff val="35000"/>
                  </a:schemeClr>
                </a:solidFill>
              </a:rPr>
            </a:br>
            <a:r>
              <a:rPr lang="de-DE" sz="2300" dirty="0">
                <a:solidFill>
                  <a:schemeClr val="tx1">
                    <a:lumMod val="65000"/>
                    <a:lumOff val="35000"/>
                  </a:schemeClr>
                </a:solidFill>
              </a:rPr>
              <a:t>der Arbeitsmittel nach dem jeweiligen Stand der Technik“ oder den „Umgang mit KMR-Stoffen“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Führen Sie Aufzeichnungen darüber, inwieweit </a:t>
            </a:r>
            <a:br>
              <a:rPr lang="de-DE" sz="2300" dirty="0">
                <a:solidFill>
                  <a:schemeClr val="tx1">
                    <a:lumMod val="65000"/>
                    <a:lumOff val="35000"/>
                  </a:schemeClr>
                </a:solidFill>
              </a:rPr>
            </a:br>
            <a:r>
              <a:rPr lang="de-DE" sz="2300" dirty="0">
                <a:solidFill>
                  <a:schemeClr val="tx1">
                    <a:lumMod val="65000"/>
                    <a:lumOff val="35000"/>
                  </a:schemeClr>
                </a:solidFill>
              </a:rPr>
              <a:t>rechtliche Verpflichtungen und andere </a:t>
            </a:r>
            <a:br>
              <a:rPr lang="de-DE" sz="2300" dirty="0">
                <a:solidFill>
                  <a:schemeClr val="tx1">
                    <a:lumMod val="65000"/>
                    <a:lumOff val="35000"/>
                  </a:schemeClr>
                </a:solidFill>
              </a:rPr>
            </a:br>
            <a:r>
              <a:rPr lang="de-DE" sz="2300" dirty="0">
                <a:solidFill>
                  <a:schemeClr val="tx1">
                    <a:lumMod val="65000"/>
                    <a:lumOff val="35000"/>
                  </a:schemeClr>
                </a:solidFill>
              </a:rPr>
              <a:t>Anforderungen eingehalten werden.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956836"/>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A 017-1: Verantwortung der Führungskräfte im Arbeitsschutz – Gefährdungsorientierte Schlüsselfragen </a:t>
            </a:r>
            <a:br>
              <a:rPr lang="de-DE" sz="2300" dirty="0">
                <a:solidFill>
                  <a:schemeClr val="tx1">
                    <a:lumMod val="65000"/>
                    <a:lumOff val="35000"/>
                  </a:schemeClr>
                </a:solidFill>
              </a:rPr>
            </a:br>
            <a:r>
              <a:rPr lang="de-DE" sz="2300" dirty="0">
                <a:solidFill>
                  <a:schemeClr val="tx1">
                    <a:lumMod val="65000"/>
                    <a:lumOff val="35000"/>
                  </a:schemeClr>
                </a:solidFill>
              </a:rPr>
              <a:t>zum Merkblatt A 017</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T 008: Maschinen – Sicherheitskonzepte </a:t>
            </a:r>
            <a:br>
              <a:rPr lang="de-DE" sz="2300" dirty="0">
                <a:solidFill>
                  <a:schemeClr val="tx1">
                    <a:lumMod val="65000"/>
                    <a:lumOff val="35000"/>
                  </a:schemeClr>
                </a:solidFill>
              </a:rPr>
            </a:br>
            <a:r>
              <a:rPr lang="de-DE" sz="2300" dirty="0">
                <a:solidFill>
                  <a:schemeClr val="tx1">
                    <a:lumMod val="65000"/>
                    <a:lumOff val="35000"/>
                  </a:schemeClr>
                </a:solidFill>
              </a:rPr>
              <a:t>und Schutzeinrichtungen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Arbeitsschutz mit System</a:t>
            </a:r>
          </a:p>
          <a:p>
            <a:pPr marL="252000" indent="-252000">
              <a:spcAft>
                <a:spcPts val="1000"/>
              </a:spcAft>
              <a:buClr>
                <a:srgbClr val="FF0000"/>
              </a:buClr>
              <a:buFont typeface="Arial" panose="020B0604020202020204" pitchFamily="34" charset="0"/>
              <a:buChar char="•"/>
            </a:pPr>
            <a:endParaRPr lang="de-DE" sz="2300" dirty="0">
              <a:solidFill>
                <a:schemeClr val="tx1">
                  <a:lumMod val="65000"/>
                  <a:lumOff val="35000"/>
                </a:schemeClr>
              </a:solidFill>
            </a:endParaRP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44D6A907-429D-ECF6-8A9F-7E657F9D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7505" y="4600632"/>
            <a:ext cx="4937243" cy="989883"/>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32).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811</Words>
  <PresentationFormat>Breitbild</PresentationFormat>
  <Paragraphs>84</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2022-09-13T11:51:22Z</dcterms:modified>
</cp:coreProperties>
</file>