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0"/>
  </p:notesMasterIdLst>
  <p:handoutMasterIdLst>
    <p:handoutMasterId r:id="rId11"/>
  </p:handoutMasterIdLst>
  <p:sldIdLst>
    <p:sldId id="262" r:id="rId2"/>
    <p:sldId id="257" r:id="rId3"/>
    <p:sldId id="258" r:id="rId4"/>
    <p:sldId id="259" r:id="rId5"/>
    <p:sldId id="263" r:id="rId6"/>
    <p:sldId id="268" r:id="rId7"/>
    <p:sldId id="271" r:id="rId8"/>
    <p:sldId id="272" r:id="rId9"/>
  </p:sldIdLst>
  <p:sldSz cx="12192000" cy="6858000"/>
  <p:notesSz cx="6797675" cy="992822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1073" userDrawn="1">
          <p15:clr>
            <a:srgbClr val="A4A3A4"/>
          </p15:clr>
        </p15:guide>
        <p15:guide id="3" orient="horz" pos="845" userDrawn="1">
          <p15:clr>
            <a:srgbClr val="A4A3A4"/>
          </p15:clr>
        </p15:guide>
        <p15:guide id="5" orient="horz" pos="3838" userDrawn="1">
          <p15:clr>
            <a:srgbClr val="A4A3A4"/>
          </p15:clr>
        </p15:guide>
        <p15:guide id="6" pos="619" userDrawn="1">
          <p15:clr>
            <a:srgbClr val="A4A3A4"/>
          </p15:clr>
        </p15:guide>
        <p15:guide id="8" pos="697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rkenstock, Imke Dr." initials="BID" lastIdx="2" clrIdx="0">
    <p:extLst>
      <p:ext uri="{19B8F6BF-5375-455C-9EA6-DF929625EA0E}">
        <p15:presenceInfo xmlns:p15="http://schemas.microsoft.com/office/powerpoint/2012/main" userId="S::Imke.Birkenstock@bgrci.de::919eed87-5d9d-4082-beec-0addc325ea25" providerId="AD"/>
      </p:ext>
    </p:extLst>
  </p:cmAuthor>
  <p:cmAuthor id="2" name="Claus Munder" initials="CM" lastIdx="2" clrIdx="1">
    <p:extLst>
      <p:ext uri="{19B8F6BF-5375-455C-9EA6-DF929625EA0E}">
        <p15:presenceInfo xmlns:p15="http://schemas.microsoft.com/office/powerpoint/2012/main" userId="S-1-5-21-3061921868-1708982661-156723138-30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6E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22" autoAdjust="0"/>
    <p:restoredTop sz="85497" autoAdjust="0"/>
  </p:normalViewPr>
  <p:slideViewPr>
    <p:cSldViewPr snapToGrid="0">
      <p:cViewPr varScale="1">
        <p:scale>
          <a:sx n="98" d="100"/>
          <a:sy n="98" d="100"/>
        </p:scale>
        <p:origin x="834" y="84"/>
      </p:cViewPr>
      <p:guideLst>
        <p:guide pos="1073"/>
        <p:guide orient="horz" pos="845"/>
        <p:guide orient="horz" pos="3838"/>
        <p:guide pos="619"/>
        <p:guide pos="6970"/>
      </p:guideLst>
    </p:cSldViewPr>
  </p:slideViewPr>
  <p:outlineViewPr>
    <p:cViewPr>
      <p:scale>
        <a:sx n="33" d="100"/>
        <a:sy n="33" d="100"/>
      </p:scale>
      <p:origin x="0" y="-3174"/>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65" d="100"/>
          <a:sy n="65" d="100"/>
        </p:scale>
        <p:origin x="2412" y="4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183431F7-8D26-45EA-8EA3-91EE6C39D66C}"/>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16FF7422-6896-4214-A44D-463B46BA229D}"/>
              </a:ext>
            </a:extLst>
          </p:cNvPr>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F792D8E5-D115-4BB6-B746-926ED674B279}" type="datetimeFigureOut">
              <a:rPr lang="de-DE" smtClean="0"/>
              <a:t>13.09.2022</a:t>
            </a:fld>
            <a:endParaRPr lang="de-DE"/>
          </a:p>
        </p:txBody>
      </p:sp>
      <p:sp>
        <p:nvSpPr>
          <p:cNvPr id="4" name="Fußzeilenplatzhalter 3">
            <a:extLst>
              <a:ext uri="{FF2B5EF4-FFF2-40B4-BE49-F238E27FC236}">
                <a16:creationId xmlns:a16="http://schemas.microsoft.com/office/drawing/2014/main" id="{87849EFC-38B8-4A6A-83A4-EDD68207CACF}"/>
              </a:ext>
            </a:extLst>
          </p:cNvPr>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44F9F865-9DCD-40FD-98C8-174E326EC4B4}"/>
              </a:ext>
            </a:extLst>
          </p:cNvPr>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22AA9090-E5AB-4949-A2A9-7265E483A8E2}" type="slidenum">
              <a:rPr lang="de-DE" smtClean="0"/>
              <a:t>‹Nr.›</a:t>
            </a:fld>
            <a:endParaRPr lang="de-DE"/>
          </a:p>
        </p:txBody>
      </p:sp>
    </p:spTree>
    <p:extLst>
      <p:ext uri="{BB962C8B-B14F-4D97-AF65-F5344CB8AC3E}">
        <p14:creationId xmlns:p14="http://schemas.microsoft.com/office/powerpoint/2010/main" val="14950792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0A63EB9C-2073-4613-8E3C-51D040CCF79F}" type="datetimeFigureOut">
              <a:rPr lang="de-DE" smtClean="0"/>
              <a:t>13.09.2022</a:t>
            </a:fld>
            <a:endParaRPr lang="de-DE"/>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B3D36A07-7C06-41C2-A9E1-68AE99A757F3}" type="slidenum">
              <a:rPr lang="de-DE" smtClean="0"/>
              <a:t>‹Nr.›</a:t>
            </a:fld>
            <a:endParaRPr lang="de-DE"/>
          </a:p>
        </p:txBody>
      </p:sp>
    </p:spTree>
    <p:extLst>
      <p:ext uri="{BB962C8B-B14F-4D97-AF65-F5344CB8AC3E}">
        <p14:creationId xmlns:p14="http://schemas.microsoft.com/office/powerpoint/2010/main" val="3515088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spcAft>
                <a:spcPts val="1000"/>
              </a:spcAft>
            </a:pPr>
            <a:r>
              <a:rPr lang="de-DE" sz="1200" b="1" u="sng" dirty="0"/>
              <a:t>Achtung: </a:t>
            </a:r>
          </a:p>
          <a:p>
            <a:pPr>
              <a:spcAft>
                <a:spcPts val="1000"/>
              </a:spcAft>
            </a:pPr>
            <a:endParaRPr lang="de-DE" sz="1200" b="1" u="sng" dirty="0"/>
          </a:p>
          <a:p>
            <a:pPr>
              <a:spcAft>
                <a:spcPts val="1000"/>
              </a:spcAft>
            </a:pPr>
            <a:r>
              <a:rPr lang="de-DE" sz="1200" b="0" dirty="0"/>
              <a:t>Diese Folien können betriebsspezifisch angepasst werden und dürfen innerbetrieblich verwendet werden. </a:t>
            </a:r>
          </a:p>
          <a:p>
            <a:pPr>
              <a:spcAft>
                <a:spcPts val="1000"/>
              </a:spcAft>
            </a:pPr>
            <a:endParaRPr lang="de-DE" sz="1200" b="0" dirty="0"/>
          </a:p>
          <a:p>
            <a:pPr marL="0" marR="0" lvl="0" indent="0" algn="l" defTabSz="914400" rtl="0" eaLnBrk="1" fontAlgn="auto" latinLnBrk="0" hangingPunct="1">
              <a:lnSpc>
                <a:spcPct val="100000"/>
              </a:lnSpc>
              <a:spcBef>
                <a:spcPts val="0"/>
              </a:spcBef>
              <a:spcAft>
                <a:spcPts val="1000"/>
              </a:spcAft>
              <a:buClrTx/>
              <a:buSzTx/>
              <a:buFontTx/>
              <a:buNone/>
              <a:tabLst/>
              <a:defRPr/>
            </a:pPr>
            <a:r>
              <a:rPr lang="de-DE" sz="1200" b="0" dirty="0"/>
              <a:t>Jede anderweitige Nutzung, insbesondere die Integration in andere Produkte (z. B. E-</a:t>
            </a:r>
            <a:r>
              <a:rPr lang="de-DE" sz="1200" b="0" dirty="0" err="1"/>
              <a:t>Learnings</a:t>
            </a:r>
            <a:r>
              <a:rPr lang="de-DE" sz="1200" b="0" dirty="0"/>
              <a:t>), die Nutzung für eigene Veröffentlichungen oder Medien, die kostenfreie oder kostenpflichtige Weitergabe an Dritte oder die Entnahme von Bildmaterial ist nicht zulässig. </a:t>
            </a:r>
          </a:p>
          <a:p>
            <a:pPr>
              <a:spcAft>
                <a:spcPts val="1000"/>
              </a:spcAft>
            </a:pPr>
            <a:endParaRPr lang="de-DE" sz="1200" b="0" dirty="0"/>
          </a:p>
          <a:p>
            <a:pPr>
              <a:spcAft>
                <a:spcPts val="1000"/>
              </a:spcAft>
            </a:pPr>
            <a:r>
              <a:rPr lang="de-DE" sz="1200" b="0" dirty="0"/>
              <a:t>Zur Anpassung der Werte für „Datum“ und „Referent/Referentin“, ändern Sie die Texte auf der Startfolie und wählen Sie dann in der PowerPoint-Menüleiste die Befehlsfolge </a:t>
            </a:r>
            <a:r>
              <a:rPr lang="de-DE" sz="1200" b="0" i="1" dirty="0"/>
              <a:t>Einfügen </a:t>
            </a:r>
            <a:r>
              <a:rPr lang="de-DE" sz="1200" b="0" i="1" dirty="0">
                <a:sym typeface="Wingdings" panose="05000000000000000000" pitchFamily="2" charset="2"/>
              </a:rPr>
              <a:t> Kopf und Fußzeile  Für alle übernehmen</a:t>
            </a:r>
            <a:r>
              <a:rPr lang="de-DE" sz="1200" b="0" dirty="0">
                <a:sym typeface="Wingdings" panose="05000000000000000000" pitchFamily="2" charset="2"/>
              </a:rPr>
              <a:t>. Dadurch werden die Fußzeilen in allen Folien aktualisiert.</a:t>
            </a:r>
          </a:p>
          <a:p>
            <a:pPr>
              <a:spcAft>
                <a:spcPts val="1000"/>
              </a:spcAft>
            </a:pPr>
            <a:endParaRPr lang="de-DE" sz="1200" b="0" dirty="0">
              <a:sym typeface="Wingdings" panose="05000000000000000000" pitchFamily="2" charset="2"/>
            </a:endParaRPr>
          </a:p>
          <a:p>
            <a:pPr>
              <a:spcAft>
                <a:spcPts val="1000"/>
              </a:spcAft>
            </a:pPr>
            <a:r>
              <a:rPr lang="de-DE" sz="1200" b="0" dirty="0">
                <a:sym typeface="Wingdings" panose="05000000000000000000" pitchFamily="2" charset="2"/>
              </a:rPr>
              <a:t>Zur Integration Ihres Unternehmenslogos wechseln Sie in die Masterfolie über </a:t>
            </a:r>
            <a:r>
              <a:rPr lang="de-DE" sz="1200" b="0" i="1" dirty="0">
                <a:sym typeface="Wingdings" panose="05000000000000000000" pitchFamily="2" charset="2"/>
              </a:rPr>
              <a:t>Ansicht  Folienmaster</a:t>
            </a:r>
            <a:r>
              <a:rPr lang="de-DE" sz="1200" b="0" dirty="0">
                <a:sym typeface="Wingdings" panose="05000000000000000000" pitchFamily="2" charset="2"/>
              </a:rPr>
              <a:t>. Klicken Sie auf den obersten Folienmaster, entfernen Sie das Bild mit dem Kundenlogo und integrieren Sie – falls gewünscht – Ihr eigenes Logo. Auf allen Folien ist dann das neu eingefügte Logo enthalten.</a:t>
            </a:r>
            <a:endParaRPr lang="de-DE" sz="1200" b="0" dirty="0"/>
          </a:p>
          <a:p>
            <a:pPr>
              <a:spcAft>
                <a:spcPts val="1000"/>
              </a:spcAft>
            </a:pPr>
            <a:endParaRPr lang="de-DE" sz="1200" dirty="0"/>
          </a:p>
          <a:p>
            <a:pPr>
              <a:spcAft>
                <a:spcPts val="1000"/>
              </a:spcAft>
            </a:pPr>
            <a:r>
              <a:rPr lang="de-DE" sz="1200" dirty="0"/>
              <a:t>© BG RCI / Jedermann-Verlag GmbH, Heidelberg</a:t>
            </a:r>
          </a:p>
          <a:p>
            <a:pPr>
              <a:spcAft>
                <a:spcPts val="1000"/>
              </a:spcAft>
            </a:pPr>
            <a:endParaRPr lang="de-DE" sz="1200" dirty="0"/>
          </a:p>
          <a:p>
            <a:pPr>
              <a:spcAft>
                <a:spcPts val="1000"/>
              </a:spcAft>
            </a:pPr>
            <a:endParaRPr lang="de-DE" sz="1200" dirty="0"/>
          </a:p>
          <a:p>
            <a:endParaRPr lang="de-DE" dirty="0"/>
          </a:p>
          <a:p>
            <a:endParaRPr lang="en-GB" dirty="0"/>
          </a:p>
        </p:txBody>
      </p:sp>
      <p:sp>
        <p:nvSpPr>
          <p:cNvPr id="4" name="Foliennummernplatzhalter 3"/>
          <p:cNvSpPr>
            <a:spLocks noGrp="1"/>
          </p:cNvSpPr>
          <p:nvPr>
            <p:ph type="sldNum" sz="quarter" idx="5"/>
          </p:nvPr>
        </p:nvSpPr>
        <p:spPr/>
        <p:txBody>
          <a:bodyPr/>
          <a:lstStyle/>
          <a:p>
            <a:fld id="{B3D36A07-7C06-41C2-A9E1-68AE99A757F3}" type="slidenum">
              <a:rPr lang="de-DE" smtClean="0"/>
              <a:t>1</a:t>
            </a:fld>
            <a:endParaRPr lang="de-DE"/>
          </a:p>
        </p:txBody>
      </p:sp>
    </p:spTree>
    <p:extLst>
      <p:ext uri="{BB962C8B-B14F-4D97-AF65-F5344CB8AC3E}">
        <p14:creationId xmlns:p14="http://schemas.microsoft.com/office/powerpoint/2010/main" val="1159989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3D36A07-7C06-41C2-A9E1-68AE99A757F3}" type="slidenum">
              <a:rPr lang="de-DE" smtClean="0"/>
              <a:t>2</a:t>
            </a:fld>
            <a:endParaRPr lang="de-DE"/>
          </a:p>
        </p:txBody>
      </p:sp>
    </p:spTree>
    <p:extLst>
      <p:ext uri="{BB962C8B-B14F-4D97-AF65-F5344CB8AC3E}">
        <p14:creationId xmlns:p14="http://schemas.microsoft.com/office/powerpoint/2010/main" val="1650158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3D36A07-7C06-41C2-A9E1-68AE99A757F3}" type="slidenum">
              <a:rPr lang="de-DE" smtClean="0"/>
              <a:t>4</a:t>
            </a:fld>
            <a:endParaRPr lang="de-DE"/>
          </a:p>
        </p:txBody>
      </p:sp>
    </p:spTree>
    <p:extLst>
      <p:ext uri="{BB962C8B-B14F-4D97-AF65-F5344CB8AC3E}">
        <p14:creationId xmlns:p14="http://schemas.microsoft.com/office/powerpoint/2010/main" val="1591901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3D36A07-7C06-41C2-A9E1-68AE99A757F3}" type="slidenum">
              <a:rPr lang="de-DE" smtClean="0"/>
              <a:t>5</a:t>
            </a:fld>
            <a:endParaRPr lang="de-DE"/>
          </a:p>
        </p:txBody>
      </p:sp>
    </p:spTree>
    <p:extLst>
      <p:ext uri="{BB962C8B-B14F-4D97-AF65-F5344CB8AC3E}">
        <p14:creationId xmlns:p14="http://schemas.microsoft.com/office/powerpoint/2010/main" val="3419649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3D36A07-7C06-41C2-A9E1-68AE99A757F3}" type="slidenum">
              <a:rPr lang="de-DE" smtClean="0"/>
              <a:t>6</a:t>
            </a:fld>
            <a:endParaRPr lang="de-DE"/>
          </a:p>
        </p:txBody>
      </p:sp>
    </p:spTree>
    <p:extLst>
      <p:ext uri="{BB962C8B-B14F-4D97-AF65-F5344CB8AC3E}">
        <p14:creationId xmlns:p14="http://schemas.microsoft.com/office/powerpoint/2010/main" val="1925650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3D36A07-7C06-41C2-A9E1-68AE99A757F3}" type="slidenum">
              <a:rPr lang="de-DE" smtClean="0"/>
              <a:t>7</a:t>
            </a:fld>
            <a:endParaRPr lang="de-DE"/>
          </a:p>
        </p:txBody>
      </p:sp>
    </p:spTree>
    <p:extLst>
      <p:ext uri="{BB962C8B-B14F-4D97-AF65-F5344CB8AC3E}">
        <p14:creationId xmlns:p14="http://schemas.microsoft.com/office/powerpoint/2010/main" val="4250121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3D36A07-7C06-41C2-A9E1-68AE99A757F3}" type="slidenum">
              <a:rPr lang="de-DE" smtClean="0"/>
              <a:t>8</a:t>
            </a:fld>
            <a:endParaRPr lang="de-DE"/>
          </a:p>
        </p:txBody>
      </p:sp>
    </p:spTree>
    <p:extLst>
      <p:ext uri="{BB962C8B-B14F-4D97-AF65-F5344CB8AC3E}">
        <p14:creationId xmlns:p14="http://schemas.microsoft.com/office/powerpoint/2010/main" val="3421676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6693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sp>
        <p:nvSpPr>
          <p:cNvPr id="7" name="Datumsplatzhalter 3"/>
          <p:cNvSpPr>
            <a:spLocks noGrp="1"/>
          </p:cNvSpPr>
          <p:nvPr>
            <p:ph type="dt" sz="half" idx="2"/>
          </p:nvPr>
        </p:nvSpPr>
        <p:spPr>
          <a:xfrm>
            <a:off x="307253" y="6494368"/>
            <a:ext cx="2743200" cy="365125"/>
          </a:xfrm>
          <a:prstGeom prst="rect">
            <a:avLst/>
          </a:prstGeom>
        </p:spPr>
        <p:txBody>
          <a:bodyPr/>
          <a:lstStyle>
            <a:lvl1pPr>
              <a:defRPr sz="1000">
                <a:solidFill>
                  <a:schemeClr val="tx1">
                    <a:lumMod val="65000"/>
                    <a:lumOff val="3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lumMod val="65000"/>
                    <a:lumOff val="35000"/>
                  </a:prstClr>
                </a:solidFill>
              </a:rPr>
              <a:t>01.08.2022</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9" name="Fußzeilenplatzhalter 4"/>
          <p:cNvSpPr>
            <a:spLocks noGrp="1"/>
          </p:cNvSpPr>
          <p:nvPr>
            <p:ph type="ftr" sz="quarter" idx="3"/>
          </p:nvPr>
        </p:nvSpPr>
        <p:spPr>
          <a:xfrm>
            <a:off x="4029973" y="6492875"/>
            <a:ext cx="4114800" cy="365125"/>
          </a:xfrm>
          <a:prstGeom prst="rect">
            <a:avLst/>
          </a:prstGeom>
        </p:spPr>
        <p:txBody>
          <a:bodyPr/>
          <a:lstStyle>
            <a:lvl1pPr algn="ctr">
              <a:defRPr sz="1000">
                <a:solidFill>
                  <a:schemeClr val="tx1">
                    <a:lumMod val="65000"/>
                    <a:lumOff val="3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Manfred Mustermann</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0" name="Foliennummernplatzhalter 5"/>
          <p:cNvSpPr>
            <a:spLocks noGrp="1"/>
          </p:cNvSpPr>
          <p:nvPr>
            <p:ph type="sldNum" sz="quarter" idx="4"/>
          </p:nvPr>
        </p:nvSpPr>
        <p:spPr>
          <a:xfrm>
            <a:off x="9124293" y="6492875"/>
            <a:ext cx="2743200" cy="365125"/>
          </a:xfrm>
          <a:prstGeom prst="rect">
            <a:avLst/>
          </a:prstGeom>
        </p:spPr>
        <p:txBody>
          <a:bodyPr/>
          <a:lstStyle>
            <a:lvl1pPr algn="r">
              <a:defRPr sz="1000">
                <a:solidFill>
                  <a:schemeClr val="tx1">
                    <a:lumMod val="65000"/>
                    <a:lumOff val="3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D4CF7CD-5D08-42BE-B8B2-DF7D6001447B}" type="slidenum">
              <a:rPr kumimoji="0" lang="de-DE" sz="10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3" name="Textfeld 2">
            <a:extLst>
              <a:ext uri="{FF2B5EF4-FFF2-40B4-BE49-F238E27FC236}">
                <a16:creationId xmlns:a16="http://schemas.microsoft.com/office/drawing/2014/main" id="{91B5BDDB-4B73-8DD4-DA51-8B99FB09AC1A}"/>
              </a:ext>
            </a:extLst>
          </p:cNvPr>
          <p:cNvSpPr txBox="1"/>
          <p:nvPr userDrawn="1"/>
        </p:nvSpPr>
        <p:spPr>
          <a:xfrm>
            <a:off x="956050" y="95543"/>
            <a:ext cx="9216649" cy="503590"/>
          </a:xfrm>
          <a:prstGeom prst="rect">
            <a:avLst/>
          </a:prstGeom>
          <a:noFill/>
          <a:ln>
            <a:noFill/>
          </a:ln>
        </p:spPr>
        <p:txBody>
          <a:bodyPr wrap="square" lIns="144000" tIns="36000" rIns="144000" bIns="36000" rtlCol="0">
            <a:spAutoFit/>
          </a:bodyPr>
          <a:lstStyle/>
          <a:p>
            <a:r>
              <a:rPr lang="de-DE" sz="2800" b="1" i="1" dirty="0">
                <a:solidFill>
                  <a:schemeClr val="bg2">
                    <a:lumMod val="25000"/>
                  </a:schemeClr>
                </a:solidFill>
              </a:rPr>
              <a:t>„Durch die Arbeit habe ich eine Berufskrankheit“</a:t>
            </a:r>
          </a:p>
        </p:txBody>
      </p:sp>
    </p:spTree>
    <p:extLst>
      <p:ext uri="{BB962C8B-B14F-4D97-AF65-F5344CB8AC3E}">
        <p14:creationId xmlns:p14="http://schemas.microsoft.com/office/powerpoint/2010/main" val="14387561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eck 6"/>
          <p:cNvSpPr/>
          <p:nvPr userDrawn="1"/>
        </p:nvSpPr>
        <p:spPr>
          <a:xfrm>
            <a:off x="0" y="-18429"/>
            <a:ext cx="12192000" cy="7101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Grafik 7">
            <a:extLst>
              <a:ext uri="{FF2B5EF4-FFF2-40B4-BE49-F238E27FC236}">
                <a16:creationId xmlns:a16="http://schemas.microsoft.com/office/drawing/2014/main" id="{9DAFAA23-D044-46A6-8973-145CCC131BF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66125" y="121761"/>
            <a:ext cx="1801368" cy="429768"/>
          </a:xfrm>
          <a:prstGeom prst="rect">
            <a:avLst/>
          </a:prstGeom>
        </p:spPr>
      </p:pic>
    </p:spTree>
    <p:extLst>
      <p:ext uri="{BB962C8B-B14F-4D97-AF65-F5344CB8AC3E}">
        <p14:creationId xmlns:p14="http://schemas.microsoft.com/office/powerpoint/2010/main" val="918106249"/>
      </p:ext>
    </p:extLst>
  </p:cSld>
  <p:clrMap bg1="lt1" tx1="dk1" bg2="lt2" tx2="dk2" accent1="accent1" accent2="accent2" accent3="accent3" accent4="accent4" accent5="accent5" accent6="accent6" hlink="hlink" folHlink="folHlink"/>
  <p:sldLayoutIdLst>
    <p:sldLayoutId id="2147483673" r:id="rId1"/>
    <p:sldLayoutId id="2147483674" r:id="rId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medienshop.bgrci.de/shop/bgi/areihe?query=/a039.xml&amp;field=path"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6B7C82F6-519B-B33C-9E5B-8C765B23E5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76844"/>
            <a:ext cx="12192000" cy="4747085"/>
          </a:xfrm>
          <a:prstGeom prst="rect">
            <a:avLst/>
          </a:prstGeom>
        </p:spPr>
      </p:pic>
      <p:sp>
        <p:nvSpPr>
          <p:cNvPr id="14" name="Textfeld 13">
            <a:extLst>
              <a:ext uri="{FF2B5EF4-FFF2-40B4-BE49-F238E27FC236}">
                <a16:creationId xmlns:a16="http://schemas.microsoft.com/office/drawing/2014/main" id="{A07C1C88-C8E9-4FEE-B874-61A02EB829CA}"/>
              </a:ext>
            </a:extLst>
          </p:cNvPr>
          <p:cNvSpPr txBox="1"/>
          <p:nvPr/>
        </p:nvSpPr>
        <p:spPr>
          <a:xfrm>
            <a:off x="982663" y="122959"/>
            <a:ext cx="3059948" cy="442035"/>
          </a:xfrm>
          <a:prstGeom prst="rect">
            <a:avLst/>
          </a:prstGeom>
          <a:noFill/>
          <a:ln>
            <a:solidFill>
              <a:schemeClr val="tx1">
                <a:lumMod val="50000"/>
                <a:lumOff val="50000"/>
              </a:schemeClr>
            </a:solidFill>
          </a:ln>
        </p:spPr>
        <p:txBody>
          <a:bodyPr wrap="square" lIns="144000" tIns="36000" rIns="144000" bIns="36000" rtlCol="0">
            <a:spAutoFit/>
          </a:bodyPr>
          <a:lstStyle/>
          <a:p>
            <a:r>
              <a:rPr lang="de-DE" sz="2400" b="1" dirty="0">
                <a:solidFill>
                  <a:schemeClr val="tx1">
                    <a:lumMod val="50000"/>
                    <a:lumOff val="50000"/>
                  </a:schemeClr>
                </a:solidFill>
              </a:rPr>
              <a:t>Apropos Irrtum Nr. 33</a:t>
            </a:r>
          </a:p>
        </p:txBody>
      </p:sp>
      <p:grpSp>
        <p:nvGrpSpPr>
          <p:cNvPr id="26" name="Gruppieren 25">
            <a:extLst>
              <a:ext uri="{FF2B5EF4-FFF2-40B4-BE49-F238E27FC236}">
                <a16:creationId xmlns:a16="http://schemas.microsoft.com/office/drawing/2014/main" id="{C5D75B70-CD50-DBA0-8110-1CAF68355EB1}"/>
              </a:ext>
            </a:extLst>
          </p:cNvPr>
          <p:cNvGrpSpPr/>
          <p:nvPr/>
        </p:nvGrpSpPr>
        <p:grpSpPr>
          <a:xfrm>
            <a:off x="6096000" y="5018688"/>
            <a:ext cx="5401009" cy="862190"/>
            <a:chOff x="-1577648" y="5370673"/>
            <a:chExt cx="5401009" cy="862190"/>
          </a:xfrm>
        </p:grpSpPr>
        <p:sp>
          <p:nvSpPr>
            <p:cNvPr id="6" name="Rechteck 5">
              <a:extLst>
                <a:ext uri="{FF2B5EF4-FFF2-40B4-BE49-F238E27FC236}">
                  <a16:creationId xmlns:a16="http://schemas.microsoft.com/office/drawing/2014/main" id="{EADAB986-A455-5AFB-BEB8-D2D133AB7B37}"/>
                </a:ext>
              </a:extLst>
            </p:cNvPr>
            <p:cNvSpPr/>
            <p:nvPr/>
          </p:nvSpPr>
          <p:spPr>
            <a:xfrm>
              <a:off x="-1577648" y="5370673"/>
              <a:ext cx="1013709" cy="369332"/>
            </a:xfrm>
            <a:prstGeom prst="rect">
              <a:avLst/>
            </a:prstGeom>
          </p:spPr>
          <p:txBody>
            <a:bodyPr wrap="square">
              <a:spAutoFit/>
            </a:bodyPr>
            <a:lstStyle/>
            <a:p>
              <a:r>
                <a:rPr lang="de-DE" dirty="0">
                  <a:solidFill>
                    <a:schemeClr val="tx1">
                      <a:lumMod val="65000"/>
                      <a:lumOff val="35000"/>
                    </a:schemeClr>
                  </a:solidFill>
                </a:rPr>
                <a:t>Datum: </a:t>
              </a:r>
            </a:p>
          </p:txBody>
        </p:sp>
        <p:sp>
          <p:nvSpPr>
            <p:cNvPr id="17" name="Datumsplatzhalter 2">
              <a:extLst>
                <a:ext uri="{FF2B5EF4-FFF2-40B4-BE49-F238E27FC236}">
                  <a16:creationId xmlns:a16="http://schemas.microsoft.com/office/drawing/2014/main" id="{FC3D453C-3B9C-E658-46CC-2A69BD503CC4}"/>
                </a:ext>
              </a:extLst>
            </p:cNvPr>
            <p:cNvSpPr txBox="1">
              <a:spLocks/>
            </p:cNvSpPr>
            <p:nvPr/>
          </p:nvSpPr>
          <p:spPr>
            <a:xfrm>
              <a:off x="-638427" y="5370673"/>
              <a:ext cx="2743200" cy="365125"/>
            </a:xfrm>
            <a:prstGeom prst="rect">
              <a:avLst/>
            </a:prstGeom>
          </p:spPr>
          <p:txBody>
            <a:bodyPr/>
            <a:lstStyle>
              <a:defPPr>
                <a:defRPr lang="de-DE"/>
              </a:defPPr>
              <a:lvl1pPr marL="0" algn="l" defTabSz="914400" rtl="0" eaLnBrk="1" latinLnBrk="0" hangingPunct="1">
                <a:defRPr sz="10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b="1" dirty="0"/>
                <a:t>01.08.2022</a:t>
              </a:r>
              <a:endParaRPr lang="de-DE" sz="1800" b="1" dirty="0"/>
            </a:p>
          </p:txBody>
        </p:sp>
        <p:sp>
          <p:nvSpPr>
            <p:cNvPr id="21" name="Fußzeilenplatzhalter 3">
              <a:extLst>
                <a:ext uri="{FF2B5EF4-FFF2-40B4-BE49-F238E27FC236}">
                  <a16:creationId xmlns:a16="http://schemas.microsoft.com/office/drawing/2014/main" id="{9C4D18A8-3683-79C5-E1E9-15A449ABD7F4}"/>
                </a:ext>
              </a:extLst>
            </p:cNvPr>
            <p:cNvSpPr txBox="1">
              <a:spLocks/>
            </p:cNvSpPr>
            <p:nvPr/>
          </p:nvSpPr>
          <p:spPr>
            <a:xfrm>
              <a:off x="536609" y="5863531"/>
              <a:ext cx="3286752" cy="365125"/>
            </a:xfrm>
            <a:prstGeom prst="rect">
              <a:avLst/>
            </a:prstGeom>
          </p:spPr>
          <p:txBody>
            <a:bodyPr/>
            <a:lstStyle>
              <a:defPPr>
                <a:defRPr lang="de-DE"/>
              </a:defPPr>
              <a:lvl1pPr marL="0" algn="ctr" defTabSz="914400" rtl="0" eaLnBrk="1" latinLnBrk="0" hangingPunct="1">
                <a:defRPr sz="10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sz="1800" b="1" dirty="0"/>
                <a:t>Manfred Mustermann</a:t>
              </a:r>
            </a:p>
          </p:txBody>
        </p:sp>
        <p:sp>
          <p:nvSpPr>
            <p:cNvPr id="23" name="Rechteck 22">
              <a:extLst>
                <a:ext uri="{FF2B5EF4-FFF2-40B4-BE49-F238E27FC236}">
                  <a16:creationId xmlns:a16="http://schemas.microsoft.com/office/drawing/2014/main" id="{8417617B-3FE9-4A62-ACD2-5CBD38D6B101}"/>
                </a:ext>
              </a:extLst>
            </p:cNvPr>
            <p:cNvSpPr/>
            <p:nvPr/>
          </p:nvSpPr>
          <p:spPr>
            <a:xfrm>
              <a:off x="-1577648" y="5863531"/>
              <a:ext cx="2114257" cy="369332"/>
            </a:xfrm>
            <a:prstGeom prst="rect">
              <a:avLst/>
            </a:prstGeom>
          </p:spPr>
          <p:txBody>
            <a:bodyPr wrap="square">
              <a:spAutoFit/>
            </a:bodyPr>
            <a:lstStyle/>
            <a:p>
              <a:r>
                <a:rPr lang="de-DE" dirty="0">
                  <a:solidFill>
                    <a:schemeClr val="tx1">
                      <a:lumMod val="65000"/>
                      <a:lumOff val="35000"/>
                    </a:schemeClr>
                  </a:solidFill>
                </a:rPr>
                <a:t>Referent/Referentin:</a:t>
              </a:r>
            </a:p>
          </p:txBody>
        </p:sp>
      </p:grpSp>
      <p:pic>
        <p:nvPicPr>
          <p:cNvPr id="8" name="Grafik 7">
            <a:extLst>
              <a:ext uri="{FF2B5EF4-FFF2-40B4-BE49-F238E27FC236}">
                <a16:creationId xmlns:a16="http://schemas.microsoft.com/office/drawing/2014/main" id="{A7C5C008-20A8-0B72-3903-04CDE98458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934786">
            <a:off x="8619812" y="4520366"/>
            <a:ext cx="3070174" cy="1066802"/>
          </a:xfrm>
          <a:prstGeom prst="rect">
            <a:avLst/>
          </a:prstGeom>
        </p:spPr>
      </p:pic>
      <p:pic>
        <p:nvPicPr>
          <p:cNvPr id="11" name="Grafik 10">
            <a:extLst>
              <a:ext uri="{FF2B5EF4-FFF2-40B4-BE49-F238E27FC236}">
                <a16:creationId xmlns:a16="http://schemas.microsoft.com/office/drawing/2014/main" id="{88D3E3E3-2E67-32F5-D1AD-9EF28263B0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1122" y="1729971"/>
            <a:ext cx="5100290" cy="2596780"/>
          </a:xfrm>
          <a:prstGeom prst="rect">
            <a:avLst/>
          </a:prstGeom>
        </p:spPr>
      </p:pic>
      <p:sp>
        <p:nvSpPr>
          <p:cNvPr id="3" name="Foliennummernplatzhalter 5">
            <a:extLst>
              <a:ext uri="{FF2B5EF4-FFF2-40B4-BE49-F238E27FC236}">
                <a16:creationId xmlns:a16="http://schemas.microsoft.com/office/drawing/2014/main" id="{839A4401-BF95-177B-18A0-44302E4F9722}"/>
              </a:ext>
            </a:extLst>
          </p:cNvPr>
          <p:cNvSpPr txBox="1">
            <a:spLocks/>
          </p:cNvSpPr>
          <p:nvPr/>
        </p:nvSpPr>
        <p:spPr>
          <a:xfrm>
            <a:off x="9124293" y="6492875"/>
            <a:ext cx="2743200"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e-DE" sz="800" dirty="0">
                <a:solidFill>
                  <a:schemeClr val="tx1">
                    <a:lumMod val="65000"/>
                    <a:lumOff val="35000"/>
                  </a:schemeClr>
                </a:solidFill>
              </a:rPr>
              <a:t>1</a:t>
            </a:r>
          </a:p>
        </p:txBody>
      </p:sp>
    </p:spTree>
    <p:extLst>
      <p:ext uri="{BB962C8B-B14F-4D97-AF65-F5344CB8AC3E}">
        <p14:creationId xmlns:p14="http://schemas.microsoft.com/office/powerpoint/2010/main" val="427866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k 16">
            <a:extLst>
              <a:ext uri="{FF2B5EF4-FFF2-40B4-BE49-F238E27FC236}">
                <a16:creationId xmlns:a16="http://schemas.microsoft.com/office/drawing/2014/main" id="{A54C7ACB-B787-4B8E-99AE-1A10F62E6C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7" y="1355163"/>
            <a:ext cx="12192000" cy="4751832"/>
          </a:xfrm>
          <a:prstGeom prst="rect">
            <a:avLst/>
          </a:prstGeom>
        </p:spPr>
      </p:pic>
      <p:sp>
        <p:nvSpPr>
          <p:cNvPr id="19"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20"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21" name="Foliennummernplatzhalter 5"/>
          <p:cNvSpPr>
            <a:spLocks noGrp="1"/>
          </p:cNvSpPr>
          <p:nvPr>
            <p:ph type="sldNum" sz="quarter" idx="4"/>
          </p:nvPr>
        </p:nvSpPr>
        <p:spPr/>
        <p:txBody>
          <a:bodyPr/>
          <a:lstStyle/>
          <a:p>
            <a:pPr algn="r"/>
            <a:r>
              <a:rPr lang="de-DE" sz="800" dirty="0">
                <a:solidFill>
                  <a:schemeClr val="tx1">
                    <a:lumMod val="65000"/>
                    <a:lumOff val="35000"/>
                  </a:schemeClr>
                </a:solidFill>
              </a:rPr>
              <a:t>2</a:t>
            </a:r>
          </a:p>
        </p:txBody>
      </p:sp>
      <p:sp>
        <p:nvSpPr>
          <p:cNvPr id="4" name="Sprechblase: rechteckig 3">
            <a:extLst>
              <a:ext uri="{FF2B5EF4-FFF2-40B4-BE49-F238E27FC236}">
                <a16:creationId xmlns:a16="http://schemas.microsoft.com/office/drawing/2014/main" id="{23BB3A14-03BC-ACCC-31CA-032119D3AC1C}"/>
              </a:ext>
            </a:extLst>
          </p:cNvPr>
          <p:cNvSpPr/>
          <p:nvPr/>
        </p:nvSpPr>
        <p:spPr>
          <a:xfrm>
            <a:off x="1020272" y="4691476"/>
            <a:ext cx="3527655" cy="1192147"/>
          </a:xfrm>
          <a:prstGeom prst="wedgeRectCallout">
            <a:avLst>
              <a:gd name="adj1" fmla="val -82"/>
              <a:gd name="adj2" fmla="val -8055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Und wenn ich durch den </a:t>
            </a:r>
            <a:br>
              <a:rPr lang="de-DE" i="1" dirty="0">
                <a:solidFill>
                  <a:schemeClr val="bg1"/>
                </a:solidFill>
              </a:rPr>
            </a:br>
            <a:r>
              <a:rPr lang="de-DE" i="1" dirty="0">
                <a:solidFill>
                  <a:schemeClr val="bg1"/>
                </a:solidFill>
              </a:rPr>
              <a:t>Job krank werde, bemerke </a:t>
            </a:r>
            <a:br>
              <a:rPr lang="de-DE" i="1" dirty="0">
                <a:solidFill>
                  <a:schemeClr val="bg1"/>
                </a:solidFill>
              </a:rPr>
            </a:br>
            <a:r>
              <a:rPr lang="de-DE" i="1" dirty="0">
                <a:solidFill>
                  <a:schemeClr val="bg1"/>
                </a:solidFill>
              </a:rPr>
              <a:t>ich das sehr schnell.</a:t>
            </a:r>
          </a:p>
        </p:txBody>
      </p:sp>
      <p:sp>
        <p:nvSpPr>
          <p:cNvPr id="5" name="Sprechblase: oval 4">
            <a:extLst>
              <a:ext uri="{FF2B5EF4-FFF2-40B4-BE49-F238E27FC236}">
                <a16:creationId xmlns:a16="http://schemas.microsoft.com/office/drawing/2014/main" id="{C1EEC1C6-ECAF-F968-F0B9-F3C4D373160B}"/>
              </a:ext>
            </a:extLst>
          </p:cNvPr>
          <p:cNvSpPr/>
          <p:nvPr/>
        </p:nvSpPr>
        <p:spPr>
          <a:xfrm>
            <a:off x="4278780" y="3086469"/>
            <a:ext cx="4163973" cy="1710321"/>
          </a:xfrm>
          <a:prstGeom prst="wedgeEllipseCallout">
            <a:avLst>
              <a:gd name="adj1" fmla="val -23713"/>
              <a:gd name="adj2" fmla="val 8345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Wenn ich im Beruf krank werde, ist das immer eine Berufskrankheit.</a:t>
            </a:r>
          </a:p>
        </p:txBody>
      </p:sp>
      <p:sp>
        <p:nvSpPr>
          <p:cNvPr id="6" name="Sprechblase: oval 5">
            <a:extLst>
              <a:ext uri="{FF2B5EF4-FFF2-40B4-BE49-F238E27FC236}">
                <a16:creationId xmlns:a16="http://schemas.microsoft.com/office/drawing/2014/main" id="{6FD2A777-0555-6A84-B5F9-CE06DFAC29D3}"/>
              </a:ext>
            </a:extLst>
          </p:cNvPr>
          <p:cNvSpPr/>
          <p:nvPr/>
        </p:nvSpPr>
        <p:spPr>
          <a:xfrm>
            <a:off x="7251850" y="4171207"/>
            <a:ext cx="4411362" cy="1838122"/>
          </a:xfrm>
          <a:prstGeom prst="wedgeEllipseCallout">
            <a:avLst>
              <a:gd name="adj1" fmla="val 25921"/>
              <a:gd name="adj2" fmla="val -78968"/>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Leider nicht – viele berufliche Erkrankungen verlaufen zunächst unbemerkt und treten erst nach Jahrzehnten auf.  </a:t>
            </a:r>
          </a:p>
        </p:txBody>
      </p:sp>
      <p:sp>
        <p:nvSpPr>
          <p:cNvPr id="7" name="Sprechblase: rechteckig 6">
            <a:extLst>
              <a:ext uri="{FF2B5EF4-FFF2-40B4-BE49-F238E27FC236}">
                <a16:creationId xmlns:a16="http://schemas.microsoft.com/office/drawing/2014/main" id="{0ED65E54-ED8A-30F5-A2EA-592A8F64BD69}"/>
              </a:ext>
            </a:extLst>
          </p:cNvPr>
          <p:cNvSpPr/>
          <p:nvPr/>
        </p:nvSpPr>
        <p:spPr>
          <a:xfrm flipH="1">
            <a:off x="1575085" y="946044"/>
            <a:ext cx="3257268" cy="1332299"/>
          </a:xfrm>
          <a:prstGeom prst="wedgeRectCallout">
            <a:avLst>
              <a:gd name="adj1" fmla="val -33040"/>
              <a:gd name="adj2" fmla="val 97759"/>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Also ich habe gehört, dass regelmäßig geprüft wird, ob neue Krankheiten in die Liste aufgenommen werden.</a:t>
            </a:r>
          </a:p>
        </p:txBody>
      </p:sp>
      <p:sp>
        <p:nvSpPr>
          <p:cNvPr id="9" name="Sprechblase: oval 8">
            <a:extLst>
              <a:ext uri="{FF2B5EF4-FFF2-40B4-BE49-F238E27FC236}">
                <a16:creationId xmlns:a16="http://schemas.microsoft.com/office/drawing/2014/main" id="{A60A43A9-036D-3AE7-B6D8-B9351970BB91}"/>
              </a:ext>
            </a:extLst>
          </p:cNvPr>
          <p:cNvSpPr/>
          <p:nvPr/>
        </p:nvSpPr>
        <p:spPr>
          <a:xfrm flipH="1">
            <a:off x="8537615" y="1248392"/>
            <a:ext cx="3550896" cy="1838123"/>
          </a:xfrm>
          <a:prstGeom prst="wedgeEllipseCallout">
            <a:avLst>
              <a:gd name="adj1" fmla="val 28834"/>
              <a:gd name="adj2" fmla="val 63612"/>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de-DE" i="1" dirty="0">
                <a:solidFill>
                  <a:schemeClr val="bg1"/>
                </a:solidFill>
              </a:rPr>
              <a:t>Nein – Nur Krankheiten aus der BK-Liste  können  als Berufskrankheit  anerkannt werden.</a:t>
            </a:r>
          </a:p>
        </p:txBody>
      </p:sp>
      <p:sp>
        <p:nvSpPr>
          <p:cNvPr id="12" name="Sprechblase: oval 11">
            <a:extLst>
              <a:ext uri="{FF2B5EF4-FFF2-40B4-BE49-F238E27FC236}">
                <a16:creationId xmlns:a16="http://schemas.microsoft.com/office/drawing/2014/main" id="{30DDF9D3-6E88-251B-035C-F8B9B980ABEB}"/>
              </a:ext>
            </a:extLst>
          </p:cNvPr>
          <p:cNvSpPr/>
          <p:nvPr/>
        </p:nvSpPr>
        <p:spPr>
          <a:xfrm>
            <a:off x="5056351" y="1189690"/>
            <a:ext cx="3257266" cy="1487660"/>
          </a:xfrm>
          <a:prstGeom prst="wedgeEllipseCallout">
            <a:avLst>
              <a:gd name="adj1" fmla="val 36463"/>
              <a:gd name="adj2" fmla="val -71728"/>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Aber die Liste der Berufskrankheiten ist veraltet – neue kommen nicht dazu.</a:t>
            </a:r>
          </a:p>
        </p:txBody>
      </p:sp>
      <p:sp>
        <p:nvSpPr>
          <p:cNvPr id="14" name="Sprechblase: rechteckig 13">
            <a:extLst>
              <a:ext uri="{FF2B5EF4-FFF2-40B4-BE49-F238E27FC236}">
                <a16:creationId xmlns:a16="http://schemas.microsoft.com/office/drawing/2014/main" id="{22D468B5-763F-0F54-E915-6366455A384D}"/>
              </a:ext>
            </a:extLst>
          </p:cNvPr>
          <p:cNvSpPr/>
          <p:nvPr/>
        </p:nvSpPr>
        <p:spPr>
          <a:xfrm flipH="1">
            <a:off x="142285" y="2553880"/>
            <a:ext cx="3405316" cy="1424013"/>
          </a:xfrm>
          <a:prstGeom prst="wedgeRectCallout">
            <a:avLst>
              <a:gd name="adj1" fmla="val 36661"/>
              <a:gd name="adj2" fmla="val 79315"/>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Genau! Das macht der ärztliche Sachverständigenbeirat beim BMAS… findet man sogar im Internet.</a:t>
            </a:r>
          </a:p>
        </p:txBody>
      </p:sp>
    </p:spTree>
    <p:extLst>
      <p:ext uri="{BB962C8B-B14F-4D97-AF65-F5344CB8AC3E}">
        <p14:creationId xmlns:p14="http://schemas.microsoft.com/office/powerpoint/2010/main" val="3687141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P spid="12"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BCCA32C6-2817-4469-818A-D9F1D2A8AC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45184"/>
            <a:ext cx="12192000" cy="4751832"/>
          </a:xfrm>
          <a:prstGeom prst="rect">
            <a:avLst/>
          </a:prstGeom>
        </p:spPr>
      </p:pic>
      <p:sp>
        <p:nvSpPr>
          <p:cNvPr id="4" name="Textfeld 3">
            <a:extLst>
              <a:ext uri="{FF2B5EF4-FFF2-40B4-BE49-F238E27FC236}">
                <a16:creationId xmlns:a16="http://schemas.microsoft.com/office/drawing/2014/main" id="{6BFAD743-F18C-4685-80F1-0B186FA6F0D5}"/>
              </a:ext>
            </a:extLst>
          </p:cNvPr>
          <p:cNvSpPr txBox="1"/>
          <p:nvPr/>
        </p:nvSpPr>
        <p:spPr>
          <a:xfrm>
            <a:off x="838610" y="1573350"/>
            <a:ext cx="5611427" cy="1398808"/>
          </a:xfrm>
          <a:prstGeom prst="rect">
            <a:avLst/>
          </a:prstGeom>
          <a:solidFill>
            <a:schemeClr val="tx1">
              <a:lumMod val="65000"/>
              <a:lumOff val="35000"/>
            </a:schemeClr>
          </a:solidFill>
        </p:spPr>
        <p:txBody>
          <a:bodyPr wrap="none" lIns="180000" tIns="108000" rIns="180000" bIns="180000" rtlCol="0">
            <a:spAutoFit/>
          </a:bodyPr>
          <a:lstStyle/>
          <a:p>
            <a:r>
              <a:rPr lang="de-DE" sz="4000" b="1" dirty="0">
                <a:solidFill>
                  <a:schemeClr val="bg1"/>
                </a:solidFill>
              </a:rPr>
              <a:t>Und jetzt IHRE Meinung!</a:t>
            </a:r>
          </a:p>
          <a:p>
            <a:r>
              <a:rPr lang="de-DE" sz="3200" dirty="0">
                <a:solidFill>
                  <a:schemeClr val="bg1"/>
                </a:solidFill>
              </a:rPr>
              <a:t>Was denken Sie?</a:t>
            </a:r>
          </a:p>
        </p:txBody>
      </p:sp>
      <p:sp>
        <p:nvSpPr>
          <p:cNvPr id="10"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1"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2"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3</a:t>
            </a:fld>
            <a:endParaRPr lang="de-DE" sz="800" dirty="0">
              <a:solidFill>
                <a:schemeClr val="tx1">
                  <a:lumMod val="65000"/>
                  <a:lumOff val="35000"/>
                </a:schemeClr>
              </a:solidFill>
            </a:endParaRPr>
          </a:p>
        </p:txBody>
      </p:sp>
      <p:sp>
        <p:nvSpPr>
          <p:cNvPr id="5" name="Rechteckige Legende 4"/>
          <p:cNvSpPr/>
          <p:nvPr/>
        </p:nvSpPr>
        <p:spPr>
          <a:xfrm>
            <a:off x="4139921" y="2481943"/>
            <a:ext cx="7506119" cy="3309257"/>
          </a:xfrm>
          <a:prstGeom prst="wedgeRectCallout">
            <a:avLst>
              <a:gd name="adj1" fmla="val 30874"/>
              <a:gd name="adj2" fmla="val 68574"/>
            </a:avLst>
          </a:prstGeom>
          <a:solidFill>
            <a:schemeClr val="bg1"/>
          </a:solidFill>
          <a:ln w="571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0000"/>
              </a:solidFill>
            </a:endParaRPr>
          </a:p>
        </p:txBody>
      </p:sp>
    </p:spTree>
    <p:extLst>
      <p:ext uri="{BB962C8B-B14F-4D97-AF65-F5344CB8AC3E}">
        <p14:creationId xmlns:p14="http://schemas.microsoft.com/office/powerpoint/2010/main" val="3646540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2196E2CF-E321-45E1-8616-68E0ECDEA1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45184"/>
            <a:ext cx="12192000" cy="4751832"/>
          </a:xfrm>
          <a:prstGeom prst="rect">
            <a:avLst/>
          </a:prstGeom>
        </p:spPr>
      </p:pic>
      <p:sp>
        <p:nvSpPr>
          <p:cNvPr id="12" name="Rechteck 11"/>
          <p:cNvSpPr/>
          <p:nvPr/>
        </p:nvSpPr>
        <p:spPr>
          <a:xfrm>
            <a:off x="0"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6BFAD743-F18C-4685-80F1-0B186FA6F0D5}"/>
              </a:ext>
            </a:extLst>
          </p:cNvPr>
          <p:cNvSpPr txBox="1"/>
          <p:nvPr/>
        </p:nvSpPr>
        <p:spPr>
          <a:xfrm>
            <a:off x="1080000" y="1123698"/>
            <a:ext cx="1868113"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Richtig ist …</a:t>
            </a:r>
          </a:p>
        </p:txBody>
      </p:sp>
      <p:sp>
        <p:nvSpPr>
          <p:cNvPr id="16"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7"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8" name="Foliennummernplatzhalter 5"/>
          <p:cNvSpPr>
            <a:spLocks noGrp="1"/>
          </p:cNvSpPr>
          <p:nvPr>
            <p:ph type="sldNum" sz="quarter" idx="4"/>
          </p:nvPr>
        </p:nvSpPr>
        <p:spPr/>
        <p:txBody>
          <a:bodyPr/>
          <a:lstStyle/>
          <a:p>
            <a:pPr algn="r"/>
            <a:r>
              <a:rPr lang="de-DE" sz="800" dirty="0">
                <a:solidFill>
                  <a:schemeClr val="tx1">
                    <a:lumMod val="65000"/>
                    <a:lumOff val="35000"/>
                  </a:schemeClr>
                </a:solidFill>
              </a:rPr>
              <a:t>4</a:t>
            </a:r>
          </a:p>
        </p:txBody>
      </p:sp>
      <p:sp>
        <p:nvSpPr>
          <p:cNvPr id="2" name="Textfeld 1">
            <a:extLst>
              <a:ext uri="{FF2B5EF4-FFF2-40B4-BE49-F238E27FC236}">
                <a16:creationId xmlns:a16="http://schemas.microsoft.com/office/drawing/2014/main" id="{22BB85F2-C1A2-9F0D-9766-D06A765D67DC}"/>
              </a:ext>
            </a:extLst>
          </p:cNvPr>
          <p:cNvSpPr txBox="1"/>
          <p:nvPr/>
        </p:nvSpPr>
        <p:spPr>
          <a:xfrm>
            <a:off x="1080000" y="1944000"/>
            <a:ext cx="9649385" cy="3888244"/>
          </a:xfrm>
          <a:prstGeom prst="rect">
            <a:avLst/>
          </a:prstGeom>
          <a:noFill/>
        </p:spPr>
        <p:txBody>
          <a:bodyPr wrap="square" lIns="0" tIns="0" rIns="0" bIns="0" rtlCol="0">
            <a:spAutoFit/>
          </a:bodyPr>
          <a:lstStyle/>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Berufskrankheiten sind Erkrankungen, die Versicherte </a:t>
            </a:r>
            <a:br>
              <a:rPr lang="de-DE" sz="2300" dirty="0">
                <a:solidFill>
                  <a:schemeClr val="tx1">
                    <a:lumMod val="65000"/>
                    <a:lumOff val="35000"/>
                  </a:schemeClr>
                </a:solidFill>
              </a:rPr>
            </a:br>
            <a:r>
              <a:rPr lang="de-DE" sz="2300" dirty="0">
                <a:solidFill>
                  <a:schemeClr val="tx1">
                    <a:lumMod val="65000"/>
                    <a:lumOff val="35000"/>
                  </a:schemeClr>
                </a:solidFill>
              </a:rPr>
              <a:t>durch ihre berufliche Tätigkeit erleiden </a:t>
            </a:r>
            <a:r>
              <a:rPr lang="de-DE" sz="2300" b="1" dirty="0">
                <a:solidFill>
                  <a:schemeClr val="tx1">
                    <a:lumMod val="65000"/>
                    <a:lumOff val="35000"/>
                  </a:schemeClr>
                </a:solidFill>
              </a:rPr>
              <a:t>und</a:t>
            </a:r>
            <a:r>
              <a:rPr lang="de-DE" sz="2300" dirty="0">
                <a:solidFill>
                  <a:schemeClr val="tx1">
                    <a:lumMod val="65000"/>
                    <a:lumOff val="35000"/>
                  </a:schemeClr>
                </a:solidFill>
              </a:rPr>
              <a:t> die in der </a:t>
            </a:r>
            <a:br>
              <a:rPr lang="de-DE" sz="2300" dirty="0">
                <a:solidFill>
                  <a:schemeClr val="tx1">
                    <a:lumMod val="65000"/>
                    <a:lumOff val="35000"/>
                  </a:schemeClr>
                </a:solidFill>
              </a:rPr>
            </a:br>
            <a:r>
              <a:rPr lang="de-DE" sz="2300" dirty="0" err="1">
                <a:solidFill>
                  <a:schemeClr val="tx1">
                    <a:lumMod val="65000"/>
                    <a:lumOff val="35000"/>
                  </a:schemeClr>
                </a:solidFill>
              </a:rPr>
              <a:t>Berufskrankheitenliste</a:t>
            </a:r>
            <a:r>
              <a:rPr lang="de-DE" sz="2300" dirty="0">
                <a:solidFill>
                  <a:schemeClr val="tx1">
                    <a:lumMod val="65000"/>
                    <a:lumOff val="35000"/>
                  </a:schemeClr>
                </a:solidFill>
              </a:rPr>
              <a:t> – eine Anlage der Berufskrank-</a:t>
            </a:r>
            <a:br>
              <a:rPr lang="de-DE" sz="2300" dirty="0">
                <a:solidFill>
                  <a:schemeClr val="tx1">
                    <a:lumMod val="65000"/>
                    <a:lumOff val="35000"/>
                  </a:schemeClr>
                </a:solidFill>
              </a:rPr>
            </a:br>
            <a:r>
              <a:rPr lang="de-DE" sz="2300" dirty="0" err="1">
                <a:solidFill>
                  <a:schemeClr val="tx1">
                    <a:lumMod val="65000"/>
                    <a:lumOff val="35000"/>
                  </a:schemeClr>
                </a:solidFill>
              </a:rPr>
              <a:t>heitenverordnung</a:t>
            </a:r>
            <a:r>
              <a:rPr lang="de-DE" sz="2300" dirty="0">
                <a:solidFill>
                  <a:schemeClr val="tx1">
                    <a:lumMod val="65000"/>
                    <a:lumOff val="35000"/>
                  </a:schemeClr>
                </a:solidFill>
              </a:rPr>
              <a:t> (BKV) – aufgeführt sind.</a:t>
            </a:r>
          </a:p>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Die Unfallversicherungen unterstützen bei anerkannten </a:t>
            </a:r>
            <a:br>
              <a:rPr lang="de-DE" sz="2300" dirty="0">
                <a:solidFill>
                  <a:schemeClr val="tx1">
                    <a:lumMod val="65000"/>
                    <a:lumOff val="35000"/>
                  </a:schemeClr>
                </a:solidFill>
              </a:rPr>
            </a:br>
            <a:r>
              <a:rPr lang="de-DE" sz="2300" dirty="0">
                <a:solidFill>
                  <a:schemeClr val="tx1">
                    <a:lumMod val="65000"/>
                    <a:lumOff val="35000"/>
                  </a:schemeClr>
                </a:solidFill>
              </a:rPr>
              <a:t>Berufskrankheiten umfassend, um deren Auswirkungen </a:t>
            </a:r>
            <a:br>
              <a:rPr lang="de-DE" sz="2300" dirty="0">
                <a:solidFill>
                  <a:schemeClr val="tx1">
                    <a:lumMod val="65000"/>
                    <a:lumOff val="35000"/>
                  </a:schemeClr>
                </a:solidFill>
              </a:rPr>
            </a:br>
            <a:r>
              <a:rPr lang="de-DE" sz="2300" dirty="0">
                <a:solidFill>
                  <a:schemeClr val="tx1">
                    <a:lumMod val="65000"/>
                    <a:lumOff val="35000"/>
                  </a:schemeClr>
                </a:solidFill>
              </a:rPr>
              <a:t>abzumildern. Aber nicht jede im Beruf aufgetretene </a:t>
            </a:r>
            <a:br>
              <a:rPr lang="de-DE" sz="2300" dirty="0">
                <a:solidFill>
                  <a:schemeClr val="tx1">
                    <a:lumMod val="65000"/>
                    <a:lumOff val="35000"/>
                  </a:schemeClr>
                </a:solidFill>
              </a:rPr>
            </a:br>
            <a:r>
              <a:rPr lang="de-DE" sz="2300" dirty="0">
                <a:solidFill>
                  <a:schemeClr val="tx1">
                    <a:lumMod val="65000"/>
                    <a:lumOff val="35000"/>
                  </a:schemeClr>
                </a:solidFill>
              </a:rPr>
              <a:t>Erkrankung ist eine Berufskrankheit.</a:t>
            </a:r>
          </a:p>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Für die Anerkennung müssen ganz exakte medizinische, </a:t>
            </a:r>
            <a:br>
              <a:rPr lang="de-DE" sz="2300" dirty="0">
                <a:solidFill>
                  <a:schemeClr val="tx1">
                    <a:lumMod val="65000"/>
                    <a:lumOff val="35000"/>
                  </a:schemeClr>
                </a:solidFill>
              </a:rPr>
            </a:br>
            <a:r>
              <a:rPr lang="de-DE" sz="2300" dirty="0">
                <a:solidFill>
                  <a:schemeClr val="tx1">
                    <a:lumMod val="65000"/>
                    <a:lumOff val="35000"/>
                  </a:schemeClr>
                </a:solidFill>
              </a:rPr>
              <a:t>aber auch arbeitstechnische Voraussetzungen erfüllt sein. </a:t>
            </a:r>
          </a:p>
        </p:txBody>
      </p:sp>
    </p:spTree>
    <p:extLst>
      <p:ext uri="{BB962C8B-B14F-4D97-AF65-F5344CB8AC3E}">
        <p14:creationId xmlns:p14="http://schemas.microsoft.com/office/powerpoint/2010/main" val="2021765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97396881-4DDB-41C5-A939-55C2501F86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45184"/>
            <a:ext cx="12192000" cy="4751832"/>
          </a:xfrm>
          <a:prstGeom prst="rect">
            <a:avLst/>
          </a:prstGeom>
        </p:spPr>
      </p:pic>
      <p:sp>
        <p:nvSpPr>
          <p:cNvPr id="12" name="Rechteck 11"/>
          <p:cNvSpPr/>
          <p:nvPr/>
        </p:nvSpPr>
        <p:spPr>
          <a:xfrm>
            <a:off x="-2"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6BFAD743-F18C-4685-80F1-0B186FA6F0D5}"/>
              </a:ext>
            </a:extLst>
          </p:cNvPr>
          <p:cNvSpPr txBox="1"/>
          <p:nvPr/>
        </p:nvSpPr>
        <p:spPr>
          <a:xfrm>
            <a:off x="1080000" y="1123698"/>
            <a:ext cx="2169098"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Gut zu wissen</a:t>
            </a:r>
          </a:p>
        </p:txBody>
      </p:sp>
      <p:sp>
        <p:nvSpPr>
          <p:cNvPr id="11"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3" name="Fußzeilenplatzhalter 2"/>
          <p:cNvSpPr>
            <a:spLocks noGrp="1"/>
          </p:cNvSpPr>
          <p:nvPr>
            <p:ph type="ftr" sz="quarter" idx="3"/>
          </p:nvPr>
        </p:nvSpPr>
        <p:spPr/>
        <p:txBody>
          <a:bodyPr/>
          <a:lstStyle/>
          <a:p>
            <a:pPr algn="ctr"/>
            <a:r>
              <a:rPr lang="de-DE" sz="800" dirty="0">
                <a:solidFill>
                  <a:schemeClr val="tx1">
                    <a:lumMod val="65000"/>
                    <a:lumOff val="35000"/>
                  </a:schemeClr>
                </a:solidFill>
              </a:rPr>
              <a:t>Manfred Mustermann</a:t>
            </a:r>
          </a:p>
        </p:txBody>
      </p:sp>
      <p:sp>
        <p:nvSpPr>
          <p:cNvPr id="14" name="Foliennummernplatzhalter 5"/>
          <p:cNvSpPr>
            <a:spLocks noGrp="1"/>
          </p:cNvSpPr>
          <p:nvPr>
            <p:ph type="sldNum" sz="quarter" idx="4"/>
          </p:nvPr>
        </p:nvSpPr>
        <p:spPr/>
        <p:txBody>
          <a:bodyPr/>
          <a:lstStyle/>
          <a:p>
            <a:pPr algn="r"/>
            <a:r>
              <a:rPr lang="de-DE" sz="800" dirty="0">
                <a:solidFill>
                  <a:schemeClr val="tx1">
                    <a:lumMod val="65000"/>
                    <a:lumOff val="35000"/>
                  </a:schemeClr>
                </a:solidFill>
              </a:rPr>
              <a:t>5</a:t>
            </a:r>
          </a:p>
        </p:txBody>
      </p:sp>
      <p:sp>
        <p:nvSpPr>
          <p:cNvPr id="4" name="Textfeld 3">
            <a:extLst>
              <a:ext uri="{FF2B5EF4-FFF2-40B4-BE49-F238E27FC236}">
                <a16:creationId xmlns:a16="http://schemas.microsoft.com/office/drawing/2014/main" id="{19B9E5FD-0CE0-31FC-1660-34F7610AAF29}"/>
              </a:ext>
            </a:extLst>
          </p:cNvPr>
          <p:cNvSpPr txBox="1"/>
          <p:nvPr/>
        </p:nvSpPr>
        <p:spPr>
          <a:xfrm>
            <a:off x="1080000" y="1944000"/>
            <a:ext cx="7188722" cy="1769715"/>
          </a:xfrm>
          <a:prstGeom prst="rect">
            <a:avLst/>
          </a:prstGeom>
          <a:noFill/>
        </p:spPr>
        <p:txBody>
          <a:bodyPr wrap="square" lIns="0" tIns="0" rIns="0" bIns="0" rtlCol="0">
            <a:spAutoFit/>
          </a:bodyPr>
          <a:lstStyle/>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Sollten Sie oder Ihre behandelnde Ärztin oder </a:t>
            </a:r>
            <a:br>
              <a:rPr lang="de-DE" sz="2300" dirty="0">
                <a:solidFill>
                  <a:schemeClr val="tx1">
                    <a:lumMod val="65000"/>
                    <a:lumOff val="35000"/>
                  </a:schemeClr>
                </a:solidFill>
              </a:rPr>
            </a:br>
            <a:r>
              <a:rPr lang="de-DE" sz="2300" dirty="0">
                <a:solidFill>
                  <a:schemeClr val="tx1">
                    <a:lumMod val="65000"/>
                    <a:lumOff val="35000"/>
                  </a:schemeClr>
                </a:solidFill>
              </a:rPr>
              <a:t>Ihr behandelnder Arzt den Verdacht auf eine </a:t>
            </a:r>
            <a:br>
              <a:rPr lang="de-DE" sz="2300" dirty="0">
                <a:solidFill>
                  <a:schemeClr val="tx1">
                    <a:lumMod val="65000"/>
                    <a:lumOff val="35000"/>
                  </a:schemeClr>
                </a:solidFill>
              </a:rPr>
            </a:br>
            <a:r>
              <a:rPr lang="de-DE" sz="2300" dirty="0">
                <a:solidFill>
                  <a:schemeClr val="tx1">
                    <a:lumMod val="65000"/>
                    <a:lumOff val="35000"/>
                  </a:schemeClr>
                </a:solidFill>
              </a:rPr>
              <a:t>Berufskrankheit haben, so lassen Sie einen entsprechenden BK-Antrag stellen oder stellen </a:t>
            </a:r>
            <a:br>
              <a:rPr lang="de-DE" sz="2300" dirty="0">
                <a:solidFill>
                  <a:schemeClr val="tx1">
                    <a:lumMod val="65000"/>
                    <a:lumOff val="35000"/>
                  </a:schemeClr>
                </a:solidFill>
              </a:rPr>
            </a:br>
            <a:r>
              <a:rPr lang="de-DE" sz="2300" dirty="0">
                <a:solidFill>
                  <a:schemeClr val="tx1">
                    <a:lumMod val="65000"/>
                    <a:lumOff val="35000"/>
                  </a:schemeClr>
                </a:solidFill>
              </a:rPr>
              <a:t>Sie diesen formlos selbst.</a:t>
            </a:r>
          </a:p>
        </p:txBody>
      </p:sp>
    </p:spTree>
    <p:extLst>
      <p:ext uri="{BB962C8B-B14F-4D97-AF65-F5344CB8AC3E}">
        <p14:creationId xmlns:p14="http://schemas.microsoft.com/office/powerpoint/2010/main" val="789227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rafik 15">
            <a:extLst>
              <a:ext uri="{FF2B5EF4-FFF2-40B4-BE49-F238E27FC236}">
                <a16:creationId xmlns:a16="http://schemas.microsoft.com/office/drawing/2014/main" id="{2799817A-60B6-4A44-ABC4-4AFBD1D2CF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8834"/>
            <a:ext cx="12192000" cy="4751832"/>
          </a:xfrm>
          <a:prstGeom prst="rect">
            <a:avLst/>
          </a:prstGeom>
        </p:spPr>
      </p:pic>
      <p:sp>
        <p:nvSpPr>
          <p:cNvPr id="13"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4"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5"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6</a:t>
            </a:fld>
            <a:endParaRPr lang="de-DE" sz="800" dirty="0">
              <a:solidFill>
                <a:schemeClr val="tx1">
                  <a:lumMod val="65000"/>
                  <a:lumOff val="35000"/>
                </a:schemeClr>
              </a:solidFill>
            </a:endParaRPr>
          </a:p>
        </p:txBody>
      </p:sp>
      <p:sp>
        <p:nvSpPr>
          <p:cNvPr id="3" name="Textfeld 2">
            <a:extLst>
              <a:ext uri="{FF2B5EF4-FFF2-40B4-BE49-F238E27FC236}">
                <a16:creationId xmlns:a16="http://schemas.microsoft.com/office/drawing/2014/main" id="{E0747FE4-F3E1-4EC1-B816-BDF08A01FD13}"/>
              </a:ext>
            </a:extLst>
          </p:cNvPr>
          <p:cNvSpPr txBox="1"/>
          <p:nvPr/>
        </p:nvSpPr>
        <p:spPr>
          <a:xfrm>
            <a:off x="1080000" y="1944000"/>
            <a:ext cx="8612931" cy="3085076"/>
          </a:xfrm>
          <a:prstGeom prst="rect">
            <a:avLst/>
          </a:prstGeom>
          <a:noFill/>
        </p:spPr>
        <p:txBody>
          <a:bodyPr wrap="square" lIns="0" tIns="0" rIns="0" bIns="0" rtlCol="0">
            <a:spAutoFit/>
          </a:bodyPr>
          <a:lstStyle/>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Berufskrankheiten-Verordnung (BKV) </a:t>
            </a:r>
          </a:p>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DGUV Flyer: Berufskrankheiten: Fragen und Antworten </a:t>
            </a:r>
          </a:p>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Merkblatt A 007-3: Die BG RCI – Versicherungsschutz, </a:t>
            </a:r>
            <a:br>
              <a:rPr lang="de-DE" sz="2300" dirty="0">
                <a:solidFill>
                  <a:schemeClr val="tx1">
                    <a:lumMod val="65000"/>
                    <a:lumOff val="35000"/>
                  </a:schemeClr>
                </a:solidFill>
              </a:rPr>
            </a:br>
            <a:r>
              <a:rPr lang="de-DE" sz="2300" dirty="0">
                <a:solidFill>
                  <a:schemeClr val="tx1">
                    <a:lumMod val="65000"/>
                    <a:lumOff val="35000"/>
                  </a:schemeClr>
                </a:solidFill>
              </a:rPr>
              <a:t>Rehabilitation und Leistungen </a:t>
            </a:r>
          </a:p>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BG RCI-Praxishilfeordner: Aus Berufskrankheiten lernen </a:t>
            </a:r>
          </a:p>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DGUV-Webseiten unter www.dguv.de/de/</a:t>
            </a:r>
            <a:br>
              <a:rPr lang="de-DE" sz="2300" dirty="0">
                <a:solidFill>
                  <a:schemeClr val="tx1">
                    <a:lumMod val="65000"/>
                    <a:lumOff val="35000"/>
                  </a:schemeClr>
                </a:solidFill>
              </a:rPr>
            </a:br>
            <a:r>
              <a:rPr lang="de-DE" sz="2300" dirty="0" err="1">
                <a:solidFill>
                  <a:schemeClr val="tx1">
                    <a:lumMod val="65000"/>
                    <a:lumOff val="35000"/>
                  </a:schemeClr>
                </a:solidFill>
              </a:rPr>
              <a:t>versicherung</a:t>
            </a:r>
            <a:r>
              <a:rPr lang="de-DE" sz="2300" dirty="0">
                <a:solidFill>
                  <a:schemeClr val="tx1">
                    <a:lumMod val="65000"/>
                    <a:lumOff val="35000"/>
                  </a:schemeClr>
                </a:solidFill>
              </a:rPr>
              <a:t>/berufskrankheiten/</a:t>
            </a:r>
            <a:r>
              <a:rPr lang="de-DE" sz="2300" dirty="0" err="1">
                <a:solidFill>
                  <a:schemeClr val="tx1">
                    <a:lumMod val="65000"/>
                    <a:lumOff val="35000"/>
                  </a:schemeClr>
                </a:solidFill>
              </a:rPr>
              <a:t>index.jsp</a:t>
            </a:r>
            <a:endParaRPr lang="de-DE" sz="2300" dirty="0">
              <a:solidFill>
                <a:schemeClr val="tx1">
                  <a:lumMod val="65000"/>
                  <a:lumOff val="35000"/>
                </a:schemeClr>
              </a:solidFill>
            </a:endParaRPr>
          </a:p>
        </p:txBody>
      </p:sp>
      <p:sp>
        <p:nvSpPr>
          <p:cNvPr id="12" name="Rechteck 11"/>
          <p:cNvSpPr/>
          <p:nvPr/>
        </p:nvSpPr>
        <p:spPr>
          <a:xfrm>
            <a:off x="-2"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6BFAD743-F18C-4685-80F1-0B186FA6F0D5}"/>
              </a:ext>
            </a:extLst>
          </p:cNvPr>
          <p:cNvSpPr txBox="1"/>
          <p:nvPr/>
        </p:nvSpPr>
        <p:spPr>
          <a:xfrm>
            <a:off x="1080000" y="1123698"/>
            <a:ext cx="3212819"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Weitere Informationen</a:t>
            </a:r>
          </a:p>
        </p:txBody>
      </p:sp>
      <p:pic>
        <p:nvPicPr>
          <p:cNvPr id="6" name="Grafik 5">
            <a:extLst>
              <a:ext uri="{FF2B5EF4-FFF2-40B4-BE49-F238E27FC236}">
                <a16:creationId xmlns:a16="http://schemas.microsoft.com/office/drawing/2014/main" id="{082F9502-BE6D-E9AD-395D-D1CA9ABBD7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8818" y="5198958"/>
            <a:ext cx="4413498" cy="1187049"/>
          </a:xfrm>
          <a:prstGeom prst="rect">
            <a:avLst/>
          </a:prstGeom>
        </p:spPr>
      </p:pic>
    </p:spTree>
    <p:extLst>
      <p:ext uri="{BB962C8B-B14F-4D97-AF65-F5344CB8AC3E}">
        <p14:creationId xmlns:p14="http://schemas.microsoft.com/office/powerpoint/2010/main" val="1460289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4"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5"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7</a:t>
            </a:fld>
            <a:endParaRPr lang="de-DE" sz="800" dirty="0">
              <a:solidFill>
                <a:schemeClr val="tx1">
                  <a:lumMod val="65000"/>
                  <a:lumOff val="35000"/>
                </a:schemeClr>
              </a:solidFill>
            </a:endParaRPr>
          </a:p>
        </p:txBody>
      </p:sp>
      <p:pic>
        <p:nvPicPr>
          <p:cNvPr id="11" name="Grafik 10">
            <a:extLst>
              <a:ext uri="{FF2B5EF4-FFF2-40B4-BE49-F238E27FC236}">
                <a16:creationId xmlns:a16="http://schemas.microsoft.com/office/drawing/2014/main" id="{1DF4148E-9FA2-447A-8566-DD2C7AB6E7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8834"/>
            <a:ext cx="12192000" cy="4751832"/>
          </a:xfrm>
          <a:prstGeom prst="rect">
            <a:avLst/>
          </a:prstGeom>
        </p:spPr>
      </p:pic>
      <p:sp>
        <p:nvSpPr>
          <p:cNvPr id="17" name="Rechteck 16">
            <a:extLst>
              <a:ext uri="{FF2B5EF4-FFF2-40B4-BE49-F238E27FC236}">
                <a16:creationId xmlns:a16="http://schemas.microsoft.com/office/drawing/2014/main" id="{C3B592AB-6E5D-4B1E-A833-391733984E67}"/>
              </a:ext>
            </a:extLst>
          </p:cNvPr>
          <p:cNvSpPr/>
          <p:nvPr/>
        </p:nvSpPr>
        <p:spPr>
          <a:xfrm>
            <a:off x="-2"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Textfeld 17">
            <a:extLst>
              <a:ext uri="{FF2B5EF4-FFF2-40B4-BE49-F238E27FC236}">
                <a16:creationId xmlns:a16="http://schemas.microsoft.com/office/drawing/2014/main" id="{E35E7FEA-C778-4813-BC4B-350C2929E43B}"/>
              </a:ext>
            </a:extLst>
          </p:cNvPr>
          <p:cNvSpPr txBox="1"/>
          <p:nvPr/>
        </p:nvSpPr>
        <p:spPr>
          <a:xfrm>
            <a:off x="982664" y="1928906"/>
            <a:ext cx="7238390" cy="2769989"/>
          </a:xfrm>
          <a:prstGeom prst="rect">
            <a:avLst/>
          </a:prstGeom>
          <a:noFill/>
        </p:spPr>
        <p:txBody>
          <a:bodyPr wrap="square" rtlCol="0">
            <a:spAutoFit/>
          </a:bodyPr>
          <a:lstStyle/>
          <a:p>
            <a:r>
              <a:rPr lang="de-DE" sz="1600" dirty="0"/>
              <a:t>Die vorliegende Präsentation basiert auf dem Merkblatt A 039 „Populäre Irrtümer im Arbeitsschutz“ der BG RCI (Populärer Irrtum Nr. 33). Im Merkblatt finden Sie weitere 43 kursierende Aussagen mit falschem Inhalt, die sich hartnäckig jeder nachhaltigen Richtigstellung zu widersetzen scheinen. </a:t>
            </a:r>
          </a:p>
          <a:p>
            <a:endParaRPr lang="de-DE" sz="1600" dirty="0"/>
          </a:p>
          <a:p>
            <a:r>
              <a:rPr lang="de-DE" sz="1600" dirty="0"/>
              <a:t>Bezugsquelle des Merkblatts: </a:t>
            </a:r>
            <a:r>
              <a:rPr lang="de-DE" sz="1600" dirty="0">
                <a:hlinkClick r:id="rId4"/>
              </a:rPr>
              <a:t>medienshop.bgrci.de</a:t>
            </a:r>
            <a:r>
              <a:rPr lang="de-DE" sz="1600" dirty="0"/>
              <a:t>. 172 Seiten im Format A5. </a:t>
            </a:r>
          </a:p>
          <a:p>
            <a:r>
              <a:rPr lang="de-DE" sz="1600" dirty="0"/>
              <a:t>Mitgliedsbetriebe der BG RCI erhalten die Broschüre kostenlos. </a:t>
            </a:r>
          </a:p>
          <a:p>
            <a:r>
              <a:rPr lang="de-DE" sz="1600" dirty="0"/>
              <a:t>Für Dritte ist sie kostenpflichtig.  </a:t>
            </a:r>
          </a:p>
          <a:p>
            <a:endParaRPr lang="de-DE" sz="1600" dirty="0"/>
          </a:p>
          <a:p>
            <a:r>
              <a:rPr lang="de-DE" sz="1600" dirty="0"/>
              <a:t>Download unter downloadcenter.bgrci.de möglich.</a:t>
            </a:r>
          </a:p>
          <a:p>
            <a:endParaRPr lang="de-DE" sz="1400" dirty="0"/>
          </a:p>
        </p:txBody>
      </p:sp>
      <p:sp>
        <p:nvSpPr>
          <p:cNvPr id="19" name="Textfeld 18">
            <a:extLst>
              <a:ext uri="{FF2B5EF4-FFF2-40B4-BE49-F238E27FC236}">
                <a16:creationId xmlns:a16="http://schemas.microsoft.com/office/drawing/2014/main" id="{D897DFAF-9255-4FC9-93A3-FB0ADDF2C27E}"/>
              </a:ext>
            </a:extLst>
          </p:cNvPr>
          <p:cNvSpPr txBox="1"/>
          <p:nvPr/>
        </p:nvSpPr>
        <p:spPr>
          <a:xfrm>
            <a:off x="1080000" y="1120420"/>
            <a:ext cx="1128148"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Quelle</a:t>
            </a:r>
          </a:p>
        </p:txBody>
      </p:sp>
    </p:spTree>
    <p:extLst>
      <p:ext uri="{BB962C8B-B14F-4D97-AF65-F5344CB8AC3E}">
        <p14:creationId xmlns:p14="http://schemas.microsoft.com/office/powerpoint/2010/main" val="3961850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4"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5"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8</a:t>
            </a:fld>
            <a:endParaRPr lang="de-DE" sz="800" dirty="0">
              <a:solidFill>
                <a:schemeClr val="tx1">
                  <a:lumMod val="65000"/>
                  <a:lumOff val="35000"/>
                </a:schemeClr>
              </a:solidFill>
            </a:endParaRPr>
          </a:p>
        </p:txBody>
      </p:sp>
      <p:pic>
        <p:nvPicPr>
          <p:cNvPr id="20" name="Grafik 19">
            <a:extLst>
              <a:ext uri="{FF2B5EF4-FFF2-40B4-BE49-F238E27FC236}">
                <a16:creationId xmlns:a16="http://schemas.microsoft.com/office/drawing/2014/main" id="{A0BD529D-4C07-4377-BCED-445B1F2CE5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8834"/>
            <a:ext cx="12192000" cy="4751832"/>
          </a:xfrm>
          <a:prstGeom prst="rect">
            <a:avLst/>
          </a:prstGeom>
        </p:spPr>
      </p:pic>
      <p:sp>
        <p:nvSpPr>
          <p:cNvPr id="21" name="Rechteck 20">
            <a:extLst>
              <a:ext uri="{FF2B5EF4-FFF2-40B4-BE49-F238E27FC236}">
                <a16:creationId xmlns:a16="http://schemas.microsoft.com/office/drawing/2014/main" id="{56E21A08-1347-4E2E-AD14-C5C46C9379ED}"/>
              </a:ext>
            </a:extLst>
          </p:cNvPr>
          <p:cNvSpPr/>
          <p:nvPr/>
        </p:nvSpPr>
        <p:spPr>
          <a:xfrm>
            <a:off x="-2"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Textfeld 21">
            <a:extLst>
              <a:ext uri="{FF2B5EF4-FFF2-40B4-BE49-F238E27FC236}">
                <a16:creationId xmlns:a16="http://schemas.microsoft.com/office/drawing/2014/main" id="{CABE30EE-30CA-4B5D-8DBD-963E84B468E3}"/>
              </a:ext>
            </a:extLst>
          </p:cNvPr>
          <p:cNvSpPr txBox="1"/>
          <p:nvPr/>
        </p:nvSpPr>
        <p:spPr>
          <a:xfrm>
            <a:off x="982663" y="1655438"/>
            <a:ext cx="7691318" cy="4460516"/>
          </a:xfrm>
          <a:prstGeom prst="rect">
            <a:avLst/>
          </a:prstGeom>
          <a:noFill/>
        </p:spPr>
        <p:txBody>
          <a:bodyPr wrap="square" rtlCol="0">
            <a:spAutoFit/>
          </a:bodyPr>
          <a:lstStyle/>
          <a:p>
            <a:pPr>
              <a:lnSpc>
                <a:spcPct val="97000"/>
              </a:lnSpc>
              <a:spcAft>
                <a:spcPts val="600"/>
              </a:spcAft>
            </a:pPr>
            <a:r>
              <a:rPr lang="de-DE" sz="1600" dirty="0"/>
              <a:t>Diese Präsentation eignet sich insbesondere für einen Seminareinstieg mit dem Ziel, die Gruppe zu aktivieren und „ins Gespräch zu kommen“. Der Ansatz ist modern und basiert auf aktuellen Forschungsergebnissen: Mit einem </a:t>
            </a:r>
            <a:r>
              <a:rPr lang="de-DE" sz="1600" dirty="0">
                <a:latin typeface="DGUV Meta-Normal"/>
                <a:ea typeface="Times New Roman" panose="02020603050405020304" pitchFamily="18" charset="0"/>
                <a:cs typeface="DGUV Meta-Normal"/>
              </a:rPr>
              <a:t>zu lösenden Problem, einer Frage, einem Rätsel oder einem Irrtum starten</a:t>
            </a:r>
            <a:r>
              <a:rPr lang="de-DE" sz="1600" dirty="0"/>
              <a:t> – das ist bei Unterweisungen nachweislich sehr effektiv.  </a:t>
            </a:r>
          </a:p>
          <a:p>
            <a:pPr>
              <a:lnSpc>
                <a:spcPct val="97000"/>
              </a:lnSpc>
              <a:spcAft>
                <a:spcPts val="600"/>
              </a:spcAft>
            </a:pPr>
            <a:r>
              <a:rPr lang="de-DE" sz="1600" b="1" dirty="0"/>
              <a:t>Folie 1 </a:t>
            </a:r>
            <a:r>
              <a:rPr lang="de-DE" sz="1600" dirty="0"/>
              <a:t>startet daher mit einem Irrtum. </a:t>
            </a:r>
            <a:r>
              <a:rPr lang="de-DE" sz="1600" b="1" dirty="0"/>
              <a:t>Folie 2 </a:t>
            </a:r>
            <a:r>
              <a:rPr lang="de-DE" sz="1600" dirty="0"/>
              <a:t>gibt eine geführte Diskussion wieder und regt zum Mitdiskutieren an. Mit </a:t>
            </a:r>
            <a:r>
              <a:rPr lang="de-DE" sz="1600" b="1" dirty="0"/>
              <a:t>Folie 3 </a:t>
            </a:r>
            <a:r>
              <a:rPr lang="de-DE" sz="1600" dirty="0"/>
              <a:t>kann die Diskussion je nach Situation fortgeführt werden. Mit </a:t>
            </a:r>
            <a:r>
              <a:rPr lang="de-DE" sz="1600" b="1" dirty="0"/>
              <a:t>Folien 4 und 5 </a:t>
            </a:r>
            <a:r>
              <a:rPr lang="de-DE" sz="1600" dirty="0"/>
              <a:t>erfolgt anschließend die Richtigstellung. Zur Vorbereitung der Referentin oder des Referenten kann insbesondere das Merkblatt A 039 und die darin empfohlene Literatur genutzt werden.</a:t>
            </a:r>
          </a:p>
          <a:p>
            <a:pPr>
              <a:lnSpc>
                <a:spcPct val="97000"/>
              </a:lnSpc>
              <a:spcAft>
                <a:spcPts val="600"/>
              </a:spcAft>
            </a:pPr>
            <a:r>
              <a:rPr lang="de-DE" sz="1600" dirty="0"/>
              <a:t>Ergebnis: Ein erwiesenermaßen hoher Behaltens- und Wiedererkennungseffekt mit Spaß. Weitere Präsentationen stehen unter downloadcenter.bgrci.de bereit. </a:t>
            </a:r>
          </a:p>
          <a:p>
            <a:pPr>
              <a:lnSpc>
                <a:spcPct val="97000"/>
              </a:lnSpc>
              <a:spcAft>
                <a:spcPts val="600"/>
              </a:spcAft>
            </a:pPr>
            <a:r>
              <a:rPr lang="de-DE" sz="1600" b="1" dirty="0"/>
              <a:t>Achtung: Diese Folien können betriebsspezifisch angepasst werden und dürfen inner-betrieblich verwendet werden. Jede anderweitige Nutzung, insbesondere die Integration in andere Produkte (z. B. E-Learnings), die Nutzung für eigene Veröffentlichungen oder Medien, die kostenfreie oder kostenpflichtige Weitergabe an Dritte oder die Entnahme von Bildmaterial ist </a:t>
            </a:r>
            <a:r>
              <a:rPr lang="de-DE" sz="1600" b="1" u="sng" dirty="0"/>
              <a:t>nicht</a:t>
            </a:r>
            <a:r>
              <a:rPr lang="de-DE" sz="1600" b="1" dirty="0"/>
              <a:t> zulässig. </a:t>
            </a:r>
          </a:p>
          <a:p>
            <a:pPr>
              <a:lnSpc>
                <a:spcPct val="97000"/>
              </a:lnSpc>
              <a:spcAft>
                <a:spcPts val="600"/>
              </a:spcAft>
            </a:pPr>
            <a:r>
              <a:rPr lang="de-DE" sz="1600" dirty="0"/>
              <a:t>© BG RCI / Jedermann-Verlag GmbH, Heidelberg</a:t>
            </a:r>
          </a:p>
        </p:txBody>
      </p:sp>
      <p:sp>
        <p:nvSpPr>
          <p:cNvPr id="23" name="Textfeld 22">
            <a:extLst>
              <a:ext uri="{FF2B5EF4-FFF2-40B4-BE49-F238E27FC236}">
                <a16:creationId xmlns:a16="http://schemas.microsoft.com/office/drawing/2014/main" id="{F7E797CE-6073-4C89-87A2-DFB367DFADCF}"/>
              </a:ext>
            </a:extLst>
          </p:cNvPr>
          <p:cNvSpPr txBox="1"/>
          <p:nvPr/>
        </p:nvSpPr>
        <p:spPr>
          <a:xfrm>
            <a:off x="1080000" y="1123698"/>
            <a:ext cx="2743200"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Nutzungshinweise</a:t>
            </a:r>
          </a:p>
        </p:txBody>
      </p:sp>
    </p:spTree>
    <p:extLst>
      <p:ext uri="{BB962C8B-B14F-4D97-AF65-F5344CB8AC3E}">
        <p14:creationId xmlns:p14="http://schemas.microsoft.com/office/powerpoint/2010/main" val="282271278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790</Words>
  <PresentationFormat>Breitbild</PresentationFormat>
  <Paragraphs>82</Paragraphs>
  <Slides>8</Slides>
  <Notes>7</Notes>
  <HiddenSlides>2</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8</vt:i4>
      </vt:variant>
    </vt:vector>
  </HeadingPairs>
  <TitlesOfParts>
    <vt:vector size="12" baseType="lpstr">
      <vt:lpstr>Arial</vt:lpstr>
      <vt:lpstr>Calibri</vt:lpstr>
      <vt:lpstr>DGUV Meta-Normal</vt:lpstr>
      <vt:lpstr>1_Office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BG RCI</dc:creator>
  <cp:lastPrinted>2020-07-18T17:34:38Z</cp:lastPrinted>
  <dcterms:created xsi:type="dcterms:W3CDTF">2014-09-30T14:31:52Z</dcterms:created>
  <dcterms:modified xsi:type="dcterms:W3CDTF">2022-09-13T11:51:34Z</dcterms:modified>
</cp:coreProperties>
</file>