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handoutMasterIdLst>
    <p:handoutMasterId r:id="rId11"/>
  </p:handoutMasterIdLst>
  <p:sldIdLst>
    <p:sldId id="262" r:id="rId2"/>
    <p:sldId id="257" r:id="rId3"/>
    <p:sldId id="258" r:id="rId4"/>
    <p:sldId id="259" r:id="rId5"/>
    <p:sldId id="263" r:id="rId6"/>
    <p:sldId id="268" r:id="rId7"/>
    <p:sldId id="271" r:id="rId8"/>
    <p:sldId id="272" r:id="rId9"/>
  </p:sldIdLst>
  <p:sldSz cx="12192000" cy="6858000"/>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073" userDrawn="1">
          <p15:clr>
            <a:srgbClr val="A4A3A4"/>
          </p15:clr>
        </p15:guide>
        <p15:guide id="3" orient="horz" pos="845" userDrawn="1">
          <p15:clr>
            <a:srgbClr val="A4A3A4"/>
          </p15:clr>
        </p15:guide>
        <p15:guide id="5" orient="horz" pos="3838" userDrawn="1">
          <p15:clr>
            <a:srgbClr val="A4A3A4"/>
          </p15:clr>
        </p15:guide>
        <p15:guide id="6" pos="619" userDrawn="1">
          <p15:clr>
            <a:srgbClr val="A4A3A4"/>
          </p15:clr>
        </p15:guide>
        <p15:guide id="8" pos="697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kenstock, Imke Dr." initials="BID" lastIdx="2" clrIdx="0">
    <p:extLst>
      <p:ext uri="{19B8F6BF-5375-455C-9EA6-DF929625EA0E}">
        <p15:presenceInfo xmlns:p15="http://schemas.microsoft.com/office/powerpoint/2012/main" userId="S::Imke.Birkenstock@bgrci.de::919eed87-5d9d-4082-beec-0addc325ea25" providerId="AD"/>
      </p:ext>
    </p:extLst>
  </p:cmAuthor>
  <p:cmAuthor id="2" name="Claus Munder" initials="CM" lastIdx="1" clrIdx="1">
    <p:extLst>
      <p:ext uri="{19B8F6BF-5375-455C-9EA6-DF929625EA0E}">
        <p15:presenceInfo xmlns:p15="http://schemas.microsoft.com/office/powerpoint/2012/main" userId="S-1-5-21-3061921868-1708982661-156723138-30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6E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22" autoAdjust="0"/>
    <p:restoredTop sz="85497" autoAdjust="0"/>
  </p:normalViewPr>
  <p:slideViewPr>
    <p:cSldViewPr snapToGrid="0">
      <p:cViewPr varScale="1">
        <p:scale>
          <a:sx n="98" d="100"/>
          <a:sy n="98" d="100"/>
        </p:scale>
        <p:origin x="834" y="84"/>
      </p:cViewPr>
      <p:guideLst>
        <p:guide pos="1073"/>
        <p:guide orient="horz" pos="845"/>
        <p:guide orient="horz" pos="3838"/>
        <p:guide pos="619"/>
        <p:guide pos="6970"/>
      </p:guideLst>
    </p:cSldViewPr>
  </p:slideViewPr>
  <p:outlineViewPr>
    <p:cViewPr>
      <p:scale>
        <a:sx n="33" d="100"/>
        <a:sy n="33" d="100"/>
      </p:scale>
      <p:origin x="0" y="-3174"/>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5" d="100"/>
          <a:sy n="65" d="100"/>
        </p:scale>
        <p:origin x="2412" y="4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183431F7-8D26-45EA-8EA3-91EE6C39D66C}"/>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16FF7422-6896-4214-A44D-463B46BA229D}"/>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F792D8E5-D115-4BB6-B746-926ED674B279}" type="datetimeFigureOut">
              <a:rPr lang="de-DE" smtClean="0"/>
              <a:t>13.09.2022</a:t>
            </a:fld>
            <a:endParaRPr lang="de-DE"/>
          </a:p>
        </p:txBody>
      </p:sp>
      <p:sp>
        <p:nvSpPr>
          <p:cNvPr id="4" name="Fußzeilenplatzhalter 3">
            <a:extLst>
              <a:ext uri="{FF2B5EF4-FFF2-40B4-BE49-F238E27FC236}">
                <a16:creationId xmlns:a16="http://schemas.microsoft.com/office/drawing/2014/main" id="{87849EFC-38B8-4A6A-83A4-EDD68207CACF}"/>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44F9F865-9DCD-40FD-98C8-174E326EC4B4}"/>
              </a:ext>
            </a:extLst>
          </p:cNvPr>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22AA9090-E5AB-4949-A2A9-7265E483A8E2}" type="slidenum">
              <a:rPr lang="de-DE" smtClean="0"/>
              <a:t>‹Nr.›</a:t>
            </a:fld>
            <a:endParaRPr lang="de-DE"/>
          </a:p>
        </p:txBody>
      </p:sp>
    </p:spTree>
    <p:extLst>
      <p:ext uri="{BB962C8B-B14F-4D97-AF65-F5344CB8AC3E}">
        <p14:creationId xmlns:p14="http://schemas.microsoft.com/office/powerpoint/2010/main" val="1495079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0A63EB9C-2073-4613-8E3C-51D040CCF79F}" type="datetimeFigureOut">
              <a:rPr lang="de-DE" smtClean="0"/>
              <a:t>13.09.2022</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B3D36A07-7C06-41C2-A9E1-68AE99A757F3}" type="slidenum">
              <a:rPr lang="de-DE" smtClean="0"/>
              <a:t>‹Nr.›</a:t>
            </a:fld>
            <a:endParaRPr lang="de-DE"/>
          </a:p>
        </p:txBody>
      </p:sp>
    </p:spTree>
    <p:extLst>
      <p:ext uri="{BB962C8B-B14F-4D97-AF65-F5344CB8AC3E}">
        <p14:creationId xmlns:p14="http://schemas.microsoft.com/office/powerpoint/2010/main" val="3515088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Aft>
                <a:spcPts val="1000"/>
              </a:spcAft>
            </a:pPr>
            <a:r>
              <a:rPr lang="de-DE" sz="1200" b="1" u="sng" dirty="0"/>
              <a:t>Achtung: </a:t>
            </a:r>
          </a:p>
          <a:p>
            <a:pPr>
              <a:spcAft>
                <a:spcPts val="1000"/>
              </a:spcAft>
            </a:pPr>
            <a:endParaRPr lang="de-DE" sz="1200" b="1" u="sng" dirty="0"/>
          </a:p>
          <a:p>
            <a:pPr>
              <a:spcAft>
                <a:spcPts val="1000"/>
              </a:spcAft>
            </a:pPr>
            <a:r>
              <a:rPr lang="de-DE" sz="1200" b="0" dirty="0"/>
              <a:t>Diese Folien können betriebsspezifisch angepasst werden und dürfen innerbetrieblich verwendet werden. </a:t>
            </a:r>
          </a:p>
          <a:p>
            <a:pPr>
              <a:spcAft>
                <a:spcPts val="1000"/>
              </a:spcAft>
            </a:pPr>
            <a:endParaRPr lang="de-DE" sz="1200" b="0" dirty="0"/>
          </a:p>
          <a:p>
            <a:pPr marL="0" marR="0" lvl="0" indent="0" algn="l" defTabSz="914400" rtl="0" eaLnBrk="1" fontAlgn="auto" latinLnBrk="0" hangingPunct="1">
              <a:lnSpc>
                <a:spcPct val="100000"/>
              </a:lnSpc>
              <a:spcBef>
                <a:spcPts val="0"/>
              </a:spcBef>
              <a:spcAft>
                <a:spcPts val="1000"/>
              </a:spcAft>
              <a:buClrTx/>
              <a:buSzTx/>
              <a:buFontTx/>
              <a:buNone/>
              <a:tabLst/>
              <a:defRPr/>
            </a:pPr>
            <a:r>
              <a:rPr lang="de-DE" sz="1200" b="0" dirty="0"/>
              <a:t>Jede anderweitige Nutzung, insbesondere die Integration in andere Produkte (z. B. E-</a:t>
            </a:r>
            <a:r>
              <a:rPr lang="de-DE" sz="1200" b="0" dirty="0" err="1"/>
              <a:t>Learnings</a:t>
            </a:r>
            <a:r>
              <a:rPr lang="de-DE" sz="1200" b="0" dirty="0"/>
              <a:t>), die Nutzung für eigene Veröffentlichungen oder Medien, die kostenfreie oder kostenpflichtige Weitergabe an Dritte oder die Entnahme von Bildmaterial ist nicht zulässig. </a:t>
            </a:r>
          </a:p>
          <a:p>
            <a:pPr>
              <a:spcAft>
                <a:spcPts val="1000"/>
              </a:spcAft>
            </a:pPr>
            <a:endParaRPr lang="de-DE" sz="1200" b="0" dirty="0"/>
          </a:p>
          <a:p>
            <a:pPr>
              <a:spcAft>
                <a:spcPts val="1000"/>
              </a:spcAft>
            </a:pPr>
            <a:r>
              <a:rPr lang="de-DE" sz="1200" b="0" dirty="0"/>
              <a:t>Zur Anpassung der Werte für „Datum“ und „Referent/Referentin“, ändern Sie die Texte auf der Startfolie und wählen Sie dann in der PowerPoint-Menüleiste die Befehlsfolge </a:t>
            </a:r>
            <a:r>
              <a:rPr lang="de-DE" sz="1200" b="0" i="1" dirty="0"/>
              <a:t>Einfügen </a:t>
            </a:r>
            <a:r>
              <a:rPr lang="de-DE" sz="1200" b="0" i="1" dirty="0">
                <a:sym typeface="Wingdings" panose="05000000000000000000" pitchFamily="2" charset="2"/>
              </a:rPr>
              <a:t> Kopf und Fußzeile  Für alle übernehmen</a:t>
            </a:r>
            <a:r>
              <a:rPr lang="de-DE" sz="1200" b="0" dirty="0">
                <a:sym typeface="Wingdings" panose="05000000000000000000" pitchFamily="2" charset="2"/>
              </a:rPr>
              <a:t>. Dadurch werden die Fußzeilen in allen Folien aktualisiert.</a:t>
            </a:r>
          </a:p>
          <a:p>
            <a:pPr>
              <a:spcAft>
                <a:spcPts val="1000"/>
              </a:spcAft>
            </a:pPr>
            <a:endParaRPr lang="de-DE" sz="1200" b="0" dirty="0">
              <a:sym typeface="Wingdings" panose="05000000000000000000" pitchFamily="2" charset="2"/>
            </a:endParaRPr>
          </a:p>
          <a:p>
            <a:pPr>
              <a:spcAft>
                <a:spcPts val="1000"/>
              </a:spcAft>
            </a:pPr>
            <a:r>
              <a:rPr lang="de-DE" sz="1200" b="0" dirty="0">
                <a:sym typeface="Wingdings" panose="05000000000000000000" pitchFamily="2" charset="2"/>
              </a:rPr>
              <a:t>Zur Integration Ihres Unternehmenslogos wechseln Sie in die Masterfolie über </a:t>
            </a:r>
            <a:r>
              <a:rPr lang="de-DE" sz="1200" b="0" i="1" dirty="0">
                <a:sym typeface="Wingdings" panose="05000000000000000000" pitchFamily="2" charset="2"/>
              </a:rPr>
              <a:t>Ansicht  Folienmaster</a:t>
            </a:r>
            <a:r>
              <a:rPr lang="de-DE" sz="1200" b="0" dirty="0">
                <a:sym typeface="Wingdings" panose="05000000000000000000" pitchFamily="2" charset="2"/>
              </a:rPr>
              <a:t>. Klicken Sie auf den obersten Folienmaster, entfernen Sie das Bild mit dem Kundenlogo und integrieren Sie – falls gewünscht – Ihr eigenes Logo. Auf allen Folien ist dann das neu eingefügte Logo enthalten.</a:t>
            </a:r>
            <a:endParaRPr lang="de-DE" sz="1200" b="0" dirty="0"/>
          </a:p>
          <a:p>
            <a:pPr>
              <a:spcAft>
                <a:spcPts val="1000"/>
              </a:spcAft>
            </a:pPr>
            <a:endParaRPr lang="de-DE" sz="1200" dirty="0"/>
          </a:p>
          <a:p>
            <a:pPr>
              <a:spcAft>
                <a:spcPts val="1000"/>
              </a:spcAft>
            </a:pPr>
            <a:r>
              <a:rPr lang="de-DE" sz="1200" dirty="0"/>
              <a:t>© BG RCI / Jedermann-Verlag GmbH, Heidelberg</a:t>
            </a:r>
          </a:p>
          <a:p>
            <a:pPr>
              <a:spcAft>
                <a:spcPts val="1000"/>
              </a:spcAft>
            </a:pPr>
            <a:endParaRPr lang="de-DE" sz="1200" dirty="0"/>
          </a:p>
          <a:p>
            <a:pPr>
              <a:spcAft>
                <a:spcPts val="1000"/>
              </a:spcAft>
            </a:pPr>
            <a:endParaRPr lang="de-DE" sz="1200" dirty="0"/>
          </a:p>
          <a:p>
            <a:endParaRPr lang="de-DE" dirty="0"/>
          </a:p>
          <a:p>
            <a:endParaRPr lang="en-GB" dirty="0"/>
          </a:p>
        </p:txBody>
      </p:sp>
      <p:sp>
        <p:nvSpPr>
          <p:cNvPr id="4" name="Foliennummernplatzhalter 3"/>
          <p:cNvSpPr>
            <a:spLocks noGrp="1"/>
          </p:cNvSpPr>
          <p:nvPr>
            <p:ph type="sldNum" sz="quarter" idx="5"/>
          </p:nvPr>
        </p:nvSpPr>
        <p:spPr/>
        <p:txBody>
          <a:bodyPr/>
          <a:lstStyle/>
          <a:p>
            <a:fld id="{B3D36A07-7C06-41C2-A9E1-68AE99A757F3}" type="slidenum">
              <a:rPr lang="de-DE" smtClean="0"/>
              <a:t>1</a:t>
            </a:fld>
            <a:endParaRPr lang="de-DE"/>
          </a:p>
        </p:txBody>
      </p:sp>
    </p:spTree>
    <p:extLst>
      <p:ext uri="{BB962C8B-B14F-4D97-AF65-F5344CB8AC3E}">
        <p14:creationId xmlns:p14="http://schemas.microsoft.com/office/powerpoint/2010/main" val="1159989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D36A07-7C06-41C2-A9E1-68AE99A757F3}" type="slidenum">
              <a:rPr lang="de-DE" smtClean="0"/>
              <a:t>2</a:t>
            </a:fld>
            <a:endParaRPr lang="de-DE"/>
          </a:p>
        </p:txBody>
      </p:sp>
    </p:spTree>
    <p:extLst>
      <p:ext uri="{BB962C8B-B14F-4D97-AF65-F5344CB8AC3E}">
        <p14:creationId xmlns:p14="http://schemas.microsoft.com/office/powerpoint/2010/main" val="1650158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3D36A07-7C06-41C2-A9E1-68AE99A757F3}" type="slidenum">
              <a:rPr lang="de-DE" smtClean="0"/>
              <a:t>4</a:t>
            </a:fld>
            <a:endParaRPr lang="de-DE"/>
          </a:p>
        </p:txBody>
      </p:sp>
    </p:spTree>
    <p:extLst>
      <p:ext uri="{BB962C8B-B14F-4D97-AF65-F5344CB8AC3E}">
        <p14:creationId xmlns:p14="http://schemas.microsoft.com/office/powerpoint/2010/main" val="1591901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3D36A07-7C06-41C2-A9E1-68AE99A757F3}" type="slidenum">
              <a:rPr lang="de-DE" smtClean="0"/>
              <a:t>5</a:t>
            </a:fld>
            <a:endParaRPr lang="de-DE"/>
          </a:p>
        </p:txBody>
      </p:sp>
    </p:spTree>
    <p:extLst>
      <p:ext uri="{BB962C8B-B14F-4D97-AF65-F5344CB8AC3E}">
        <p14:creationId xmlns:p14="http://schemas.microsoft.com/office/powerpoint/2010/main" val="3419649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D36A07-7C06-41C2-A9E1-68AE99A757F3}" type="slidenum">
              <a:rPr lang="de-DE" smtClean="0"/>
              <a:t>6</a:t>
            </a:fld>
            <a:endParaRPr lang="de-DE"/>
          </a:p>
        </p:txBody>
      </p:sp>
    </p:spTree>
    <p:extLst>
      <p:ext uri="{BB962C8B-B14F-4D97-AF65-F5344CB8AC3E}">
        <p14:creationId xmlns:p14="http://schemas.microsoft.com/office/powerpoint/2010/main" val="1925650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7</a:t>
            </a:fld>
            <a:endParaRPr lang="de-DE"/>
          </a:p>
        </p:txBody>
      </p:sp>
    </p:spTree>
    <p:extLst>
      <p:ext uri="{BB962C8B-B14F-4D97-AF65-F5344CB8AC3E}">
        <p14:creationId xmlns:p14="http://schemas.microsoft.com/office/powerpoint/2010/main" val="4250121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8</a:t>
            </a:fld>
            <a:endParaRPr lang="de-DE"/>
          </a:p>
        </p:txBody>
      </p:sp>
    </p:spTree>
    <p:extLst>
      <p:ext uri="{BB962C8B-B14F-4D97-AF65-F5344CB8AC3E}">
        <p14:creationId xmlns:p14="http://schemas.microsoft.com/office/powerpoint/2010/main" val="3421676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6693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7" name="Datumsplatzhalter 3"/>
          <p:cNvSpPr>
            <a:spLocks noGrp="1"/>
          </p:cNvSpPr>
          <p:nvPr>
            <p:ph type="dt" sz="half" idx="2"/>
          </p:nvPr>
        </p:nvSpPr>
        <p:spPr>
          <a:xfrm>
            <a:off x="307253" y="6494368"/>
            <a:ext cx="2743200" cy="365125"/>
          </a:xfrm>
          <a:prstGeom prst="rect">
            <a:avLst/>
          </a:prstGeom>
        </p:spPr>
        <p:txBody>
          <a:bodyPr/>
          <a:lstStyle>
            <a:lvl1pPr>
              <a:defRPr sz="10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rPr>
              <a:t>01.08.2022</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9" name="Fußzeilenplatzhalter 4"/>
          <p:cNvSpPr>
            <a:spLocks noGrp="1"/>
          </p:cNvSpPr>
          <p:nvPr>
            <p:ph type="ftr" sz="quarter" idx="3"/>
          </p:nvPr>
        </p:nvSpPr>
        <p:spPr>
          <a:xfrm>
            <a:off x="4029973" y="6492875"/>
            <a:ext cx="4114800" cy="365125"/>
          </a:xfrm>
          <a:prstGeom prst="rect">
            <a:avLst/>
          </a:prstGeom>
        </p:spPr>
        <p:txBody>
          <a:bodyPr/>
          <a:lstStyle>
            <a:lvl1pPr algn="ctr">
              <a:defRPr sz="1000">
                <a:solidFill>
                  <a:schemeClr val="tx1">
                    <a:lumMod val="65000"/>
                    <a:lumOff val="3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Manfred Mustermann</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0" name="Foliennummernplatzhalter 5"/>
          <p:cNvSpPr>
            <a:spLocks noGrp="1"/>
          </p:cNvSpPr>
          <p:nvPr>
            <p:ph type="sldNum" sz="quarter" idx="4"/>
          </p:nvPr>
        </p:nvSpPr>
        <p:spPr>
          <a:xfrm>
            <a:off x="9124293" y="6492875"/>
            <a:ext cx="2743200" cy="365125"/>
          </a:xfrm>
          <a:prstGeom prst="rect">
            <a:avLst/>
          </a:prstGeom>
        </p:spPr>
        <p:txBody>
          <a:bodyPr/>
          <a:lstStyle>
            <a:lvl1pPr algn="r">
              <a:defRPr sz="1000">
                <a:solidFill>
                  <a:schemeClr val="tx1">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3" name="Textfeld 2">
            <a:extLst>
              <a:ext uri="{FF2B5EF4-FFF2-40B4-BE49-F238E27FC236}">
                <a16:creationId xmlns:a16="http://schemas.microsoft.com/office/drawing/2014/main" id="{91B5BDDB-4B73-8DD4-DA51-8B99FB09AC1A}"/>
              </a:ext>
            </a:extLst>
          </p:cNvPr>
          <p:cNvSpPr txBox="1"/>
          <p:nvPr userDrawn="1"/>
        </p:nvSpPr>
        <p:spPr>
          <a:xfrm>
            <a:off x="956050" y="162047"/>
            <a:ext cx="9216649" cy="334313"/>
          </a:xfrm>
          <a:prstGeom prst="rect">
            <a:avLst/>
          </a:prstGeom>
          <a:noFill/>
          <a:ln>
            <a:noFill/>
          </a:ln>
        </p:spPr>
        <p:txBody>
          <a:bodyPr wrap="square" lIns="144000" tIns="36000" rIns="144000" bIns="36000" rtlCol="0">
            <a:spAutoFit/>
          </a:bodyPr>
          <a:lstStyle/>
          <a:p>
            <a:r>
              <a:rPr lang="de-DE" sz="1700" b="1" i="1" dirty="0">
                <a:solidFill>
                  <a:schemeClr val="bg2">
                    <a:lumMod val="25000"/>
                  </a:schemeClr>
                </a:solidFill>
              </a:rPr>
              <a:t>„Betriebsärzte und Fachkräfte für Arbeitssicherheit sind nur in großen Betrieben erforderlich“</a:t>
            </a:r>
          </a:p>
        </p:txBody>
      </p:sp>
    </p:spTree>
    <p:extLst>
      <p:ext uri="{BB962C8B-B14F-4D97-AF65-F5344CB8AC3E}">
        <p14:creationId xmlns:p14="http://schemas.microsoft.com/office/powerpoint/2010/main" val="14387561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userDrawn="1"/>
        </p:nvSpPr>
        <p:spPr>
          <a:xfrm>
            <a:off x="0" y="-18429"/>
            <a:ext cx="12192000" cy="7101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Grafik 7">
            <a:extLst>
              <a:ext uri="{FF2B5EF4-FFF2-40B4-BE49-F238E27FC236}">
                <a16:creationId xmlns:a16="http://schemas.microsoft.com/office/drawing/2014/main" id="{9DAFAA23-D044-46A6-8973-145CCC131BF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66125" y="121761"/>
            <a:ext cx="1801368" cy="429768"/>
          </a:xfrm>
          <a:prstGeom prst="rect">
            <a:avLst/>
          </a:prstGeom>
        </p:spPr>
      </p:pic>
    </p:spTree>
    <p:extLst>
      <p:ext uri="{BB962C8B-B14F-4D97-AF65-F5344CB8AC3E}">
        <p14:creationId xmlns:p14="http://schemas.microsoft.com/office/powerpoint/2010/main" val="918106249"/>
      </p:ext>
    </p:extLst>
  </p:cSld>
  <p:clrMap bg1="lt1" tx1="dk1" bg2="lt2" tx2="dk2" accent1="accent1" accent2="accent2" accent3="accent3" accent4="accent4" accent5="accent5" accent6="accent6" hlink="hlink" folHlink="folHlink"/>
  <p:sldLayoutIdLst>
    <p:sldLayoutId id="2147483673" r:id="rId1"/>
    <p:sldLayoutId id="2147483674" r:id="rId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medienshop.bgrci.de/shop/bgi/areihe?query=/a039.xml&amp;field=path"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6B0AD47B-0BDA-B4FB-2583-48BE408B58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76844"/>
            <a:ext cx="12192000" cy="4747085"/>
          </a:xfrm>
          <a:prstGeom prst="rect">
            <a:avLst/>
          </a:prstGeom>
        </p:spPr>
      </p:pic>
      <p:sp>
        <p:nvSpPr>
          <p:cNvPr id="14" name="Textfeld 13">
            <a:extLst>
              <a:ext uri="{FF2B5EF4-FFF2-40B4-BE49-F238E27FC236}">
                <a16:creationId xmlns:a16="http://schemas.microsoft.com/office/drawing/2014/main" id="{A07C1C88-C8E9-4FEE-B874-61A02EB829CA}"/>
              </a:ext>
            </a:extLst>
          </p:cNvPr>
          <p:cNvSpPr txBox="1"/>
          <p:nvPr/>
        </p:nvSpPr>
        <p:spPr>
          <a:xfrm>
            <a:off x="982663" y="122959"/>
            <a:ext cx="3059948" cy="442035"/>
          </a:xfrm>
          <a:prstGeom prst="rect">
            <a:avLst/>
          </a:prstGeom>
          <a:noFill/>
          <a:ln>
            <a:solidFill>
              <a:schemeClr val="tx1">
                <a:lumMod val="50000"/>
                <a:lumOff val="50000"/>
              </a:schemeClr>
            </a:solidFill>
          </a:ln>
        </p:spPr>
        <p:txBody>
          <a:bodyPr wrap="square" lIns="144000" tIns="36000" rIns="144000" bIns="36000" rtlCol="0">
            <a:spAutoFit/>
          </a:bodyPr>
          <a:lstStyle/>
          <a:p>
            <a:r>
              <a:rPr lang="de-DE" sz="2400" b="1" dirty="0">
                <a:solidFill>
                  <a:schemeClr val="tx1">
                    <a:lumMod val="50000"/>
                    <a:lumOff val="50000"/>
                  </a:schemeClr>
                </a:solidFill>
              </a:rPr>
              <a:t>Apropos Irrtum Nr. 34</a:t>
            </a:r>
          </a:p>
        </p:txBody>
      </p:sp>
      <p:grpSp>
        <p:nvGrpSpPr>
          <p:cNvPr id="26" name="Gruppieren 25">
            <a:extLst>
              <a:ext uri="{FF2B5EF4-FFF2-40B4-BE49-F238E27FC236}">
                <a16:creationId xmlns:a16="http://schemas.microsoft.com/office/drawing/2014/main" id="{C5D75B70-CD50-DBA0-8110-1CAF68355EB1}"/>
              </a:ext>
            </a:extLst>
          </p:cNvPr>
          <p:cNvGrpSpPr/>
          <p:nvPr/>
        </p:nvGrpSpPr>
        <p:grpSpPr>
          <a:xfrm>
            <a:off x="1142909" y="4508376"/>
            <a:ext cx="5401009" cy="862190"/>
            <a:chOff x="-6325422" y="4578259"/>
            <a:chExt cx="5401009" cy="862190"/>
          </a:xfrm>
        </p:grpSpPr>
        <p:sp>
          <p:nvSpPr>
            <p:cNvPr id="6" name="Rechteck 5">
              <a:extLst>
                <a:ext uri="{FF2B5EF4-FFF2-40B4-BE49-F238E27FC236}">
                  <a16:creationId xmlns:a16="http://schemas.microsoft.com/office/drawing/2014/main" id="{EADAB986-A455-5AFB-BEB8-D2D133AB7B37}"/>
                </a:ext>
              </a:extLst>
            </p:cNvPr>
            <p:cNvSpPr/>
            <p:nvPr/>
          </p:nvSpPr>
          <p:spPr>
            <a:xfrm>
              <a:off x="-6325422" y="4578259"/>
              <a:ext cx="1013709" cy="369332"/>
            </a:xfrm>
            <a:prstGeom prst="rect">
              <a:avLst/>
            </a:prstGeom>
          </p:spPr>
          <p:txBody>
            <a:bodyPr wrap="square">
              <a:spAutoFit/>
            </a:bodyPr>
            <a:lstStyle/>
            <a:p>
              <a:r>
                <a:rPr lang="de-DE" dirty="0">
                  <a:solidFill>
                    <a:schemeClr val="tx1">
                      <a:lumMod val="65000"/>
                      <a:lumOff val="35000"/>
                    </a:schemeClr>
                  </a:solidFill>
                </a:rPr>
                <a:t>Datum: </a:t>
              </a:r>
            </a:p>
          </p:txBody>
        </p:sp>
        <p:sp>
          <p:nvSpPr>
            <p:cNvPr id="17" name="Datumsplatzhalter 2">
              <a:extLst>
                <a:ext uri="{FF2B5EF4-FFF2-40B4-BE49-F238E27FC236}">
                  <a16:creationId xmlns:a16="http://schemas.microsoft.com/office/drawing/2014/main" id="{FC3D453C-3B9C-E658-46CC-2A69BD503CC4}"/>
                </a:ext>
              </a:extLst>
            </p:cNvPr>
            <p:cNvSpPr txBox="1">
              <a:spLocks/>
            </p:cNvSpPr>
            <p:nvPr/>
          </p:nvSpPr>
          <p:spPr>
            <a:xfrm>
              <a:off x="-5386201" y="4578259"/>
              <a:ext cx="2743200" cy="365125"/>
            </a:xfrm>
            <a:prstGeom prst="rect">
              <a:avLst/>
            </a:prstGeom>
          </p:spPr>
          <p:txBody>
            <a:bodyPr/>
            <a:lstStyle>
              <a:defPPr>
                <a:defRPr lang="de-DE"/>
              </a:defPPr>
              <a:lvl1pPr marL="0" algn="l"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1" dirty="0"/>
                <a:t>01.08.2022</a:t>
              </a:r>
              <a:endParaRPr lang="de-DE" sz="1800" b="1" dirty="0"/>
            </a:p>
          </p:txBody>
        </p:sp>
        <p:sp>
          <p:nvSpPr>
            <p:cNvPr id="21" name="Fußzeilenplatzhalter 3">
              <a:extLst>
                <a:ext uri="{FF2B5EF4-FFF2-40B4-BE49-F238E27FC236}">
                  <a16:creationId xmlns:a16="http://schemas.microsoft.com/office/drawing/2014/main" id="{9C4D18A8-3683-79C5-E1E9-15A449ABD7F4}"/>
                </a:ext>
              </a:extLst>
            </p:cNvPr>
            <p:cNvSpPr txBox="1">
              <a:spLocks/>
            </p:cNvSpPr>
            <p:nvPr/>
          </p:nvSpPr>
          <p:spPr>
            <a:xfrm>
              <a:off x="-4211165" y="5071117"/>
              <a:ext cx="3286752" cy="365125"/>
            </a:xfrm>
            <a:prstGeom prst="rect">
              <a:avLst/>
            </a:prstGeom>
          </p:spPr>
          <p:txBody>
            <a:bodyPr/>
            <a:lstStyle>
              <a:defPPr>
                <a:defRPr lang="de-DE"/>
              </a:defPPr>
              <a:lvl1pPr marL="0" algn="ctr"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sz="1800" b="1" dirty="0"/>
                <a:t>Manfred Mustermann</a:t>
              </a:r>
            </a:p>
          </p:txBody>
        </p:sp>
        <p:sp>
          <p:nvSpPr>
            <p:cNvPr id="23" name="Rechteck 22">
              <a:extLst>
                <a:ext uri="{FF2B5EF4-FFF2-40B4-BE49-F238E27FC236}">
                  <a16:creationId xmlns:a16="http://schemas.microsoft.com/office/drawing/2014/main" id="{8417617B-3FE9-4A62-ACD2-5CBD38D6B101}"/>
                </a:ext>
              </a:extLst>
            </p:cNvPr>
            <p:cNvSpPr/>
            <p:nvPr/>
          </p:nvSpPr>
          <p:spPr>
            <a:xfrm>
              <a:off x="-6325422" y="5071117"/>
              <a:ext cx="2114257" cy="369332"/>
            </a:xfrm>
            <a:prstGeom prst="rect">
              <a:avLst/>
            </a:prstGeom>
          </p:spPr>
          <p:txBody>
            <a:bodyPr wrap="square">
              <a:spAutoFit/>
            </a:bodyPr>
            <a:lstStyle/>
            <a:p>
              <a:r>
                <a:rPr lang="de-DE" dirty="0">
                  <a:solidFill>
                    <a:schemeClr val="tx1">
                      <a:lumMod val="65000"/>
                      <a:lumOff val="35000"/>
                    </a:schemeClr>
                  </a:solidFill>
                </a:rPr>
                <a:t>Referent/Referentin:</a:t>
              </a:r>
            </a:p>
          </p:txBody>
        </p:sp>
      </p:grpSp>
      <p:pic>
        <p:nvPicPr>
          <p:cNvPr id="7" name="Grafik 6">
            <a:extLst>
              <a:ext uri="{FF2B5EF4-FFF2-40B4-BE49-F238E27FC236}">
                <a16:creationId xmlns:a16="http://schemas.microsoft.com/office/drawing/2014/main" id="{49D271D6-08A3-799F-08E0-BDE8285483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859" y="2187060"/>
            <a:ext cx="11201984" cy="1241940"/>
          </a:xfrm>
          <a:prstGeom prst="rect">
            <a:avLst/>
          </a:prstGeom>
        </p:spPr>
      </p:pic>
      <p:pic>
        <p:nvPicPr>
          <p:cNvPr id="10" name="Grafik 9">
            <a:extLst>
              <a:ext uri="{FF2B5EF4-FFF2-40B4-BE49-F238E27FC236}">
                <a16:creationId xmlns:a16="http://schemas.microsoft.com/office/drawing/2014/main" id="{137905F3-8720-CDD9-14D4-99C63B75CB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418260">
            <a:off x="6458796" y="3664979"/>
            <a:ext cx="3061113" cy="2051918"/>
          </a:xfrm>
          <a:prstGeom prst="rect">
            <a:avLst/>
          </a:prstGeom>
        </p:spPr>
      </p:pic>
      <p:sp>
        <p:nvSpPr>
          <p:cNvPr id="4" name="Foliennummernplatzhalter 5">
            <a:extLst>
              <a:ext uri="{FF2B5EF4-FFF2-40B4-BE49-F238E27FC236}">
                <a16:creationId xmlns:a16="http://schemas.microsoft.com/office/drawing/2014/main" id="{638F9BE8-BC1F-669F-8CB5-EC33B68EFB45}"/>
              </a:ext>
            </a:extLst>
          </p:cNvPr>
          <p:cNvSpPr txBox="1">
            <a:spLocks/>
          </p:cNvSpPr>
          <p:nvPr/>
        </p:nvSpPr>
        <p:spPr>
          <a:xfrm>
            <a:off x="9124293" y="6492875"/>
            <a:ext cx="2743200"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sz="800" dirty="0">
                <a:solidFill>
                  <a:schemeClr val="tx1">
                    <a:lumMod val="65000"/>
                    <a:lumOff val="35000"/>
                  </a:schemeClr>
                </a:solidFill>
              </a:rPr>
              <a:t>1</a:t>
            </a:r>
          </a:p>
        </p:txBody>
      </p:sp>
    </p:spTree>
    <p:extLst>
      <p:ext uri="{BB962C8B-B14F-4D97-AF65-F5344CB8AC3E}">
        <p14:creationId xmlns:p14="http://schemas.microsoft.com/office/powerpoint/2010/main" val="427866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k 16">
            <a:extLst>
              <a:ext uri="{FF2B5EF4-FFF2-40B4-BE49-F238E27FC236}">
                <a16:creationId xmlns:a16="http://schemas.microsoft.com/office/drawing/2014/main" id="{A54C7ACB-B787-4B8E-99AE-1A10F62E6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 y="1355163"/>
            <a:ext cx="12192000" cy="4751832"/>
          </a:xfrm>
          <a:prstGeom prst="rect">
            <a:avLst/>
          </a:prstGeom>
        </p:spPr>
      </p:pic>
      <p:sp>
        <p:nvSpPr>
          <p:cNvPr id="19"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20"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21"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2</a:t>
            </a:r>
          </a:p>
        </p:txBody>
      </p:sp>
      <p:sp>
        <p:nvSpPr>
          <p:cNvPr id="2" name="Sprechblase: rechteckig 1">
            <a:extLst>
              <a:ext uri="{FF2B5EF4-FFF2-40B4-BE49-F238E27FC236}">
                <a16:creationId xmlns:a16="http://schemas.microsoft.com/office/drawing/2014/main" id="{F4DA16B4-87E6-A722-910F-8195AB523FF7}"/>
              </a:ext>
            </a:extLst>
          </p:cNvPr>
          <p:cNvSpPr/>
          <p:nvPr/>
        </p:nvSpPr>
        <p:spPr>
          <a:xfrm>
            <a:off x="461560" y="1681796"/>
            <a:ext cx="3009701" cy="1360664"/>
          </a:xfrm>
          <a:prstGeom prst="wedgeRectCallout">
            <a:avLst>
              <a:gd name="adj1" fmla="val -44038"/>
              <a:gd name="adj2" fmla="val 91399"/>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Kleine Betriebe brauchen keinen Betriebsarzt und</a:t>
            </a:r>
            <a:br>
              <a:rPr lang="de-DE" i="1" dirty="0">
                <a:solidFill>
                  <a:schemeClr val="bg1"/>
                </a:solidFill>
              </a:rPr>
            </a:br>
            <a:r>
              <a:rPr lang="de-DE" i="1" dirty="0">
                <a:solidFill>
                  <a:schemeClr val="bg1"/>
                </a:solidFill>
              </a:rPr>
              <a:t> keine Fachkraft für Arbeitssicherheit.</a:t>
            </a:r>
          </a:p>
        </p:txBody>
      </p:sp>
      <p:sp>
        <p:nvSpPr>
          <p:cNvPr id="3" name="Sprechblase: oval 2">
            <a:extLst>
              <a:ext uri="{FF2B5EF4-FFF2-40B4-BE49-F238E27FC236}">
                <a16:creationId xmlns:a16="http://schemas.microsoft.com/office/drawing/2014/main" id="{F023F82D-DAF0-4566-3F76-672663CE1F8E}"/>
              </a:ext>
            </a:extLst>
          </p:cNvPr>
          <p:cNvSpPr/>
          <p:nvPr/>
        </p:nvSpPr>
        <p:spPr>
          <a:xfrm>
            <a:off x="8424482" y="3882045"/>
            <a:ext cx="3443011" cy="1721087"/>
          </a:xfrm>
          <a:prstGeom prst="wedgeEllipseCallout">
            <a:avLst>
              <a:gd name="adj1" fmla="val -57452"/>
              <a:gd name="adj2" fmla="val -5394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Aber Betriebsärzte </a:t>
            </a:r>
            <a:br>
              <a:rPr lang="de-DE" i="1" dirty="0">
                <a:solidFill>
                  <a:schemeClr val="bg1"/>
                </a:solidFill>
              </a:rPr>
            </a:br>
            <a:r>
              <a:rPr lang="de-DE" i="1" dirty="0">
                <a:solidFill>
                  <a:schemeClr val="bg1"/>
                </a:solidFill>
              </a:rPr>
              <a:t>und Fachkräfte für Arbeitssicherheit kosten doch nur Geld.</a:t>
            </a:r>
          </a:p>
        </p:txBody>
      </p:sp>
      <p:sp>
        <p:nvSpPr>
          <p:cNvPr id="8" name="Sprechblase: rechteckig 7">
            <a:extLst>
              <a:ext uri="{FF2B5EF4-FFF2-40B4-BE49-F238E27FC236}">
                <a16:creationId xmlns:a16="http://schemas.microsoft.com/office/drawing/2014/main" id="{D4E5022D-AB07-2B94-E934-671BD9F49733}"/>
              </a:ext>
            </a:extLst>
          </p:cNvPr>
          <p:cNvSpPr/>
          <p:nvPr/>
        </p:nvSpPr>
        <p:spPr>
          <a:xfrm flipH="1">
            <a:off x="4931357" y="4519692"/>
            <a:ext cx="3140399" cy="1312626"/>
          </a:xfrm>
          <a:prstGeom prst="wedgeRectCallout">
            <a:avLst>
              <a:gd name="adj1" fmla="val -71140"/>
              <a:gd name="adj2" fmla="val 39954"/>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Aber gibt es nicht für jeden Betrieb Pflichten nach dem Arbeitssicherheitsgesetz?</a:t>
            </a:r>
          </a:p>
        </p:txBody>
      </p:sp>
      <p:sp>
        <p:nvSpPr>
          <p:cNvPr id="10" name="Sprechblase: oval 9">
            <a:extLst>
              <a:ext uri="{FF2B5EF4-FFF2-40B4-BE49-F238E27FC236}">
                <a16:creationId xmlns:a16="http://schemas.microsoft.com/office/drawing/2014/main" id="{0312AA59-9FC7-B93D-D179-92AFAF6F9A80}"/>
              </a:ext>
            </a:extLst>
          </p:cNvPr>
          <p:cNvSpPr/>
          <p:nvPr/>
        </p:nvSpPr>
        <p:spPr>
          <a:xfrm flipH="1">
            <a:off x="8193111" y="1168760"/>
            <a:ext cx="3563565" cy="1847547"/>
          </a:xfrm>
          <a:prstGeom prst="wedgeEllipseCallout">
            <a:avLst>
              <a:gd name="adj1" fmla="val -43252"/>
              <a:gd name="adj2" fmla="val 80031"/>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de-DE" i="1" dirty="0">
                <a:solidFill>
                  <a:schemeClr val="bg1"/>
                </a:solidFill>
              </a:rPr>
              <a:t>Und darum können Unternehmen mit bis zu </a:t>
            </a:r>
            <a:br>
              <a:rPr lang="de-DE" i="1" dirty="0">
                <a:solidFill>
                  <a:schemeClr val="bg1"/>
                </a:solidFill>
              </a:rPr>
            </a:br>
            <a:r>
              <a:rPr lang="de-DE" i="1" dirty="0">
                <a:solidFill>
                  <a:schemeClr val="bg1"/>
                </a:solidFill>
              </a:rPr>
              <a:t>50 Beschäftigten die Betreuungsform auswählen.</a:t>
            </a:r>
          </a:p>
        </p:txBody>
      </p:sp>
      <p:sp>
        <p:nvSpPr>
          <p:cNvPr id="11" name="Sprechblase: oval 10">
            <a:extLst>
              <a:ext uri="{FF2B5EF4-FFF2-40B4-BE49-F238E27FC236}">
                <a16:creationId xmlns:a16="http://schemas.microsoft.com/office/drawing/2014/main" id="{3E046444-BBC2-5555-2EC0-EF0CA52092CA}"/>
              </a:ext>
            </a:extLst>
          </p:cNvPr>
          <p:cNvSpPr/>
          <p:nvPr/>
        </p:nvSpPr>
        <p:spPr>
          <a:xfrm>
            <a:off x="165895" y="4056444"/>
            <a:ext cx="4483926" cy="1904126"/>
          </a:xfrm>
          <a:prstGeom prst="wedgeEllipseCallout">
            <a:avLst>
              <a:gd name="adj1" fmla="val 35237"/>
              <a:gd name="adj2" fmla="val -7181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Sicherlich, aber für Kleinbetriebe ist die Betreuung durch Betriebsärzte und Fachkräfte für Arbeitssicherheit häufig ungeeignet.</a:t>
            </a:r>
          </a:p>
        </p:txBody>
      </p:sp>
      <p:sp>
        <p:nvSpPr>
          <p:cNvPr id="13" name="Sprechblase: oval 12">
            <a:extLst>
              <a:ext uri="{FF2B5EF4-FFF2-40B4-BE49-F238E27FC236}">
                <a16:creationId xmlns:a16="http://schemas.microsoft.com/office/drawing/2014/main" id="{23BB603F-3921-C444-9E41-FA6EB6041B45}"/>
              </a:ext>
            </a:extLst>
          </p:cNvPr>
          <p:cNvSpPr/>
          <p:nvPr/>
        </p:nvSpPr>
        <p:spPr>
          <a:xfrm>
            <a:off x="3998889" y="1976314"/>
            <a:ext cx="4194222" cy="2013626"/>
          </a:xfrm>
          <a:prstGeom prst="wedgeEllipseCallout">
            <a:avLst>
              <a:gd name="adj1" fmla="val -48940"/>
              <a:gd name="adj2" fmla="val -6594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Nein! Ich kann sogar mit einer qualifizierte Beratung durch Betriebsärzte und Fachkräfte für Arbeitssicherheit Geld einsparen.</a:t>
            </a:r>
          </a:p>
        </p:txBody>
      </p:sp>
    </p:spTree>
    <p:extLst>
      <p:ext uri="{BB962C8B-B14F-4D97-AF65-F5344CB8AC3E}">
        <p14:creationId xmlns:p14="http://schemas.microsoft.com/office/powerpoint/2010/main" val="368714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10" grpId="0" animBg="1"/>
      <p:bldP spid="11"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BCCA32C6-2817-4469-818A-D9F1D2A8AC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4" name="Textfeld 3">
            <a:extLst>
              <a:ext uri="{FF2B5EF4-FFF2-40B4-BE49-F238E27FC236}">
                <a16:creationId xmlns:a16="http://schemas.microsoft.com/office/drawing/2014/main" id="{6BFAD743-F18C-4685-80F1-0B186FA6F0D5}"/>
              </a:ext>
            </a:extLst>
          </p:cNvPr>
          <p:cNvSpPr txBox="1"/>
          <p:nvPr/>
        </p:nvSpPr>
        <p:spPr>
          <a:xfrm>
            <a:off x="838610" y="1573350"/>
            <a:ext cx="5611427" cy="1398808"/>
          </a:xfrm>
          <a:prstGeom prst="rect">
            <a:avLst/>
          </a:prstGeom>
          <a:solidFill>
            <a:schemeClr val="tx1">
              <a:lumMod val="65000"/>
              <a:lumOff val="35000"/>
            </a:schemeClr>
          </a:solidFill>
        </p:spPr>
        <p:txBody>
          <a:bodyPr wrap="none" lIns="180000" tIns="108000" rIns="180000" bIns="180000" rtlCol="0">
            <a:spAutoFit/>
          </a:bodyPr>
          <a:lstStyle/>
          <a:p>
            <a:r>
              <a:rPr lang="de-DE" sz="4000" b="1" dirty="0">
                <a:solidFill>
                  <a:schemeClr val="bg1"/>
                </a:solidFill>
              </a:rPr>
              <a:t>Und jetzt IHRE Meinung!</a:t>
            </a:r>
          </a:p>
          <a:p>
            <a:r>
              <a:rPr lang="de-DE" sz="3200" dirty="0">
                <a:solidFill>
                  <a:schemeClr val="bg1"/>
                </a:solidFill>
              </a:rPr>
              <a:t>Was denken Sie?</a:t>
            </a:r>
          </a:p>
        </p:txBody>
      </p:sp>
      <p:sp>
        <p:nvSpPr>
          <p:cNvPr id="10"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1"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2"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3</a:t>
            </a:fld>
            <a:endParaRPr lang="de-DE" sz="800" dirty="0">
              <a:solidFill>
                <a:schemeClr val="tx1">
                  <a:lumMod val="65000"/>
                  <a:lumOff val="35000"/>
                </a:schemeClr>
              </a:solidFill>
            </a:endParaRPr>
          </a:p>
        </p:txBody>
      </p:sp>
      <p:sp>
        <p:nvSpPr>
          <p:cNvPr id="5" name="Rechteckige Legende 4"/>
          <p:cNvSpPr/>
          <p:nvPr/>
        </p:nvSpPr>
        <p:spPr>
          <a:xfrm>
            <a:off x="4139921" y="2481943"/>
            <a:ext cx="7506119" cy="3309257"/>
          </a:xfrm>
          <a:prstGeom prst="wedgeRectCallout">
            <a:avLst>
              <a:gd name="adj1" fmla="val 30874"/>
              <a:gd name="adj2" fmla="val 68574"/>
            </a:avLst>
          </a:prstGeom>
          <a:solidFill>
            <a:schemeClr val="bg1"/>
          </a:solid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Tree>
    <p:extLst>
      <p:ext uri="{BB962C8B-B14F-4D97-AF65-F5344CB8AC3E}">
        <p14:creationId xmlns:p14="http://schemas.microsoft.com/office/powerpoint/2010/main" val="3646540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2196E2CF-E321-45E1-8616-68E0ECDEA1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0"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1868113"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Richtig ist …</a:t>
            </a:r>
          </a:p>
        </p:txBody>
      </p:sp>
      <p:sp>
        <p:nvSpPr>
          <p:cNvPr id="16"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7"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8"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4</a:t>
            </a:r>
          </a:p>
        </p:txBody>
      </p:sp>
      <p:sp>
        <p:nvSpPr>
          <p:cNvPr id="2" name="Textfeld 1">
            <a:extLst>
              <a:ext uri="{FF2B5EF4-FFF2-40B4-BE49-F238E27FC236}">
                <a16:creationId xmlns:a16="http://schemas.microsoft.com/office/drawing/2014/main" id="{22BB85F2-C1A2-9F0D-9766-D06A765D67DC}"/>
              </a:ext>
            </a:extLst>
          </p:cNvPr>
          <p:cNvSpPr txBox="1"/>
          <p:nvPr/>
        </p:nvSpPr>
        <p:spPr>
          <a:xfrm>
            <a:off x="1080000" y="1944000"/>
            <a:ext cx="9649385" cy="3662541"/>
          </a:xfrm>
          <a:prstGeom prst="rect">
            <a:avLst/>
          </a:prstGeom>
          <a:noFill/>
        </p:spPr>
        <p:txBody>
          <a:bodyPr wrap="square" lIns="0" tIns="0" rIns="0" bIns="0" rtlCol="0">
            <a:spAutoFit/>
          </a:bodyPr>
          <a:lstStyle/>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Die Bestellung von Betriebsärztinnen und -ärzten sowie </a:t>
            </a:r>
            <a:br>
              <a:rPr lang="de-DE" sz="2300" dirty="0">
                <a:solidFill>
                  <a:schemeClr val="tx1">
                    <a:lumMod val="65000"/>
                    <a:lumOff val="35000"/>
                  </a:schemeClr>
                </a:solidFill>
              </a:rPr>
            </a:br>
            <a:r>
              <a:rPr lang="de-DE" sz="2300" dirty="0">
                <a:solidFill>
                  <a:schemeClr val="tx1">
                    <a:lumMod val="65000"/>
                    <a:lumOff val="35000"/>
                  </a:schemeClr>
                </a:solidFill>
              </a:rPr>
              <a:t>Fachkräften für Arbeitssicherheit ist nicht von der Größe </a:t>
            </a:r>
            <a:br>
              <a:rPr lang="de-DE" sz="2300" dirty="0">
                <a:solidFill>
                  <a:schemeClr val="tx1">
                    <a:lumMod val="65000"/>
                    <a:lumOff val="35000"/>
                  </a:schemeClr>
                </a:solidFill>
              </a:rPr>
            </a:br>
            <a:r>
              <a:rPr lang="de-DE" sz="2300" dirty="0">
                <a:solidFill>
                  <a:schemeClr val="tx1">
                    <a:lumMod val="65000"/>
                    <a:lumOff val="35000"/>
                  </a:schemeClr>
                </a:solidFill>
              </a:rPr>
              <a:t>der Unternehmen abhängig. </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Bereits ab einem Beschäftigten sind die Pflichten des Arbeitssicherheitsgesetzes (ASiG) zu erfüllen.</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Die jeweilige DGUV Vorschrift 2 des zuständigen UVT </a:t>
            </a:r>
            <a:br>
              <a:rPr lang="de-DE" sz="2300" dirty="0">
                <a:solidFill>
                  <a:schemeClr val="tx1">
                    <a:lumMod val="65000"/>
                    <a:lumOff val="35000"/>
                  </a:schemeClr>
                </a:solidFill>
              </a:rPr>
            </a:br>
            <a:r>
              <a:rPr lang="de-DE" sz="2300" dirty="0">
                <a:solidFill>
                  <a:schemeClr val="tx1">
                    <a:lumMod val="65000"/>
                    <a:lumOff val="35000"/>
                  </a:schemeClr>
                </a:solidFill>
              </a:rPr>
              <a:t>konkretisiert hierzu Näheres.</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Unternehmen mit bis zu 50 Mitarbeitenden haben aktuell</a:t>
            </a:r>
            <a:br>
              <a:rPr lang="de-DE" sz="2300" dirty="0">
                <a:solidFill>
                  <a:schemeClr val="tx1">
                    <a:lumMod val="65000"/>
                    <a:lumOff val="35000"/>
                  </a:schemeClr>
                </a:solidFill>
              </a:rPr>
            </a:br>
            <a:r>
              <a:rPr lang="de-DE" sz="2300" dirty="0">
                <a:solidFill>
                  <a:schemeClr val="tx1">
                    <a:lumMod val="65000"/>
                    <a:lumOff val="35000"/>
                  </a:schemeClr>
                </a:solidFill>
              </a:rPr>
              <a:t>eine Wahlmöglichkeit des Betreuungsmodells.</a:t>
            </a:r>
          </a:p>
        </p:txBody>
      </p:sp>
    </p:spTree>
    <p:extLst>
      <p:ext uri="{BB962C8B-B14F-4D97-AF65-F5344CB8AC3E}">
        <p14:creationId xmlns:p14="http://schemas.microsoft.com/office/powerpoint/2010/main" val="2021765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97396881-4DDB-41C5-A939-55C2501F86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4715"/>
            <a:ext cx="12192000" cy="4751832"/>
          </a:xfrm>
          <a:prstGeom prst="rect">
            <a:avLst/>
          </a:prstGeom>
        </p:spPr>
      </p:pic>
      <p:sp>
        <p:nvSpPr>
          <p:cNvPr id="12" name="Rechteck 11"/>
          <p:cNvSpPr/>
          <p:nvPr/>
        </p:nvSpPr>
        <p:spPr>
          <a:xfrm>
            <a:off x="-1"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2152422"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Empfehlungen</a:t>
            </a:r>
          </a:p>
        </p:txBody>
      </p:sp>
      <p:sp>
        <p:nvSpPr>
          <p:cNvPr id="11"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3" name="Fußzeilenplatzhalter 2"/>
          <p:cNvSpPr>
            <a:spLocks noGrp="1"/>
          </p:cNvSpPr>
          <p:nvPr>
            <p:ph type="ftr" sz="quarter" idx="3"/>
          </p:nvPr>
        </p:nvSpPr>
        <p:spPr/>
        <p:txBody>
          <a:bodyPr/>
          <a:lstStyle/>
          <a:p>
            <a:pPr algn="ctr"/>
            <a:r>
              <a:rPr lang="de-DE" sz="800" dirty="0">
                <a:solidFill>
                  <a:schemeClr val="tx1">
                    <a:lumMod val="65000"/>
                    <a:lumOff val="35000"/>
                  </a:schemeClr>
                </a:solidFill>
              </a:rPr>
              <a:t>Manfred Mustermann</a:t>
            </a:r>
          </a:p>
        </p:txBody>
      </p:sp>
      <p:sp>
        <p:nvSpPr>
          <p:cNvPr id="14"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5</a:t>
            </a:r>
          </a:p>
        </p:txBody>
      </p:sp>
      <p:sp>
        <p:nvSpPr>
          <p:cNvPr id="4" name="Textfeld 3">
            <a:extLst>
              <a:ext uri="{FF2B5EF4-FFF2-40B4-BE49-F238E27FC236}">
                <a16:creationId xmlns:a16="http://schemas.microsoft.com/office/drawing/2014/main" id="{19B9E5FD-0CE0-31FC-1660-34F7610AAF29}"/>
              </a:ext>
            </a:extLst>
          </p:cNvPr>
          <p:cNvSpPr txBox="1"/>
          <p:nvPr/>
        </p:nvSpPr>
        <p:spPr>
          <a:xfrm>
            <a:off x="1080000" y="1944000"/>
            <a:ext cx="7188722" cy="2251899"/>
          </a:xfrm>
          <a:prstGeom prst="rect">
            <a:avLst/>
          </a:prstGeom>
          <a:noFill/>
        </p:spPr>
        <p:txBody>
          <a:bodyPr wrap="square" lIns="0" tIns="0" rIns="0" bIns="0" rtlCol="0">
            <a:spAutoFit/>
          </a:bodyPr>
          <a:lstStyle/>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Mit eine qualifizierten Betreuung lässt sich unter </a:t>
            </a:r>
            <a:br>
              <a:rPr lang="de-DE" sz="2300" dirty="0">
                <a:solidFill>
                  <a:schemeClr val="tx1">
                    <a:lumMod val="65000"/>
                    <a:lumOff val="35000"/>
                  </a:schemeClr>
                </a:solidFill>
              </a:rPr>
            </a:br>
            <a:r>
              <a:rPr lang="de-DE" sz="2300" dirty="0">
                <a:solidFill>
                  <a:schemeClr val="tx1">
                    <a:lumMod val="65000"/>
                    <a:lumOff val="35000"/>
                  </a:schemeClr>
                </a:solidFill>
              </a:rPr>
              <a:t>Umständen mehr Geld einsparen als Kosten </a:t>
            </a:r>
            <a:br>
              <a:rPr lang="de-DE" sz="2300" dirty="0">
                <a:solidFill>
                  <a:schemeClr val="tx1">
                    <a:lumMod val="65000"/>
                    <a:lumOff val="35000"/>
                  </a:schemeClr>
                </a:solidFill>
              </a:rPr>
            </a:br>
            <a:r>
              <a:rPr lang="de-DE" sz="2300" dirty="0">
                <a:solidFill>
                  <a:schemeClr val="tx1">
                    <a:lumMod val="65000"/>
                    <a:lumOff val="35000"/>
                  </a:schemeClr>
                </a:solidFill>
              </a:rPr>
              <a:t>entstehen („Return on </a:t>
            </a:r>
            <a:r>
              <a:rPr lang="de-DE" sz="2300" dirty="0" err="1">
                <a:solidFill>
                  <a:schemeClr val="tx1">
                    <a:lumMod val="65000"/>
                    <a:lumOff val="35000"/>
                  </a:schemeClr>
                </a:solidFill>
              </a:rPr>
              <a:t>Prevention</a:t>
            </a:r>
            <a:r>
              <a:rPr lang="de-DE" sz="2300" dirty="0">
                <a:solidFill>
                  <a:schemeClr val="tx1">
                    <a:lumMod val="65000"/>
                    <a:lumOff val="35000"/>
                  </a:schemeClr>
                </a:solidFill>
              </a:rPr>
              <a:t>“).</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Lassen Sie sich zu den Vorzügen und Verpflichtungen </a:t>
            </a:r>
            <a:br>
              <a:rPr lang="de-DE" sz="2300" dirty="0">
                <a:solidFill>
                  <a:schemeClr val="tx1">
                    <a:lumMod val="65000"/>
                    <a:lumOff val="35000"/>
                  </a:schemeClr>
                </a:solidFill>
              </a:rPr>
            </a:br>
            <a:r>
              <a:rPr lang="de-DE" sz="2300" dirty="0">
                <a:solidFill>
                  <a:schemeClr val="tx1">
                    <a:lumMod val="65000"/>
                    <a:lumOff val="35000"/>
                  </a:schemeClr>
                </a:solidFill>
              </a:rPr>
              <a:t>der jeweiligen Betreuungsform durch Ihre </a:t>
            </a:r>
            <a:br>
              <a:rPr lang="de-DE" sz="2300" dirty="0">
                <a:solidFill>
                  <a:schemeClr val="tx1">
                    <a:lumMod val="65000"/>
                    <a:lumOff val="35000"/>
                  </a:schemeClr>
                </a:solidFill>
              </a:rPr>
            </a:br>
            <a:r>
              <a:rPr lang="de-DE" sz="2300" dirty="0">
                <a:solidFill>
                  <a:schemeClr val="tx1">
                    <a:lumMod val="65000"/>
                    <a:lumOff val="35000"/>
                  </a:schemeClr>
                </a:solidFill>
              </a:rPr>
              <a:t>Aufsichtsperson beraten. </a:t>
            </a:r>
          </a:p>
        </p:txBody>
      </p:sp>
    </p:spTree>
    <p:extLst>
      <p:ext uri="{BB962C8B-B14F-4D97-AF65-F5344CB8AC3E}">
        <p14:creationId xmlns:p14="http://schemas.microsoft.com/office/powerpoint/2010/main" val="789227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2799817A-60B6-4A44-ABC4-4AFBD1D2CF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6</a:t>
            </a:fld>
            <a:endParaRPr lang="de-DE" sz="800" dirty="0">
              <a:solidFill>
                <a:schemeClr val="tx1">
                  <a:lumMod val="65000"/>
                  <a:lumOff val="35000"/>
                </a:schemeClr>
              </a:solidFill>
            </a:endParaRPr>
          </a:p>
        </p:txBody>
      </p:sp>
      <p:sp>
        <p:nvSpPr>
          <p:cNvPr id="3" name="Textfeld 2">
            <a:extLst>
              <a:ext uri="{FF2B5EF4-FFF2-40B4-BE49-F238E27FC236}">
                <a16:creationId xmlns:a16="http://schemas.microsoft.com/office/drawing/2014/main" id="{E0747FE4-F3E1-4EC1-B816-BDF08A01FD13}"/>
              </a:ext>
            </a:extLst>
          </p:cNvPr>
          <p:cNvSpPr txBox="1"/>
          <p:nvPr/>
        </p:nvSpPr>
        <p:spPr>
          <a:xfrm>
            <a:off x="1080000" y="1944000"/>
            <a:ext cx="8612931" cy="3387723"/>
          </a:xfrm>
          <a:prstGeom prst="rect">
            <a:avLst/>
          </a:prstGeom>
          <a:noFill/>
        </p:spPr>
        <p:txBody>
          <a:bodyPr wrap="square" lIns="0" tIns="0" rIns="0" bIns="0" rtlCol="0">
            <a:spAutoFit/>
          </a:bodyPr>
          <a:lstStyle/>
          <a:p>
            <a:pPr marL="252000" indent="-252000">
              <a:spcAft>
                <a:spcPts val="1200"/>
              </a:spcAft>
              <a:buClr>
                <a:srgbClr val="FF0000"/>
              </a:buClr>
              <a:buFont typeface="Arial" panose="020B0604020202020204" pitchFamily="34" charset="0"/>
              <a:buChar char="•"/>
            </a:pPr>
            <a:r>
              <a:rPr lang="de-DE" sz="2300" dirty="0">
                <a:solidFill>
                  <a:schemeClr val="tx1">
                    <a:lumMod val="65000"/>
                    <a:lumOff val="35000"/>
                  </a:schemeClr>
                </a:solidFill>
              </a:rPr>
              <a:t>Arbeitssicherheitsgesetz – ASiG</a:t>
            </a:r>
          </a:p>
          <a:p>
            <a:pPr marL="252000" indent="-252000">
              <a:spcAft>
                <a:spcPts val="1200"/>
              </a:spcAft>
              <a:buClr>
                <a:srgbClr val="FF0000"/>
              </a:buClr>
              <a:buFont typeface="Arial" panose="020B0604020202020204" pitchFamily="34" charset="0"/>
              <a:buChar char="•"/>
            </a:pPr>
            <a:r>
              <a:rPr lang="de-DE" sz="2300" dirty="0">
                <a:solidFill>
                  <a:schemeClr val="tx1">
                    <a:lumMod val="65000"/>
                    <a:lumOff val="35000"/>
                  </a:schemeClr>
                </a:solidFill>
              </a:rPr>
              <a:t>DGUV Vorschrift 2: Betriebsärzte und </a:t>
            </a:r>
            <a:br>
              <a:rPr lang="de-DE" sz="2300" dirty="0">
                <a:solidFill>
                  <a:schemeClr val="tx1">
                    <a:lumMod val="65000"/>
                    <a:lumOff val="35000"/>
                  </a:schemeClr>
                </a:solidFill>
              </a:rPr>
            </a:br>
            <a:r>
              <a:rPr lang="de-DE" sz="2300" dirty="0">
                <a:solidFill>
                  <a:schemeClr val="tx1">
                    <a:lumMod val="65000"/>
                    <a:lumOff val="35000"/>
                  </a:schemeClr>
                </a:solidFill>
              </a:rPr>
              <a:t>Fachkräfte für Arbeitssicherheit </a:t>
            </a:r>
          </a:p>
          <a:p>
            <a:pPr marL="252000" indent="-252000">
              <a:spcAft>
                <a:spcPts val="1200"/>
              </a:spcAft>
              <a:buClr>
                <a:srgbClr val="FF0000"/>
              </a:buClr>
              <a:buFont typeface="Arial" panose="020B0604020202020204" pitchFamily="34" charset="0"/>
              <a:buChar char="•"/>
            </a:pPr>
            <a:r>
              <a:rPr lang="de-DE" sz="2300" dirty="0">
                <a:solidFill>
                  <a:schemeClr val="tx1">
                    <a:lumMod val="65000"/>
                    <a:lumOff val="35000"/>
                  </a:schemeClr>
                </a:solidFill>
              </a:rPr>
              <a:t>Merkblatt A 018: Betriebsärzte und Fachkräfte für </a:t>
            </a:r>
            <a:br>
              <a:rPr lang="de-DE" sz="2300" dirty="0">
                <a:solidFill>
                  <a:schemeClr val="tx1">
                    <a:lumMod val="65000"/>
                    <a:lumOff val="35000"/>
                  </a:schemeClr>
                </a:solidFill>
              </a:rPr>
            </a:br>
            <a:r>
              <a:rPr lang="de-DE" sz="2300" dirty="0">
                <a:solidFill>
                  <a:schemeClr val="tx1">
                    <a:lumMod val="65000"/>
                    <a:lumOff val="35000"/>
                  </a:schemeClr>
                </a:solidFill>
              </a:rPr>
              <a:t>Arbeitssicherheit – Regelbetreuung in Betrieben </a:t>
            </a:r>
            <a:br>
              <a:rPr lang="de-DE" sz="2300" dirty="0">
                <a:solidFill>
                  <a:schemeClr val="tx1">
                    <a:lumMod val="65000"/>
                    <a:lumOff val="35000"/>
                  </a:schemeClr>
                </a:solidFill>
              </a:rPr>
            </a:br>
            <a:r>
              <a:rPr lang="de-DE" sz="2300" dirty="0">
                <a:solidFill>
                  <a:schemeClr val="tx1">
                    <a:lumMod val="65000"/>
                    <a:lumOff val="35000"/>
                  </a:schemeClr>
                </a:solidFill>
              </a:rPr>
              <a:t>mit mehr als 10 Beschäftigten </a:t>
            </a:r>
          </a:p>
          <a:p>
            <a:pPr marL="252000" indent="-252000">
              <a:spcAft>
                <a:spcPts val="1200"/>
              </a:spcAft>
              <a:buClr>
                <a:srgbClr val="FF0000"/>
              </a:buClr>
              <a:buFont typeface="Arial" panose="020B0604020202020204" pitchFamily="34" charset="0"/>
              <a:buChar char="•"/>
            </a:pPr>
            <a:r>
              <a:rPr lang="de-DE" sz="2300" dirty="0">
                <a:solidFill>
                  <a:schemeClr val="tx1">
                    <a:lumMod val="65000"/>
                    <a:lumOff val="35000"/>
                  </a:schemeClr>
                </a:solidFill>
              </a:rPr>
              <a:t>„kurz &amp; bündig“ KB 001: Die alternative </a:t>
            </a:r>
            <a:br>
              <a:rPr lang="de-DE" sz="2300" dirty="0">
                <a:solidFill>
                  <a:schemeClr val="tx1">
                    <a:lumMod val="65000"/>
                    <a:lumOff val="35000"/>
                  </a:schemeClr>
                </a:solidFill>
              </a:rPr>
            </a:br>
            <a:r>
              <a:rPr lang="de-DE" sz="2300" dirty="0">
                <a:solidFill>
                  <a:schemeClr val="tx1">
                    <a:lumMod val="65000"/>
                    <a:lumOff val="35000"/>
                  </a:schemeClr>
                </a:solidFill>
              </a:rPr>
              <a:t>Betreuung der BG RCI</a:t>
            </a:r>
          </a:p>
        </p:txBody>
      </p:sp>
      <p:sp>
        <p:nvSpPr>
          <p:cNvPr id="12" name="Rechteck 11"/>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3212819"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Weitere Informationen</a:t>
            </a:r>
          </a:p>
        </p:txBody>
      </p:sp>
      <p:pic>
        <p:nvPicPr>
          <p:cNvPr id="4" name="Grafik 3">
            <a:extLst>
              <a:ext uri="{FF2B5EF4-FFF2-40B4-BE49-F238E27FC236}">
                <a16:creationId xmlns:a16="http://schemas.microsoft.com/office/drawing/2014/main" id="{BCC9074E-9727-CC83-8C76-0A16C1BE8A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5482" y="5062906"/>
            <a:ext cx="4636627" cy="1195974"/>
          </a:xfrm>
          <a:prstGeom prst="rect">
            <a:avLst/>
          </a:prstGeom>
        </p:spPr>
      </p:pic>
    </p:spTree>
    <p:extLst>
      <p:ext uri="{BB962C8B-B14F-4D97-AF65-F5344CB8AC3E}">
        <p14:creationId xmlns:p14="http://schemas.microsoft.com/office/powerpoint/2010/main" val="1460289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7</a:t>
            </a:fld>
            <a:endParaRPr lang="de-DE" sz="800" dirty="0">
              <a:solidFill>
                <a:schemeClr val="tx1">
                  <a:lumMod val="65000"/>
                  <a:lumOff val="35000"/>
                </a:schemeClr>
              </a:solidFill>
            </a:endParaRPr>
          </a:p>
        </p:txBody>
      </p:sp>
      <p:pic>
        <p:nvPicPr>
          <p:cNvPr id="11" name="Grafik 10">
            <a:extLst>
              <a:ext uri="{FF2B5EF4-FFF2-40B4-BE49-F238E27FC236}">
                <a16:creationId xmlns:a16="http://schemas.microsoft.com/office/drawing/2014/main" id="{1DF4148E-9FA2-447A-8566-DD2C7AB6E7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7" name="Rechteck 16">
            <a:extLst>
              <a:ext uri="{FF2B5EF4-FFF2-40B4-BE49-F238E27FC236}">
                <a16:creationId xmlns:a16="http://schemas.microsoft.com/office/drawing/2014/main" id="{C3B592AB-6E5D-4B1E-A833-391733984E67}"/>
              </a:ext>
            </a:extLst>
          </p:cNvPr>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Textfeld 17">
            <a:extLst>
              <a:ext uri="{FF2B5EF4-FFF2-40B4-BE49-F238E27FC236}">
                <a16:creationId xmlns:a16="http://schemas.microsoft.com/office/drawing/2014/main" id="{E35E7FEA-C778-4813-BC4B-350C2929E43B}"/>
              </a:ext>
            </a:extLst>
          </p:cNvPr>
          <p:cNvSpPr txBox="1"/>
          <p:nvPr/>
        </p:nvSpPr>
        <p:spPr>
          <a:xfrm>
            <a:off x="982664" y="1928906"/>
            <a:ext cx="7238390" cy="2769989"/>
          </a:xfrm>
          <a:prstGeom prst="rect">
            <a:avLst/>
          </a:prstGeom>
          <a:noFill/>
        </p:spPr>
        <p:txBody>
          <a:bodyPr wrap="square" rtlCol="0">
            <a:spAutoFit/>
          </a:bodyPr>
          <a:lstStyle/>
          <a:p>
            <a:r>
              <a:rPr lang="de-DE" sz="1600" dirty="0"/>
              <a:t>Die vorliegende Präsentation basiert auf dem Merkblatt A 039 „Populäre Irrtümer im Arbeitsschutz“ der BG RCI (Populärer Irrtum Nr. 34). Im Merkblatt finden Sie weitere 43 kursierende Aussagen mit falschem Inhalt, die sich hartnäckig jeder nachhaltigen Richtigstellung zu widersetzen scheinen. </a:t>
            </a:r>
          </a:p>
          <a:p>
            <a:endParaRPr lang="de-DE" sz="1600" dirty="0"/>
          </a:p>
          <a:p>
            <a:r>
              <a:rPr lang="de-DE" sz="1600" dirty="0"/>
              <a:t>Bezugsquelle des Merkblatts: </a:t>
            </a:r>
            <a:r>
              <a:rPr lang="de-DE" sz="1600" dirty="0">
                <a:hlinkClick r:id="rId4"/>
              </a:rPr>
              <a:t>medienshop.bgrci.de</a:t>
            </a:r>
            <a:r>
              <a:rPr lang="de-DE" sz="1600" dirty="0"/>
              <a:t>. 172 Seiten im Format A5. </a:t>
            </a:r>
          </a:p>
          <a:p>
            <a:r>
              <a:rPr lang="de-DE" sz="1600" dirty="0"/>
              <a:t>Mitgliedsbetriebe der BG RCI erhalten die Broschüre kostenlos. </a:t>
            </a:r>
          </a:p>
          <a:p>
            <a:r>
              <a:rPr lang="de-DE" sz="1600" dirty="0"/>
              <a:t>Für Dritte ist sie kostenpflichtig.  </a:t>
            </a:r>
          </a:p>
          <a:p>
            <a:endParaRPr lang="de-DE" sz="1600" dirty="0"/>
          </a:p>
          <a:p>
            <a:r>
              <a:rPr lang="de-DE" sz="1600" dirty="0"/>
              <a:t>Download unter downloadcenter.bgrci.de möglich.</a:t>
            </a:r>
          </a:p>
          <a:p>
            <a:endParaRPr lang="de-DE" sz="1400" dirty="0"/>
          </a:p>
        </p:txBody>
      </p:sp>
      <p:sp>
        <p:nvSpPr>
          <p:cNvPr id="19" name="Textfeld 18">
            <a:extLst>
              <a:ext uri="{FF2B5EF4-FFF2-40B4-BE49-F238E27FC236}">
                <a16:creationId xmlns:a16="http://schemas.microsoft.com/office/drawing/2014/main" id="{D897DFAF-9255-4FC9-93A3-FB0ADDF2C27E}"/>
              </a:ext>
            </a:extLst>
          </p:cNvPr>
          <p:cNvSpPr txBox="1"/>
          <p:nvPr/>
        </p:nvSpPr>
        <p:spPr>
          <a:xfrm>
            <a:off x="1080000" y="1120420"/>
            <a:ext cx="1128148"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Quelle</a:t>
            </a:r>
          </a:p>
        </p:txBody>
      </p:sp>
    </p:spTree>
    <p:extLst>
      <p:ext uri="{BB962C8B-B14F-4D97-AF65-F5344CB8AC3E}">
        <p14:creationId xmlns:p14="http://schemas.microsoft.com/office/powerpoint/2010/main" val="3961850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8</a:t>
            </a:fld>
            <a:endParaRPr lang="de-DE" sz="800" dirty="0">
              <a:solidFill>
                <a:schemeClr val="tx1">
                  <a:lumMod val="65000"/>
                  <a:lumOff val="35000"/>
                </a:schemeClr>
              </a:solidFill>
            </a:endParaRPr>
          </a:p>
        </p:txBody>
      </p:sp>
      <p:pic>
        <p:nvPicPr>
          <p:cNvPr id="20" name="Grafik 19">
            <a:extLst>
              <a:ext uri="{FF2B5EF4-FFF2-40B4-BE49-F238E27FC236}">
                <a16:creationId xmlns:a16="http://schemas.microsoft.com/office/drawing/2014/main" id="{A0BD529D-4C07-4377-BCED-445B1F2CE5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21" name="Rechteck 20">
            <a:extLst>
              <a:ext uri="{FF2B5EF4-FFF2-40B4-BE49-F238E27FC236}">
                <a16:creationId xmlns:a16="http://schemas.microsoft.com/office/drawing/2014/main" id="{56E21A08-1347-4E2E-AD14-C5C46C9379ED}"/>
              </a:ext>
            </a:extLst>
          </p:cNvPr>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Textfeld 21">
            <a:extLst>
              <a:ext uri="{FF2B5EF4-FFF2-40B4-BE49-F238E27FC236}">
                <a16:creationId xmlns:a16="http://schemas.microsoft.com/office/drawing/2014/main" id="{CABE30EE-30CA-4B5D-8DBD-963E84B468E3}"/>
              </a:ext>
            </a:extLst>
          </p:cNvPr>
          <p:cNvSpPr txBox="1"/>
          <p:nvPr/>
        </p:nvSpPr>
        <p:spPr>
          <a:xfrm>
            <a:off x="982663" y="1655438"/>
            <a:ext cx="7691318" cy="4460516"/>
          </a:xfrm>
          <a:prstGeom prst="rect">
            <a:avLst/>
          </a:prstGeom>
          <a:noFill/>
        </p:spPr>
        <p:txBody>
          <a:bodyPr wrap="square" rtlCol="0">
            <a:spAutoFit/>
          </a:bodyPr>
          <a:lstStyle/>
          <a:p>
            <a:pPr>
              <a:lnSpc>
                <a:spcPct val="97000"/>
              </a:lnSpc>
              <a:spcAft>
                <a:spcPts val="600"/>
              </a:spcAft>
            </a:pPr>
            <a:r>
              <a:rPr lang="de-DE" sz="1600" dirty="0"/>
              <a:t>Diese Präsentation eignet sich insbesondere für einen Seminareinstieg mit dem Ziel, die Gruppe zu aktivieren und „ins Gespräch zu kommen“. Der Ansatz ist modern und basiert auf aktuellen Forschungsergebnissen: Mit einem </a:t>
            </a:r>
            <a:r>
              <a:rPr lang="de-DE" sz="1600" dirty="0">
                <a:latin typeface="DGUV Meta-Normal"/>
                <a:ea typeface="Times New Roman" panose="02020603050405020304" pitchFamily="18" charset="0"/>
                <a:cs typeface="DGUV Meta-Normal"/>
              </a:rPr>
              <a:t>zu lösenden Problem, einer Frage, einem Rätsel oder einem Irrtum starten</a:t>
            </a:r>
            <a:r>
              <a:rPr lang="de-DE" sz="1600" dirty="0"/>
              <a:t> – das ist bei Unterweisungen nachweislich sehr effektiv.  </a:t>
            </a:r>
          </a:p>
          <a:p>
            <a:pPr>
              <a:lnSpc>
                <a:spcPct val="97000"/>
              </a:lnSpc>
              <a:spcAft>
                <a:spcPts val="600"/>
              </a:spcAft>
            </a:pPr>
            <a:r>
              <a:rPr lang="de-DE" sz="1600" b="1" dirty="0"/>
              <a:t>Folie 1 </a:t>
            </a:r>
            <a:r>
              <a:rPr lang="de-DE" sz="1600" dirty="0"/>
              <a:t>startet daher mit einem Irrtum. </a:t>
            </a:r>
            <a:r>
              <a:rPr lang="de-DE" sz="1600" b="1" dirty="0"/>
              <a:t>Folie 2 </a:t>
            </a:r>
            <a:r>
              <a:rPr lang="de-DE" sz="1600" dirty="0"/>
              <a:t>gibt eine geführte Diskussion wieder und regt zum Mitdiskutieren an. Mit </a:t>
            </a:r>
            <a:r>
              <a:rPr lang="de-DE" sz="1600" b="1" dirty="0"/>
              <a:t>Folie 3 </a:t>
            </a:r>
            <a:r>
              <a:rPr lang="de-DE" sz="1600" dirty="0"/>
              <a:t>kann die Diskussion je nach Situation fortgeführt werden. Mit </a:t>
            </a:r>
            <a:r>
              <a:rPr lang="de-DE" sz="1600" b="1" dirty="0"/>
              <a:t>Folien 4 und 5 </a:t>
            </a:r>
            <a:r>
              <a:rPr lang="de-DE" sz="1600" dirty="0"/>
              <a:t>erfolgt anschließend die Richtigstellung. Zur Vorbereitung der Referentin oder des Referenten kann insbesondere das Merkblatt A 039 und die darin empfohlene Literatur genutzt werden.</a:t>
            </a:r>
          </a:p>
          <a:p>
            <a:pPr>
              <a:lnSpc>
                <a:spcPct val="97000"/>
              </a:lnSpc>
              <a:spcAft>
                <a:spcPts val="600"/>
              </a:spcAft>
            </a:pPr>
            <a:r>
              <a:rPr lang="de-DE" sz="1600" dirty="0"/>
              <a:t>Ergebnis: Ein erwiesenermaßen hoher Behaltens- und Wiedererkennungseffekt mit Spaß. Weitere Präsentationen stehen unter downloadcenter.bgrci.de bereit. </a:t>
            </a:r>
          </a:p>
          <a:p>
            <a:pPr>
              <a:lnSpc>
                <a:spcPct val="97000"/>
              </a:lnSpc>
              <a:spcAft>
                <a:spcPts val="600"/>
              </a:spcAft>
            </a:pPr>
            <a:r>
              <a:rPr lang="de-DE" sz="1600" b="1" dirty="0"/>
              <a:t>Achtung: Diese Folien können betriebsspezifisch angepasst werden und dürfen inner-betrieblich verwendet werden. Jede anderweitige Nutzung, insbesondere die Integration in andere Produkte (z. B. E-Learnings), die Nutzung für eigene Veröffentlichungen oder Medien, die kostenfreie oder kostenpflichtige Weitergabe an Dritte oder die Entnahme von Bildmaterial ist </a:t>
            </a:r>
            <a:r>
              <a:rPr lang="de-DE" sz="1600" b="1" u="sng" dirty="0"/>
              <a:t>nicht</a:t>
            </a:r>
            <a:r>
              <a:rPr lang="de-DE" sz="1600" b="1" dirty="0"/>
              <a:t> zulässig. </a:t>
            </a:r>
          </a:p>
          <a:p>
            <a:pPr>
              <a:lnSpc>
                <a:spcPct val="97000"/>
              </a:lnSpc>
              <a:spcAft>
                <a:spcPts val="600"/>
              </a:spcAft>
            </a:pPr>
            <a:r>
              <a:rPr lang="de-DE" sz="1600" dirty="0"/>
              <a:t>© BG RCI / Jedermann-Verlag GmbH, Heidelberg</a:t>
            </a:r>
          </a:p>
        </p:txBody>
      </p:sp>
      <p:sp>
        <p:nvSpPr>
          <p:cNvPr id="23" name="Textfeld 22">
            <a:extLst>
              <a:ext uri="{FF2B5EF4-FFF2-40B4-BE49-F238E27FC236}">
                <a16:creationId xmlns:a16="http://schemas.microsoft.com/office/drawing/2014/main" id="{F7E797CE-6073-4C89-87A2-DFB367DFADCF}"/>
              </a:ext>
            </a:extLst>
          </p:cNvPr>
          <p:cNvSpPr txBox="1"/>
          <p:nvPr/>
        </p:nvSpPr>
        <p:spPr>
          <a:xfrm>
            <a:off x="1080000" y="1123698"/>
            <a:ext cx="2743200"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Nutzungshinweise</a:t>
            </a:r>
          </a:p>
        </p:txBody>
      </p:sp>
    </p:spTree>
    <p:extLst>
      <p:ext uri="{BB962C8B-B14F-4D97-AF65-F5344CB8AC3E}">
        <p14:creationId xmlns:p14="http://schemas.microsoft.com/office/powerpoint/2010/main" val="282271278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759</Words>
  <PresentationFormat>Breitbild</PresentationFormat>
  <Paragraphs>82</Paragraphs>
  <Slides>8</Slides>
  <Notes>7</Notes>
  <HiddenSlides>2</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8</vt:i4>
      </vt:variant>
    </vt:vector>
  </HeadingPairs>
  <TitlesOfParts>
    <vt:vector size="12" baseType="lpstr">
      <vt:lpstr>Arial</vt:lpstr>
      <vt:lpstr>Calibri</vt:lpstr>
      <vt:lpstr>DGUV Meta-Normal</vt:lpstr>
      <vt:lpstr>1_Office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BG RCI</dc:creator>
  <cp:lastPrinted>2020-07-18T17:34:38Z</cp:lastPrinted>
  <dcterms:created xsi:type="dcterms:W3CDTF">2014-09-30T14:31:52Z</dcterms:created>
  <dcterms:modified xsi:type="dcterms:W3CDTF">2022-09-13T11:51:48Z</dcterms:modified>
</cp:coreProperties>
</file>