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3"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71029" autoAdjust="0"/>
  </p:normalViewPr>
  <p:slideViewPr>
    <p:cSldViewPr snapToGrid="0">
      <p:cViewPr varScale="1">
        <p:scale>
          <a:sx n="81" d="100"/>
          <a:sy n="81" d="100"/>
        </p:scale>
        <p:origin x="1422" y="90"/>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355512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1038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272317941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BBD5EF1-EA2B-4A9B-9A04-BBED8AB7F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1854"/>
            <a:ext cx="12192000" cy="4751832"/>
          </a:xfrm>
          <a:prstGeom prst="rect">
            <a:avLst/>
          </a:prstGeom>
        </p:spPr>
      </p:pic>
      <p:pic>
        <p:nvPicPr>
          <p:cNvPr id="9" name="Grafik 8">
            <a:extLst>
              <a:ext uri="{FF2B5EF4-FFF2-40B4-BE49-F238E27FC236}">
                <a16:creationId xmlns:a16="http://schemas.microsoft.com/office/drawing/2014/main" id="{8B2FDF39-91F8-4508-86DB-96011DF98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842" y="1774231"/>
            <a:ext cx="5954101" cy="2004952"/>
          </a:xfrm>
          <a:prstGeom prst="rect">
            <a:avLst/>
          </a:prstGeom>
        </p:spPr>
      </p:pic>
      <p:sp>
        <p:nvSpPr>
          <p:cNvPr id="11" name="Rechteck 10">
            <a:extLst>
              <a:ext uri="{FF2B5EF4-FFF2-40B4-BE49-F238E27FC236}">
                <a16:creationId xmlns:a16="http://schemas.microsoft.com/office/drawing/2014/main" id="{2E7251CE-FE6C-4165-BD8D-DA5D8108F939}"/>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2" name="Datumsplatzhalter 2">
            <a:extLst>
              <a:ext uri="{FF2B5EF4-FFF2-40B4-BE49-F238E27FC236}">
                <a16:creationId xmlns:a16="http://schemas.microsoft.com/office/drawing/2014/main" id="{7E0D2487-7F71-466D-A1D5-552C829E9303}"/>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3" name="Fußzeilenplatzhalter 3">
            <a:extLst>
              <a:ext uri="{FF2B5EF4-FFF2-40B4-BE49-F238E27FC236}">
                <a16:creationId xmlns:a16="http://schemas.microsoft.com/office/drawing/2014/main" id="{A757ADF4-7E89-42ED-BF34-46CB5D4637C0}"/>
              </a:ext>
            </a:extLst>
          </p:cNvPr>
          <p:cNvSpPr>
            <a:spLocks noGrp="1"/>
          </p:cNvSpPr>
          <p:nvPr>
            <p:ph type="ftr" sz="quarter" idx="3"/>
          </p:nvPr>
        </p:nvSpPr>
        <p:spPr>
          <a:xfrm>
            <a:off x="8157578" y="4785021"/>
            <a:ext cx="3286752" cy="365125"/>
          </a:xfrm>
        </p:spPr>
        <p:txBody>
          <a:bodyPr/>
          <a:lstStyle/>
          <a:p>
            <a:pPr algn="l"/>
            <a:r>
              <a:rPr lang="de-DE" sz="1800" b="1" dirty="0"/>
              <a:t>Manfred Mustermann</a:t>
            </a:r>
          </a:p>
        </p:txBody>
      </p:sp>
      <p:sp>
        <p:nvSpPr>
          <p:cNvPr id="14" name="Rechteck 13">
            <a:extLst>
              <a:ext uri="{FF2B5EF4-FFF2-40B4-BE49-F238E27FC236}">
                <a16:creationId xmlns:a16="http://schemas.microsoft.com/office/drawing/2014/main" id="{79006AA5-73E4-45BF-B4A6-5C7398635CCA}"/>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0" name="Foliennummernplatzhalter 9">
            <a:extLst>
              <a:ext uri="{FF2B5EF4-FFF2-40B4-BE49-F238E27FC236}">
                <a16:creationId xmlns:a16="http://schemas.microsoft.com/office/drawing/2014/main" id="{DD29E0B9-39F9-4D30-B83E-88B390126E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325B4C39-F555-4199-8EB6-850A5C884B23}"/>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35</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F6109E77-B7B9-4CDB-B8CF-132D8527F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138299" y="2318815"/>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Später kriegst du dann aber Hautkrebs.</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379709" y="3527004"/>
            <a:ext cx="2328022" cy="1009707"/>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Meine Sonnenbrände sind alle von alleine wieder weggegangen.</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073813" y="1558006"/>
            <a:ext cx="3070959" cy="1156308"/>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hab mir da schon mal einen Sonnenbrand geholt.</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853734" y="4739210"/>
            <a:ext cx="3041180" cy="898262"/>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Eincremen ist sowieso so lästig.</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1306550" y="4924084"/>
            <a:ext cx="2377160" cy="1175987"/>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Wolken wirken wie ein UV-Filter.</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64938" y="5142773"/>
            <a:ext cx="2846056" cy="989397"/>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Es kommt vor allem auf die Tageszeit an, die Wolken sind egal.</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621607" y="859140"/>
            <a:ext cx="3070960" cy="1814386"/>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gehe immer ins Solarium. Das ist ungefährlich und schützt mich vor Sonnenbrand.</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7182780" y="3536017"/>
            <a:ext cx="2381857" cy="854242"/>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Deine Haut vergisst nichts!</a:t>
            </a:r>
          </a:p>
        </p:txBody>
      </p:sp>
      <p:sp>
        <p:nvSpPr>
          <p:cNvPr id="17" name="Sprechblase: rechteckig 16">
            <a:extLst>
              <a:ext uri="{FF2B5EF4-FFF2-40B4-BE49-F238E27FC236}">
                <a16:creationId xmlns:a16="http://schemas.microsoft.com/office/drawing/2014/main" id="{A12EA194-377E-45DE-A7C6-B4C55578B4C6}"/>
              </a:ext>
            </a:extLst>
          </p:cNvPr>
          <p:cNvSpPr/>
          <p:nvPr/>
        </p:nvSpPr>
        <p:spPr>
          <a:xfrm>
            <a:off x="3581697" y="3253774"/>
            <a:ext cx="2201734" cy="1030085"/>
          </a:xfrm>
          <a:prstGeom prst="wedgeRectCallout">
            <a:avLst>
              <a:gd name="adj1" fmla="val -33234"/>
              <a:gd name="adj2" fmla="val 1003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Sonne ist Leben. Ein kleiner Sonnenbrand schadet nicht.</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730877" y="859139"/>
            <a:ext cx="2898243" cy="1332090"/>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haben im Sommer immer mindestens ein UV-T-Shirt an und cremen uns ein, außer wenn`s regnet.</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sp>
        <p:nvSpPr>
          <p:cNvPr id="25" name="Sprechblase: rechteckig 24">
            <a:extLst>
              <a:ext uri="{FF2B5EF4-FFF2-40B4-BE49-F238E27FC236}">
                <a16:creationId xmlns:a16="http://schemas.microsoft.com/office/drawing/2014/main" id="{A2FB13A1-8712-4A06-AF07-7FDDC4C392B9}"/>
              </a:ext>
            </a:extLst>
          </p:cNvPr>
          <p:cNvSpPr/>
          <p:nvPr/>
        </p:nvSpPr>
        <p:spPr>
          <a:xfrm>
            <a:off x="9852502" y="3986125"/>
            <a:ext cx="2201734" cy="1009707"/>
          </a:xfrm>
          <a:prstGeom prst="wedgeRectCallout">
            <a:avLst>
              <a:gd name="adj1" fmla="val -33234"/>
              <a:gd name="adj2" fmla="val 1003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Sonnenbrände sind nur für Kinder gefährlich</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1" grpId="0" animBg="1"/>
      <p:bldP spid="13" grpId="0" animBg="1"/>
      <p:bldP spid="16" grpId="0" animBg="1"/>
      <p:bldP spid="17" grpId="0" animBg="1"/>
      <p:bldP spid="18"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FC50469-CBAB-48D8-807D-418317581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DDC8B88A-928E-4053-A751-17020D45EDA3}"/>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9E04990-37BD-4577-BD00-6CB62E088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95848" y="1777401"/>
            <a:ext cx="6646561" cy="149534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Ein bewölkter Himmel reduziert die Strahlung </a:t>
            </a:r>
            <a:br>
              <a:rPr lang="de-DE" sz="2400" dirty="0">
                <a:solidFill>
                  <a:schemeClr val="tx1">
                    <a:lumMod val="65000"/>
                    <a:lumOff val="35000"/>
                  </a:schemeClr>
                </a:solidFill>
              </a:rPr>
            </a:br>
            <a:r>
              <a:rPr lang="de-DE" sz="2400" dirty="0">
                <a:solidFill>
                  <a:schemeClr val="tx1">
                    <a:lumMod val="65000"/>
                    <a:lumOff val="35000"/>
                  </a:schemeClr>
                </a:solidFill>
              </a:rPr>
              <a:t>nur unwesentlich.</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Über 90 Prozent der UV-Strahlung durchdringen eine leichte Bewölkung.</a:t>
            </a:r>
          </a:p>
        </p:txBody>
      </p:sp>
      <p:sp>
        <p:nvSpPr>
          <p:cNvPr id="19" name="Textfeld 18">
            <a:extLst>
              <a:ext uri="{FF2B5EF4-FFF2-40B4-BE49-F238E27FC236}">
                <a16:creationId xmlns:a16="http://schemas.microsoft.com/office/drawing/2014/main" id="{E415B1D1-35DB-4CA9-A023-5BA623B95548}"/>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A1D0541-6C49-4BA4-A29E-0AC427521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95850" y="1777401"/>
            <a:ext cx="6634659" cy="3675426"/>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Bestimmen und bewerten Sie die Strahlungs-intensität nach Jahreszeit, Tageszeit und Ort </a:t>
            </a:r>
            <a:br>
              <a:rPr lang="de-DE" sz="2400" dirty="0">
                <a:solidFill>
                  <a:schemeClr val="tx1">
                    <a:lumMod val="65000"/>
                    <a:lumOff val="35000"/>
                  </a:schemeClr>
                </a:solidFill>
              </a:rPr>
            </a:br>
            <a:r>
              <a:rPr lang="de-DE" sz="2400" dirty="0">
                <a:solidFill>
                  <a:schemeClr val="tx1">
                    <a:lumMod val="65000"/>
                    <a:lumOff val="35000"/>
                  </a:schemeClr>
                </a:solidFill>
              </a:rPr>
              <a:t>oder mittels UV-Index.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Schattenlänge ist ein wichtiger Hinweisgeber: Je kürzer der eigene Körperschatten, desto intensiver ist die Strahlung.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Abhängig von der UV-Intensität ist ein zusätzlicher Sonnenschutz notwendig. Ansonsten besteht die Gefahr von Hautschäden.</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27E6A346-9860-4AD2-839D-AC1824E6C41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3BD880CA-EE26-4C27-A02D-CB4EEB60B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777401"/>
            <a:ext cx="6122331" cy="1955088"/>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023-1: Arbeiten im Freien – Gefährdung durch Sonnenstrahlung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015: Arbeiten im Freien – Gefährdung durch Sonnenstrahlung</a:t>
            </a:r>
          </a:p>
          <a:p>
            <a:pPr marL="342900" indent="-3429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F3DEF767-1979-44A5-A171-2AA63609BA13}"/>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pic>
        <p:nvPicPr>
          <p:cNvPr id="2" name="Grafik 1">
            <a:extLst>
              <a:ext uri="{FF2B5EF4-FFF2-40B4-BE49-F238E27FC236}">
                <a16:creationId xmlns:a16="http://schemas.microsoft.com/office/drawing/2014/main" id="{0676626C-3419-48F9-9908-57D15B059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489" y="5255578"/>
            <a:ext cx="5602550" cy="1131641"/>
          </a:xfrm>
          <a:prstGeom prst="rect">
            <a:avLst/>
          </a:prstGeom>
        </p:spPr>
      </p:pic>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036A14B2-6FA9-42C0-86C7-D838833C900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pic>
        <p:nvPicPr>
          <p:cNvPr id="10" name="Grafik 9">
            <a:extLst>
              <a:ext uri="{FF2B5EF4-FFF2-40B4-BE49-F238E27FC236}">
                <a16:creationId xmlns:a16="http://schemas.microsoft.com/office/drawing/2014/main" id="{44A7E175-B58F-439A-B2D2-CA215DB07E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2" name="Rechteck 11">
            <a:extLst>
              <a:ext uri="{FF2B5EF4-FFF2-40B4-BE49-F238E27FC236}">
                <a16:creationId xmlns:a16="http://schemas.microsoft.com/office/drawing/2014/main" id="{CC7BA8C3-C3CD-4129-97C6-75B7BAEBC7FB}"/>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a:extLst>
              <a:ext uri="{FF2B5EF4-FFF2-40B4-BE49-F238E27FC236}">
                <a16:creationId xmlns:a16="http://schemas.microsoft.com/office/drawing/2014/main" id="{946C3324-D92F-42F7-89E4-368C1DEE41D6}"/>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35).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21" name="Textfeld 20">
            <a:extLst>
              <a:ext uri="{FF2B5EF4-FFF2-40B4-BE49-F238E27FC236}">
                <a16:creationId xmlns:a16="http://schemas.microsoft.com/office/drawing/2014/main" id="{DB485A8C-AAF9-4F95-8413-AA2C0E690A8D}"/>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2829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30379AFA-6DF7-4D91-BE6A-8958C0F1483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Unter Wolken gibt‘s keinen Sonnenbrand</a:t>
            </a:r>
          </a:p>
        </p:txBody>
      </p:sp>
      <p:pic>
        <p:nvPicPr>
          <p:cNvPr id="11" name="Grafik 10">
            <a:extLst>
              <a:ext uri="{FF2B5EF4-FFF2-40B4-BE49-F238E27FC236}">
                <a16:creationId xmlns:a16="http://schemas.microsoft.com/office/drawing/2014/main" id="{4467B45D-1BFF-4B23-9486-100955E9E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423F193A-ED9A-4213-8A23-19D7DC068095}"/>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54C956B9-5E80-4859-8270-18DAAEC94C08}"/>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15064EB9-EB81-494A-88A2-DDC2772883A4}"/>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941</Words>
  <PresentationFormat>Breitbild</PresentationFormat>
  <Paragraphs>101</Paragraphs>
  <Slides>8</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2021-06-25T00:03:47Z</dcterms:modified>
</cp:coreProperties>
</file>