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„BG gibt Betriebsart 4 ihr Okay“</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41AC8BD-0BC1-B93A-FBAB-E7F00FE2D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4"/>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a:t>
            </a:r>
            <a:r>
              <a:rPr lang="de-DE" sz="2400" b="1">
                <a:solidFill>
                  <a:schemeClr val="tx1">
                    <a:lumMod val="50000"/>
                    <a:lumOff val="50000"/>
                  </a:schemeClr>
                </a:solidFill>
              </a:rPr>
              <a:t>36</a:t>
            </a:r>
            <a:endParaRPr lang="de-DE" sz="2400" b="1" dirty="0">
              <a:solidFill>
                <a:schemeClr val="tx1">
                  <a:lumMod val="50000"/>
                  <a:lumOff val="50000"/>
                </a:schemeClr>
              </a:solidFill>
            </a:endParaRP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184547" y="4710287"/>
            <a:ext cx="5401009" cy="862190"/>
            <a:chOff x="-2473269" y="4996548"/>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2473269" y="4996548"/>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534048" y="4996548"/>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359012" y="5489406"/>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2473269" y="5489406"/>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0D5F274A-7C04-70F6-D306-6E706C600E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675" y="1856582"/>
            <a:ext cx="6950925" cy="1840816"/>
          </a:xfrm>
          <a:prstGeom prst="rect">
            <a:avLst/>
          </a:prstGeom>
        </p:spPr>
      </p:pic>
      <p:pic>
        <p:nvPicPr>
          <p:cNvPr id="11" name="Grafik 10">
            <a:extLst>
              <a:ext uri="{FF2B5EF4-FFF2-40B4-BE49-F238E27FC236}">
                <a16:creationId xmlns:a16="http://schemas.microsoft.com/office/drawing/2014/main" id="{AC823179-6377-370F-26E6-8AC6BA6A90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54211">
            <a:off x="8249402" y="3714518"/>
            <a:ext cx="2789535" cy="1471883"/>
          </a:xfrm>
          <a:prstGeom prst="rect">
            <a:avLst/>
          </a:prstGeom>
        </p:spPr>
      </p:pic>
      <p:sp>
        <p:nvSpPr>
          <p:cNvPr id="3" name="Foliennummernplatzhalter 5">
            <a:extLst>
              <a:ext uri="{FF2B5EF4-FFF2-40B4-BE49-F238E27FC236}">
                <a16:creationId xmlns:a16="http://schemas.microsoft.com/office/drawing/2014/main" id="{30814C34-5AB2-13A0-22D4-76707A52E1A1}"/>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3F694FC2-71FA-F3C3-B859-874FF86C4C33}"/>
              </a:ext>
            </a:extLst>
          </p:cNvPr>
          <p:cNvSpPr/>
          <p:nvPr/>
        </p:nvSpPr>
        <p:spPr>
          <a:xfrm>
            <a:off x="499433" y="1027932"/>
            <a:ext cx="3464581" cy="1119443"/>
          </a:xfrm>
          <a:prstGeom prst="wedgeRectCallout">
            <a:avLst>
              <a:gd name="adj1" fmla="val 68591"/>
              <a:gd name="adj2" fmla="val -4125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Die BG soll eine Betriebsart 4 einer Maschine genehmigen, die dann ohne Schutzvorrichtung läuft?</a:t>
            </a:r>
          </a:p>
        </p:txBody>
      </p:sp>
      <p:sp>
        <p:nvSpPr>
          <p:cNvPr id="5" name="Sprechblase: rechteckig 4">
            <a:extLst>
              <a:ext uri="{FF2B5EF4-FFF2-40B4-BE49-F238E27FC236}">
                <a16:creationId xmlns:a16="http://schemas.microsoft.com/office/drawing/2014/main" id="{F419D96A-DD46-F138-7D8A-0B63C3C4F519}"/>
              </a:ext>
            </a:extLst>
          </p:cNvPr>
          <p:cNvSpPr/>
          <p:nvPr/>
        </p:nvSpPr>
        <p:spPr>
          <a:xfrm>
            <a:off x="499433" y="2619769"/>
            <a:ext cx="3001150" cy="1233326"/>
          </a:xfrm>
          <a:prstGeom prst="wedgeRectCallout">
            <a:avLst>
              <a:gd name="adj1" fmla="val -59323"/>
              <a:gd name="adj2" fmla="val -7485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bei der BG fragen kostet nichts! Dem Hersteller war das jedenfalls zu „heiß“.</a:t>
            </a:r>
          </a:p>
        </p:txBody>
      </p:sp>
      <p:sp>
        <p:nvSpPr>
          <p:cNvPr id="6" name="Sprechblase: oval 5">
            <a:extLst>
              <a:ext uri="{FF2B5EF4-FFF2-40B4-BE49-F238E27FC236}">
                <a16:creationId xmlns:a16="http://schemas.microsoft.com/office/drawing/2014/main" id="{99D0478F-1CEE-AFBD-E8D3-1F4B3F0B7D20}"/>
              </a:ext>
            </a:extLst>
          </p:cNvPr>
          <p:cNvSpPr/>
          <p:nvPr/>
        </p:nvSpPr>
        <p:spPr>
          <a:xfrm>
            <a:off x="4029973" y="3522965"/>
            <a:ext cx="3755858" cy="1421938"/>
          </a:xfrm>
          <a:prstGeom prst="wedgeEllipseCallout">
            <a:avLst>
              <a:gd name="adj1" fmla="val 40395"/>
              <a:gd name="adj2" fmla="val -7212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Euch ist schon klar, dass eine Betriebsart 4 die Maschine unsicher macht?</a:t>
            </a:r>
          </a:p>
        </p:txBody>
      </p:sp>
      <p:sp>
        <p:nvSpPr>
          <p:cNvPr id="7" name="Sprechblase: oval 6">
            <a:extLst>
              <a:ext uri="{FF2B5EF4-FFF2-40B4-BE49-F238E27FC236}">
                <a16:creationId xmlns:a16="http://schemas.microsoft.com/office/drawing/2014/main" id="{2FF2D403-A0C0-FEFF-E6D3-250824AEFFA0}"/>
              </a:ext>
            </a:extLst>
          </p:cNvPr>
          <p:cNvSpPr/>
          <p:nvPr/>
        </p:nvSpPr>
        <p:spPr>
          <a:xfrm>
            <a:off x="379544" y="4325489"/>
            <a:ext cx="3908257" cy="1413174"/>
          </a:xfrm>
          <a:prstGeom prst="wedgeEllipseCallout">
            <a:avLst>
              <a:gd name="adj1" fmla="val 55193"/>
              <a:gd name="adj2" fmla="val 4580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der Hersteller darf doch nur sichere Maschinen in Verkehr bringen? </a:t>
            </a:r>
          </a:p>
        </p:txBody>
      </p:sp>
      <p:sp>
        <p:nvSpPr>
          <p:cNvPr id="9" name="Sprechblase: rechteckig 8">
            <a:extLst>
              <a:ext uri="{FF2B5EF4-FFF2-40B4-BE49-F238E27FC236}">
                <a16:creationId xmlns:a16="http://schemas.microsoft.com/office/drawing/2014/main" id="{F5399AC1-A9EE-B500-B324-4689C67932DE}"/>
              </a:ext>
            </a:extLst>
          </p:cNvPr>
          <p:cNvSpPr/>
          <p:nvPr/>
        </p:nvSpPr>
        <p:spPr>
          <a:xfrm flipH="1">
            <a:off x="7415625" y="4908013"/>
            <a:ext cx="2287614" cy="1099087"/>
          </a:xfrm>
          <a:prstGeom prst="wedgeRectCallout">
            <a:avLst>
              <a:gd name="adj1" fmla="val 113665"/>
              <a:gd name="adj2" fmla="val 4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Beratung zur Anpassung an den </a:t>
            </a:r>
            <a:br>
              <a:rPr lang="de-DE" i="1" dirty="0">
                <a:solidFill>
                  <a:schemeClr val="bg1"/>
                </a:solidFill>
              </a:rPr>
            </a:br>
            <a:r>
              <a:rPr lang="de-DE" i="1" dirty="0">
                <a:solidFill>
                  <a:schemeClr val="bg1"/>
                </a:solidFill>
              </a:rPr>
              <a:t>Stand der Technik.</a:t>
            </a:r>
          </a:p>
        </p:txBody>
      </p:sp>
      <p:sp>
        <p:nvSpPr>
          <p:cNvPr id="12" name="Sprechblase: oval 11">
            <a:extLst>
              <a:ext uri="{FF2B5EF4-FFF2-40B4-BE49-F238E27FC236}">
                <a16:creationId xmlns:a16="http://schemas.microsoft.com/office/drawing/2014/main" id="{970D362C-23DE-E69D-BDA3-A38C97FDB9A3}"/>
              </a:ext>
            </a:extLst>
          </p:cNvPr>
          <p:cNvSpPr/>
          <p:nvPr/>
        </p:nvSpPr>
        <p:spPr>
          <a:xfrm flipH="1">
            <a:off x="7324928" y="850900"/>
            <a:ext cx="4367639" cy="1838123"/>
          </a:xfrm>
          <a:prstGeom prst="wedgeEllipseCallout">
            <a:avLst>
              <a:gd name="adj1" fmla="val -46738"/>
              <a:gd name="adj2" fmla="val 7790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Bei der Beschaffenheit </a:t>
            </a:r>
            <a:br>
              <a:rPr lang="de-DE" i="1" dirty="0">
                <a:solidFill>
                  <a:schemeClr val="bg1"/>
                </a:solidFill>
              </a:rPr>
            </a:br>
            <a:r>
              <a:rPr lang="de-DE" i="1" dirty="0">
                <a:solidFill>
                  <a:schemeClr val="bg1"/>
                </a:solidFill>
              </a:rPr>
              <a:t>von Maschinen ist die </a:t>
            </a:r>
            <a:br>
              <a:rPr lang="de-DE" i="1" dirty="0">
                <a:solidFill>
                  <a:schemeClr val="bg1"/>
                </a:solidFill>
              </a:rPr>
            </a:br>
            <a:r>
              <a:rPr lang="de-DE" i="1" dirty="0">
                <a:solidFill>
                  <a:schemeClr val="bg1"/>
                </a:solidFill>
              </a:rPr>
              <a:t>BG doch raus. Dort liegt der Fokus auf dem sicheren Betrieb von Maschinen.</a:t>
            </a:r>
          </a:p>
        </p:txBody>
      </p:sp>
      <p:sp>
        <p:nvSpPr>
          <p:cNvPr id="14" name="Sprechblase: rechteckig 13">
            <a:extLst>
              <a:ext uri="{FF2B5EF4-FFF2-40B4-BE49-F238E27FC236}">
                <a16:creationId xmlns:a16="http://schemas.microsoft.com/office/drawing/2014/main" id="{9FF44150-AE2D-D3F1-705A-5D0D5C424583}"/>
              </a:ext>
            </a:extLst>
          </p:cNvPr>
          <p:cNvSpPr/>
          <p:nvPr/>
        </p:nvSpPr>
        <p:spPr>
          <a:xfrm flipH="1">
            <a:off x="8068449" y="3270833"/>
            <a:ext cx="3001150" cy="1421938"/>
          </a:xfrm>
          <a:prstGeom prst="wedgeRectCallout">
            <a:avLst>
              <a:gd name="adj1" fmla="val -32950"/>
              <a:gd name="adj2" fmla="val 9487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Genau! Z.B. Beratung und Überwachung zum Thema Maschinenschutz für spezielle betriebsspezifische Abläufe.</a:t>
            </a:r>
          </a:p>
        </p:txBody>
      </p:sp>
      <p:sp>
        <p:nvSpPr>
          <p:cNvPr id="15" name="Sprechblase: oval 14">
            <a:extLst>
              <a:ext uri="{FF2B5EF4-FFF2-40B4-BE49-F238E27FC236}">
                <a16:creationId xmlns:a16="http://schemas.microsoft.com/office/drawing/2014/main" id="{3E646155-E895-7E48-A738-B2D9C608037D}"/>
              </a:ext>
            </a:extLst>
          </p:cNvPr>
          <p:cNvSpPr/>
          <p:nvPr/>
        </p:nvSpPr>
        <p:spPr>
          <a:xfrm>
            <a:off x="4305714" y="1536192"/>
            <a:ext cx="2855883" cy="1734641"/>
          </a:xfrm>
          <a:prstGeom prst="wedgeEllipseCallout">
            <a:avLst>
              <a:gd name="adj1" fmla="val -69838"/>
              <a:gd name="adj2" fmla="val 583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Na klar, sonst können wir nicht arbeiten.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231654"/>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Eine „Betriebsart 4“ gibt es per Definition nicht.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Zusätzliche Betriebsarten (z. B. „Prozessbeobachtung“) können </a:t>
            </a:r>
            <a:br>
              <a:rPr lang="de-DE" sz="2300" dirty="0">
                <a:solidFill>
                  <a:schemeClr val="tx1">
                    <a:lumMod val="65000"/>
                    <a:lumOff val="35000"/>
                  </a:schemeClr>
                </a:solidFill>
              </a:rPr>
            </a:br>
            <a:r>
              <a:rPr lang="de-DE" sz="2300" dirty="0">
                <a:solidFill>
                  <a:schemeClr val="tx1">
                    <a:lumMod val="65000"/>
                    <a:lumOff val="35000"/>
                  </a:schemeClr>
                </a:solidFill>
              </a:rPr>
              <a:t>vom Hersteller vorgesehen werden. Dabei muss dargelegt werden, </a:t>
            </a:r>
            <a:br>
              <a:rPr lang="de-DE" sz="2300" dirty="0">
                <a:solidFill>
                  <a:schemeClr val="tx1">
                    <a:lumMod val="65000"/>
                    <a:lumOff val="35000"/>
                  </a:schemeClr>
                </a:solidFill>
              </a:rPr>
            </a:br>
            <a:r>
              <a:rPr lang="de-DE" sz="2300" dirty="0">
                <a:solidFill>
                  <a:schemeClr val="tx1">
                    <a:lumMod val="65000"/>
                    <a:lumOff val="35000"/>
                  </a:schemeClr>
                </a:solidFill>
              </a:rPr>
              <a:t>wie von der geltenden C-Norm abgewichen wird, und glaubhaft </a:t>
            </a:r>
            <a:br>
              <a:rPr lang="de-DE" sz="2300" dirty="0">
                <a:solidFill>
                  <a:schemeClr val="tx1">
                    <a:lumMod val="65000"/>
                    <a:lumOff val="35000"/>
                  </a:schemeClr>
                </a:solidFill>
              </a:rPr>
            </a:br>
            <a:r>
              <a:rPr lang="de-DE" sz="2300" dirty="0">
                <a:solidFill>
                  <a:schemeClr val="tx1">
                    <a:lumMod val="65000"/>
                    <a:lumOff val="35000"/>
                  </a:schemeClr>
                </a:solidFill>
              </a:rPr>
              <a:t>dargestellt werden, warum diese Betriebsart notwendig ist.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Eine Maschine mit einer zusätzlichen Betriebsart muss vom </a:t>
            </a:r>
            <a:br>
              <a:rPr lang="de-DE" sz="2300" dirty="0">
                <a:solidFill>
                  <a:schemeClr val="tx1">
                    <a:lumMod val="65000"/>
                    <a:lumOff val="35000"/>
                  </a:schemeClr>
                </a:solidFill>
              </a:rPr>
            </a:br>
            <a:r>
              <a:rPr lang="de-DE" sz="2300" dirty="0">
                <a:solidFill>
                  <a:schemeClr val="tx1">
                    <a:lumMod val="65000"/>
                    <a:lumOff val="35000"/>
                  </a:schemeClr>
                </a:solidFill>
              </a:rPr>
              <a:t>Hersteller geliefert werden und in der Betriebsanleitung </a:t>
            </a:r>
            <a:br>
              <a:rPr lang="de-DE" sz="2300" dirty="0">
                <a:solidFill>
                  <a:schemeClr val="tx1">
                    <a:lumMod val="65000"/>
                    <a:lumOff val="35000"/>
                  </a:schemeClr>
                </a:solidFill>
              </a:rPr>
            </a:br>
            <a:r>
              <a:rPr lang="de-DE" sz="2300" dirty="0">
                <a:solidFill>
                  <a:schemeClr val="tx1">
                    <a:lumMod val="65000"/>
                    <a:lumOff val="35000"/>
                  </a:schemeClr>
                </a:solidFill>
              </a:rPr>
              <a:t>beschrieben sein.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1"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85993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Schlussfolgerungen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1215717"/>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Für eine Genehmigung durch die BG RCI gibt es </a:t>
            </a:r>
            <a:br>
              <a:rPr lang="de-DE" sz="2300" dirty="0">
                <a:solidFill>
                  <a:schemeClr val="tx1">
                    <a:lumMod val="65000"/>
                    <a:lumOff val="35000"/>
                  </a:schemeClr>
                </a:solidFill>
              </a:rPr>
            </a:br>
            <a:r>
              <a:rPr lang="de-DE" sz="2300" dirty="0">
                <a:solidFill>
                  <a:schemeClr val="tx1">
                    <a:lumMod val="65000"/>
                    <a:lumOff val="35000"/>
                  </a:schemeClr>
                </a:solidFill>
              </a:rPr>
              <a:t>keine Rechtsgrundlage.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Eine zusätzliche Betriebsart muss begründet sein.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515656" cy="141577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FB HM-002 (01/2018): Prozessbeobachtung in der</a:t>
            </a:r>
            <a:br>
              <a:rPr lang="de-DE" sz="2300" dirty="0">
                <a:solidFill>
                  <a:schemeClr val="tx1">
                    <a:lumMod val="65000"/>
                    <a:lumOff val="35000"/>
                  </a:schemeClr>
                </a:solidFill>
              </a:rPr>
            </a:br>
            <a:r>
              <a:rPr lang="de-DE" sz="2300" dirty="0">
                <a:solidFill>
                  <a:schemeClr val="tx1">
                    <a:lumMod val="65000"/>
                    <a:lumOff val="35000"/>
                  </a:schemeClr>
                </a:solidFill>
              </a:rPr>
              <a:t>Fertigung (www.dguv.de/medien/fb-holzundmetall/</a:t>
            </a:r>
            <a:br>
              <a:rPr lang="de-DE" sz="2300" dirty="0">
                <a:solidFill>
                  <a:schemeClr val="tx1">
                    <a:lumMod val="65000"/>
                    <a:lumOff val="35000"/>
                  </a:schemeClr>
                </a:solidFill>
              </a:rPr>
            </a:br>
            <a:r>
              <a:rPr lang="de-DE" sz="2300" dirty="0" err="1">
                <a:solidFill>
                  <a:schemeClr val="tx1">
                    <a:lumMod val="65000"/>
                    <a:lumOff val="35000"/>
                  </a:schemeClr>
                </a:solidFill>
              </a:rPr>
              <a:t>publikationen</a:t>
            </a:r>
            <a:r>
              <a:rPr lang="de-DE" sz="2300" dirty="0">
                <a:solidFill>
                  <a:schemeClr val="tx1">
                    <a:lumMod val="65000"/>
                    <a:lumOff val="35000"/>
                  </a:schemeClr>
                </a:solidFill>
              </a:rPr>
              <a:t>-dokumente/infoblaetter/infobl_deutsch/</a:t>
            </a:r>
            <a:br>
              <a:rPr lang="de-DE" sz="2300" dirty="0">
                <a:solidFill>
                  <a:schemeClr val="tx1">
                    <a:lumMod val="65000"/>
                    <a:lumOff val="35000"/>
                  </a:schemeClr>
                </a:solidFill>
              </a:rPr>
            </a:br>
            <a:r>
              <a:rPr lang="de-DE" sz="2300" dirty="0">
                <a:solidFill>
                  <a:schemeClr val="tx1">
                    <a:lumMod val="65000"/>
                    <a:lumOff val="35000"/>
                  </a:schemeClr>
                </a:solidFill>
              </a:rPr>
              <a:t>002_prozessbeobachtung.pdf</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4E7368B6-3A69-CD6A-AF83-2553A4CC6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453" y="4730097"/>
            <a:ext cx="5747811" cy="1084410"/>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36).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773</Words>
  <PresentationFormat>Breitbild</PresentationFormat>
  <Paragraphs>80</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2022-09-13T11:52:01Z</dcterms:modified>
</cp:coreProperties>
</file>