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145816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„Nur der direkte Weg zur Arbeit ist versichert“</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35CB38E-C70B-54E3-47D2-0F893E29E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4"/>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37</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5184547" y="4710287"/>
            <a:ext cx="5401009" cy="862190"/>
            <a:chOff x="-2473269" y="4996548"/>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2473269" y="4996548"/>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534048" y="4996548"/>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359012" y="5489406"/>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2473269" y="5489406"/>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7" name="Grafik 6">
            <a:extLst>
              <a:ext uri="{FF2B5EF4-FFF2-40B4-BE49-F238E27FC236}">
                <a16:creationId xmlns:a16="http://schemas.microsoft.com/office/drawing/2014/main" id="{94E5AF43-2583-8C79-BCB0-24B7583EA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0135" y="1815510"/>
            <a:ext cx="6887110" cy="1752457"/>
          </a:xfrm>
          <a:prstGeom prst="rect">
            <a:avLst/>
          </a:prstGeom>
        </p:spPr>
      </p:pic>
      <p:pic>
        <p:nvPicPr>
          <p:cNvPr id="10" name="Grafik 9">
            <a:extLst>
              <a:ext uri="{FF2B5EF4-FFF2-40B4-BE49-F238E27FC236}">
                <a16:creationId xmlns:a16="http://schemas.microsoft.com/office/drawing/2014/main" id="{5BCA73B0-DF33-26C9-7065-CE2807231C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82576">
            <a:off x="8798190" y="3560500"/>
            <a:ext cx="2782830" cy="1865380"/>
          </a:xfrm>
          <a:prstGeom prst="rect">
            <a:avLst/>
          </a:prstGeom>
        </p:spPr>
      </p:pic>
      <p:sp>
        <p:nvSpPr>
          <p:cNvPr id="4" name="Foliennummernplatzhalter 5">
            <a:extLst>
              <a:ext uri="{FF2B5EF4-FFF2-40B4-BE49-F238E27FC236}">
                <a16:creationId xmlns:a16="http://schemas.microsoft.com/office/drawing/2014/main" id="{19F14DB7-2F4A-7B31-AC94-67E609FDDB83}"/>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 name="Sprechblase: rechteckig 1">
            <a:extLst>
              <a:ext uri="{FF2B5EF4-FFF2-40B4-BE49-F238E27FC236}">
                <a16:creationId xmlns:a16="http://schemas.microsoft.com/office/drawing/2014/main" id="{77C2A708-66F2-D389-B620-ED57B7A689EE}"/>
              </a:ext>
            </a:extLst>
          </p:cNvPr>
          <p:cNvSpPr/>
          <p:nvPr/>
        </p:nvSpPr>
        <p:spPr>
          <a:xfrm>
            <a:off x="505823" y="976790"/>
            <a:ext cx="3009701" cy="1165347"/>
          </a:xfrm>
          <a:prstGeom prst="wedgeRectCallout">
            <a:avLst>
              <a:gd name="adj1" fmla="val 34773"/>
              <a:gd name="adj2" fmla="val 8941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Aufgrund der Vielzahl möglicher Konstellationen prüft die BG jeden Einzelfall.</a:t>
            </a:r>
          </a:p>
        </p:txBody>
      </p:sp>
      <p:sp>
        <p:nvSpPr>
          <p:cNvPr id="3" name="Sprechblase: rechteckig 2">
            <a:extLst>
              <a:ext uri="{FF2B5EF4-FFF2-40B4-BE49-F238E27FC236}">
                <a16:creationId xmlns:a16="http://schemas.microsoft.com/office/drawing/2014/main" id="{483E1464-BF51-C6D6-FC5F-24EC5DF85910}"/>
              </a:ext>
            </a:extLst>
          </p:cNvPr>
          <p:cNvSpPr/>
          <p:nvPr/>
        </p:nvSpPr>
        <p:spPr>
          <a:xfrm>
            <a:off x="284884" y="2562227"/>
            <a:ext cx="2399880" cy="1479708"/>
          </a:xfrm>
          <a:prstGeom prst="wedgeRectCallout">
            <a:avLst>
              <a:gd name="adj1" fmla="val -44633"/>
              <a:gd name="adj2" fmla="val 8294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habe mal gehört, dass es darauf ankommt, warum und wie lange man die Fahrt unterbricht.</a:t>
            </a:r>
          </a:p>
        </p:txBody>
      </p:sp>
      <p:sp>
        <p:nvSpPr>
          <p:cNvPr id="8" name="Sprechblase: oval 7">
            <a:extLst>
              <a:ext uri="{FF2B5EF4-FFF2-40B4-BE49-F238E27FC236}">
                <a16:creationId xmlns:a16="http://schemas.microsoft.com/office/drawing/2014/main" id="{AD7C4D0D-01FE-F5FD-5144-22B1CB498FA4}"/>
              </a:ext>
            </a:extLst>
          </p:cNvPr>
          <p:cNvSpPr/>
          <p:nvPr/>
        </p:nvSpPr>
        <p:spPr>
          <a:xfrm>
            <a:off x="3290712" y="2625618"/>
            <a:ext cx="5045892" cy="1759303"/>
          </a:xfrm>
          <a:prstGeom prst="wedgeEllipseCallout">
            <a:avLst>
              <a:gd name="adj1" fmla="val -7099"/>
              <a:gd name="adj2" fmla="val 731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Auf meinem Arbeitsweg wurde </a:t>
            </a:r>
            <a:br>
              <a:rPr lang="de-DE" i="1" dirty="0">
                <a:solidFill>
                  <a:schemeClr val="bg1"/>
                </a:solidFill>
              </a:rPr>
            </a:br>
            <a:r>
              <a:rPr lang="de-DE" i="1" dirty="0">
                <a:solidFill>
                  <a:schemeClr val="bg1"/>
                </a:solidFill>
              </a:rPr>
              <a:t>jetzt eine Baustelle eingerichtet. Fünf Ampelphasen warten! </a:t>
            </a:r>
            <a:br>
              <a:rPr lang="de-DE" i="1" dirty="0">
                <a:solidFill>
                  <a:schemeClr val="bg1"/>
                </a:solidFill>
              </a:rPr>
            </a:br>
            <a:r>
              <a:rPr lang="de-DE" i="1" dirty="0">
                <a:solidFill>
                  <a:schemeClr val="bg1"/>
                </a:solidFill>
              </a:rPr>
              <a:t>Nehme ich den Umweg bin ich nicht durch die BG versichert.   </a:t>
            </a:r>
          </a:p>
        </p:txBody>
      </p:sp>
      <p:sp>
        <p:nvSpPr>
          <p:cNvPr id="10" name="Sprechblase: oval 9">
            <a:extLst>
              <a:ext uri="{FF2B5EF4-FFF2-40B4-BE49-F238E27FC236}">
                <a16:creationId xmlns:a16="http://schemas.microsoft.com/office/drawing/2014/main" id="{C809AC32-A6C7-D669-2754-4954255738E8}"/>
              </a:ext>
            </a:extLst>
          </p:cNvPr>
          <p:cNvSpPr/>
          <p:nvPr/>
        </p:nvSpPr>
        <p:spPr>
          <a:xfrm>
            <a:off x="142218" y="4374095"/>
            <a:ext cx="4394385" cy="2041978"/>
          </a:xfrm>
          <a:prstGeom prst="wedgeEllipseCallout">
            <a:avLst>
              <a:gd name="adj1" fmla="val 37999"/>
              <a:gd name="adj2" fmla="val -5357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Ausnahmen gibt es, soweit ich weiß, bei Fahrgemeinschaften, Verkehrsstörungen oder wenn ich die Kinder zur Schule und zum Kindergarten bringe.</a:t>
            </a:r>
          </a:p>
        </p:txBody>
      </p:sp>
      <p:sp>
        <p:nvSpPr>
          <p:cNvPr id="11" name="Sprechblase: rechteckig 10">
            <a:extLst>
              <a:ext uri="{FF2B5EF4-FFF2-40B4-BE49-F238E27FC236}">
                <a16:creationId xmlns:a16="http://schemas.microsoft.com/office/drawing/2014/main" id="{B3BA7D48-1A28-47DE-833D-BBCCE78BB1C8}"/>
              </a:ext>
            </a:extLst>
          </p:cNvPr>
          <p:cNvSpPr/>
          <p:nvPr/>
        </p:nvSpPr>
        <p:spPr>
          <a:xfrm flipH="1">
            <a:off x="4696322" y="4959283"/>
            <a:ext cx="3987114" cy="1392185"/>
          </a:xfrm>
          <a:prstGeom prst="wedgeRectCallout">
            <a:avLst>
              <a:gd name="adj1" fmla="val -39797"/>
              <a:gd name="adj2" fmla="val -9574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Unterbrechungen der Fahrt zwischen Wohnung und Arbeitsstätte </a:t>
            </a:r>
            <a:br>
              <a:rPr lang="de-DE" i="1" dirty="0">
                <a:solidFill>
                  <a:schemeClr val="bg1"/>
                </a:solidFill>
              </a:rPr>
            </a:br>
            <a:r>
              <a:rPr lang="de-DE" i="1" dirty="0">
                <a:solidFill>
                  <a:schemeClr val="bg1"/>
                </a:solidFill>
              </a:rPr>
              <a:t>bedeuten nicht, dass der Versicherungsschutz endgültig endet. </a:t>
            </a:r>
          </a:p>
        </p:txBody>
      </p:sp>
      <p:sp>
        <p:nvSpPr>
          <p:cNvPr id="13" name="Sprechblase: oval 12">
            <a:extLst>
              <a:ext uri="{FF2B5EF4-FFF2-40B4-BE49-F238E27FC236}">
                <a16:creationId xmlns:a16="http://schemas.microsoft.com/office/drawing/2014/main" id="{D2DAFAF9-9FFF-8AB4-2259-94BB9D543C0A}"/>
              </a:ext>
            </a:extLst>
          </p:cNvPr>
          <p:cNvSpPr/>
          <p:nvPr/>
        </p:nvSpPr>
        <p:spPr>
          <a:xfrm flipH="1">
            <a:off x="8232156" y="1034305"/>
            <a:ext cx="3709849" cy="1838123"/>
          </a:xfrm>
          <a:prstGeom prst="wedgeEllipseCallout">
            <a:avLst>
              <a:gd name="adj1" fmla="val 34929"/>
              <a:gd name="adj2" fmla="val 7452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de-DE" i="1" dirty="0">
                <a:solidFill>
                  <a:schemeClr val="bg1"/>
                </a:solidFill>
              </a:rPr>
              <a:t>Aber man muss nicht zwangsläufig den direkten Weg nehmen, um den Versicherungsschutz zu behalten.</a:t>
            </a:r>
          </a:p>
        </p:txBody>
      </p:sp>
      <p:sp>
        <p:nvSpPr>
          <p:cNvPr id="16" name="Sprechblase: rechteckig 15">
            <a:extLst>
              <a:ext uri="{FF2B5EF4-FFF2-40B4-BE49-F238E27FC236}">
                <a16:creationId xmlns:a16="http://schemas.microsoft.com/office/drawing/2014/main" id="{87B222A3-61B6-5248-CD6B-8A597C673603}"/>
              </a:ext>
            </a:extLst>
          </p:cNvPr>
          <p:cNvSpPr/>
          <p:nvPr/>
        </p:nvSpPr>
        <p:spPr>
          <a:xfrm flipH="1">
            <a:off x="8843155" y="3678002"/>
            <a:ext cx="3063961" cy="1392185"/>
          </a:xfrm>
          <a:prstGeom prst="wedgeRectCallout">
            <a:avLst>
              <a:gd name="adj1" fmla="val 10364"/>
              <a:gd name="adj2" fmla="val 8989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ctr"/>
          <a:lstStyle/>
          <a:p>
            <a:pPr algn="ctr"/>
            <a:r>
              <a:rPr lang="de-DE" i="1" dirty="0">
                <a:solidFill>
                  <a:schemeClr val="bg1"/>
                </a:solidFill>
              </a:rPr>
              <a:t>Also auf jeden Fall darf man die Fahrt dabei nicht unter-brechen. Der Motor sollte </a:t>
            </a:r>
            <a:br>
              <a:rPr lang="de-DE" i="1" dirty="0">
                <a:solidFill>
                  <a:schemeClr val="bg1"/>
                </a:solidFill>
              </a:rPr>
            </a:br>
            <a:r>
              <a:rPr lang="de-DE" i="1" dirty="0">
                <a:solidFill>
                  <a:schemeClr val="bg1"/>
                </a:solidFill>
              </a:rPr>
              <a:t>am besten immer laufen!</a:t>
            </a:r>
          </a:p>
        </p:txBody>
      </p:sp>
      <p:sp>
        <p:nvSpPr>
          <p:cNvPr id="18" name="Sprechblase: oval 17">
            <a:extLst>
              <a:ext uri="{FF2B5EF4-FFF2-40B4-BE49-F238E27FC236}">
                <a16:creationId xmlns:a16="http://schemas.microsoft.com/office/drawing/2014/main" id="{B5DAFD97-FE3A-2BAC-59F1-B87EBE6E04AB}"/>
              </a:ext>
            </a:extLst>
          </p:cNvPr>
          <p:cNvSpPr/>
          <p:nvPr/>
        </p:nvSpPr>
        <p:spPr>
          <a:xfrm>
            <a:off x="3959845" y="788691"/>
            <a:ext cx="3406542" cy="1670847"/>
          </a:xfrm>
          <a:prstGeom prst="wedgeEllipseCallout">
            <a:avLst>
              <a:gd name="adj1" fmla="val 53939"/>
              <a:gd name="adj2" fmla="val 4711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dadurch, dass ich</a:t>
            </a:r>
            <a:br>
              <a:rPr lang="de-DE" i="1" dirty="0">
                <a:solidFill>
                  <a:schemeClr val="bg1"/>
                </a:solidFill>
              </a:rPr>
            </a:br>
            <a:r>
              <a:rPr lang="de-DE" i="1" dirty="0">
                <a:solidFill>
                  <a:schemeClr val="bg1"/>
                </a:solidFill>
              </a:rPr>
              <a:t> den Günter mitnehme, fahre ich doch auch immer einen Umweg. </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P spid="11" grpId="0" animBg="1"/>
      <p:bldP spid="13" grpId="0" uiExpand="1" build="allAtOnce"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3339376"/>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Versicherungsschutz besteht grundsätzlich auf dem Weg </a:t>
            </a:r>
            <a:br>
              <a:rPr lang="de-DE" sz="2300" dirty="0">
                <a:solidFill>
                  <a:schemeClr val="tx1">
                    <a:lumMod val="65000"/>
                    <a:lumOff val="35000"/>
                  </a:schemeClr>
                </a:solidFill>
              </a:rPr>
            </a:br>
            <a:r>
              <a:rPr lang="de-DE" sz="2300" dirty="0">
                <a:solidFill>
                  <a:schemeClr val="tx1">
                    <a:lumMod val="65000"/>
                    <a:lumOff val="35000"/>
                  </a:schemeClr>
                </a:solidFill>
              </a:rPr>
              <a:t>zwischen dem Ort der Tätigkeit und der ständigen Wohnung. </a:t>
            </a:r>
            <a:br>
              <a:rPr lang="de-DE" sz="2300" dirty="0">
                <a:solidFill>
                  <a:schemeClr val="tx1">
                    <a:lumMod val="65000"/>
                    <a:lumOff val="35000"/>
                  </a:schemeClr>
                </a:solidFill>
              </a:rPr>
            </a:br>
            <a:r>
              <a:rPr lang="de-DE" sz="2300" dirty="0">
                <a:solidFill>
                  <a:schemeClr val="tx1">
                    <a:lumMod val="65000"/>
                    <a:lumOff val="35000"/>
                  </a:schemeClr>
                </a:solidFill>
              </a:rPr>
              <a:t>Unter bestimmten Voraussetzungen gilt das auch, wenn </a:t>
            </a:r>
            <a:br>
              <a:rPr lang="de-DE" sz="2300" dirty="0">
                <a:solidFill>
                  <a:schemeClr val="tx1">
                    <a:lumMod val="65000"/>
                    <a:lumOff val="35000"/>
                  </a:schemeClr>
                </a:solidFill>
              </a:rPr>
            </a:br>
            <a:r>
              <a:rPr lang="de-DE" sz="2300" dirty="0">
                <a:solidFill>
                  <a:schemeClr val="tx1">
                    <a:lumMod val="65000"/>
                    <a:lumOff val="35000"/>
                  </a:schemeClr>
                </a:solidFill>
              </a:rPr>
              <a:t>nicht der direkte Weg gewählt wird (z. B. Umweg wegen </a:t>
            </a:r>
            <a:br>
              <a:rPr lang="de-DE" sz="2300" dirty="0">
                <a:solidFill>
                  <a:schemeClr val="tx1">
                    <a:lumMod val="65000"/>
                    <a:lumOff val="35000"/>
                  </a:schemeClr>
                </a:solidFill>
              </a:rPr>
            </a:br>
            <a:r>
              <a:rPr lang="de-DE" sz="2300" dirty="0">
                <a:solidFill>
                  <a:schemeClr val="tx1">
                    <a:lumMod val="65000"/>
                    <a:lumOff val="35000"/>
                  </a:schemeClr>
                </a:solidFill>
              </a:rPr>
              <a:t>Kindergarten oder Schule, bei Fahrgemeinschaften, beim </a:t>
            </a:r>
            <a:br>
              <a:rPr lang="de-DE" sz="2300" dirty="0">
                <a:solidFill>
                  <a:schemeClr val="tx1">
                    <a:lumMod val="65000"/>
                    <a:lumOff val="35000"/>
                  </a:schemeClr>
                </a:solidFill>
              </a:rPr>
            </a:br>
            <a:r>
              <a:rPr lang="de-DE" sz="2300" dirty="0">
                <a:solidFill>
                  <a:schemeClr val="tx1">
                    <a:lumMod val="65000"/>
                    <a:lumOff val="35000"/>
                  </a:schemeClr>
                </a:solidFill>
              </a:rPr>
              <a:t>Umfahren von Staus).</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Umwege aus privaten Gründen (sogenannte eigenwirt-</a:t>
            </a:r>
            <a:br>
              <a:rPr lang="de-DE" sz="2300" dirty="0">
                <a:solidFill>
                  <a:schemeClr val="tx1">
                    <a:lumMod val="65000"/>
                    <a:lumOff val="35000"/>
                  </a:schemeClr>
                </a:solidFill>
              </a:rPr>
            </a:br>
            <a:r>
              <a:rPr lang="de-DE" sz="2300" dirty="0" err="1">
                <a:solidFill>
                  <a:schemeClr val="tx1">
                    <a:lumMod val="65000"/>
                    <a:lumOff val="35000"/>
                  </a:schemeClr>
                </a:solidFill>
              </a:rPr>
              <a:t>schaftliche</a:t>
            </a:r>
            <a:r>
              <a:rPr lang="de-DE" sz="2300" dirty="0">
                <a:solidFill>
                  <a:schemeClr val="tx1">
                    <a:lumMod val="65000"/>
                    <a:lumOff val="35000"/>
                  </a:schemeClr>
                </a:solidFill>
              </a:rPr>
              <a:t> Tätigkeiten) sind dagegen in der Regel </a:t>
            </a:r>
            <a:r>
              <a:rPr lang="de-DE" sz="2300" dirty="0" err="1">
                <a:solidFill>
                  <a:schemeClr val="tx1">
                    <a:lumMod val="65000"/>
                    <a:lumOff val="35000"/>
                  </a:schemeClr>
                </a:solidFill>
              </a:rPr>
              <a:t>un</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a:solidFill>
                  <a:schemeClr val="tx1">
                    <a:lumMod val="65000"/>
                    <a:lumOff val="35000"/>
                  </a:schemeClr>
                </a:solidFill>
              </a:rPr>
              <a:t>versichert (zum Beispiel kurzer Abstecher zum Bäcker).</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1415772"/>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Jeder Einzelfall muss geprüft werden, ob die zur </a:t>
            </a:r>
            <a:br>
              <a:rPr lang="de-DE" sz="2300" dirty="0">
                <a:solidFill>
                  <a:schemeClr val="tx1">
                    <a:lumMod val="65000"/>
                    <a:lumOff val="35000"/>
                  </a:schemeClr>
                </a:solidFill>
              </a:rPr>
            </a:br>
            <a:r>
              <a:rPr lang="de-DE" sz="2300" dirty="0">
                <a:solidFill>
                  <a:schemeClr val="tx1">
                    <a:lumMod val="65000"/>
                    <a:lumOff val="35000"/>
                  </a:schemeClr>
                </a:solidFill>
              </a:rPr>
              <a:t>Anerkennung eines Versicherungsfalls notwendigen </a:t>
            </a:r>
            <a:br>
              <a:rPr lang="de-DE" sz="2300" dirty="0">
                <a:solidFill>
                  <a:schemeClr val="tx1">
                    <a:lumMod val="65000"/>
                    <a:lumOff val="35000"/>
                  </a:schemeClr>
                </a:solidFill>
              </a:rPr>
            </a:br>
            <a:r>
              <a:rPr lang="de-DE" sz="2300" dirty="0">
                <a:solidFill>
                  <a:schemeClr val="tx1">
                    <a:lumMod val="65000"/>
                    <a:lumOff val="35000"/>
                  </a:schemeClr>
                </a:solidFill>
              </a:rPr>
              <a:t>rechtlichen Anforderungen erfüllt sind. Hierfür gibt </a:t>
            </a:r>
            <a:br>
              <a:rPr lang="de-DE" sz="2300" dirty="0">
                <a:solidFill>
                  <a:schemeClr val="tx1">
                    <a:lumMod val="65000"/>
                    <a:lumOff val="35000"/>
                  </a:schemeClr>
                </a:solidFill>
              </a:rPr>
            </a:br>
            <a:r>
              <a:rPr lang="de-DE" sz="2300" dirty="0">
                <a:solidFill>
                  <a:schemeClr val="tx1">
                    <a:lumMod val="65000"/>
                    <a:lumOff val="35000"/>
                  </a:schemeClr>
                </a:solidFill>
              </a:rPr>
              <a:t>es auch eine Vielzahl an Urteilen der Sozialgerichte.</a:t>
            </a:r>
          </a:p>
        </p:txBody>
      </p:sp>
    </p:spTree>
    <p:extLst>
      <p:ext uri="{BB962C8B-B14F-4D97-AF65-F5344CB8AC3E}">
        <p14:creationId xmlns:p14="http://schemas.microsoft.com/office/powerpoint/2010/main" val="201622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39916"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260584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Die gesetzliche Unfallversicherung (durch die </a:t>
            </a:r>
            <a:br>
              <a:rPr lang="de-DE" sz="2300" dirty="0">
                <a:solidFill>
                  <a:schemeClr val="tx1">
                    <a:lumMod val="65000"/>
                    <a:lumOff val="35000"/>
                  </a:schemeClr>
                </a:solidFill>
              </a:rPr>
            </a:br>
            <a:r>
              <a:rPr lang="de-DE" sz="2300" dirty="0">
                <a:solidFill>
                  <a:schemeClr val="tx1">
                    <a:lumMod val="65000"/>
                    <a:lumOff val="35000"/>
                  </a:schemeClr>
                </a:solidFill>
              </a:rPr>
              <a:t>BG RCI) bietet Ihnen einen sehr umfangreichen Versicherungsschutz, der natürlich an bestimmte Voraussetzungen geknüpft ist. </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Wenn Sie sicher gehen wollen, dass der Weg zur </a:t>
            </a:r>
            <a:br>
              <a:rPr lang="de-DE" sz="2300" dirty="0">
                <a:solidFill>
                  <a:schemeClr val="tx1">
                    <a:lumMod val="65000"/>
                    <a:lumOff val="35000"/>
                  </a:schemeClr>
                </a:solidFill>
              </a:rPr>
            </a:br>
            <a:r>
              <a:rPr lang="de-DE" sz="2300" dirty="0">
                <a:solidFill>
                  <a:schemeClr val="tx1">
                    <a:lumMod val="65000"/>
                    <a:lumOff val="35000"/>
                  </a:schemeClr>
                </a:solidFill>
              </a:rPr>
              <a:t>und von der Arbeitsstelle versichert ist, vermeiden </a:t>
            </a:r>
            <a:br>
              <a:rPr lang="de-DE" sz="2300" dirty="0">
                <a:solidFill>
                  <a:schemeClr val="tx1">
                    <a:lumMod val="65000"/>
                    <a:lumOff val="35000"/>
                  </a:schemeClr>
                </a:solidFill>
              </a:rPr>
            </a:br>
            <a:r>
              <a:rPr lang="de-DE" sz="2300" dirty="0">
                <a:solidFill>
                  <a:schemeClr val="tx1">
                    <a:lumMod val="65000"/>
                    <a:lumOff val="35000"/>
                  </a:schemeClr>
                </a:solidFill>
              </a:rPr>
              <a:t>Sie Umwege.</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154401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Sozialgesetzbuch Siebtes Buch – Gesetzliche </a:t>
            </a:r>
            <a:br>
              <a:rPr lang="de-DE" sz="2300" dirty="0">
                <a:solidFill>
                  <a:schemeClr val="tx1">
                    <a:lumMod val="65000"/>
                    <a:lumOff val="35000"/>
                  </a:schemeClr>
                </a:solidFill>
              </a:rPr>
            </a:br>
            <a:r>
              <a:rPr lang="de-DE" sz="2300" dirty="0">
                <a:solidFill>
                  <a:schemeClr val="tx1">
                    <a:lumMod val="65000"/>
                    <a:lumOff val="35000"/>
                  </a:schemeClr>
                </a:solidFill>
              </a:rPr>
              <a:t>Unfallversicherung (SGB VII), insbesondere § 8</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Merkblatt A 007-3: Die BG RCI – Versicherungsschutz, </a:t>
            </a:r>
            <a:br>
              <a:rPr lang="de-DE" sz="2300" dirty="0">
                <a:solidFill>
                  <a:schemeClr val="tx1">
                    <a:lumMod val="65000"/>
                    <a:lumOff val="35000"/>
                  </a:schemeClr>
                </a:solidFill>
              </a:rPr>
            </a:br>
            <a:r>
              <a:rPr lang="de-DE" sz="2300" dirty="0">
                <a:solidFill>
                  <a:schemeClr val="tx1">
                    <a:lumMod val="65000"/>
                    <a:lumOff val="35000"/>
                  </a:schemeClr>
                </a:solidFill>
              </a:rPr>
              <a:t>Rehabilitation und Leistungen</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4" name="Grafik 3">
            <a:extLst>
              <a:ext uri="{FF2B5EF4-FFF2-40B4-BE49-F238E27FC236}">
                <a16:creationId xmlns:a16="http://schemas.microsoft.com/office/drawing/2014/main" id="{317D04D8-98EA-F293-93AB-91E183701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818" y="4292514"/>
            <a:ext cx="3806585" cy="1428028"/>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37).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873</Words>
  <PresentationFormat>Breitbild</PresentationFormat>
  <Paragraphs>86</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2022-09-13T11:52:21Z</dcterms:modified>
</cp:coreProperties>
</file>