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62" r:id="rId2"/>
    <p:sldId id="257" r:id="rId3"/>
    <p:sldId id="258" r:id="rId4"/>
    <p:sldId id="259" r:id="rId5"/>
    <p:sldId id="273" r:id="rId6"/>
    <p:sldId id="263" r:id="rId7"/>
    <p:sldId id="274" r:id="rId8"/>
    <p:sldId id="268" r:id="rId9"/>
    <p:sldId id="271" r:id="rId10"/>
    <p:sldId id="272" r:id="rId11"/>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266472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3823866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10</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„Eine Traumatisierung ist kein Arbeitsunfall“</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E38F104-77C7-E7B0-AAFA-D79BB08DB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6844"/>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38</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5739023" y="4904840"/>
            <a:ext cx="5401009" cy="862190"/>
            <a:chOff x="-1918793" y="5191101"/>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1918793" y="5191101"/>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979572" y="5191101"/>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195464" y="5683959"/>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1918793" y="5683959"/>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8" name="Grafik 7">
            <a:extLst>
              <a:ext uri="{FF2B5EF4-FFF2-40B4-BE49-F238E27FC236}">
                <a16:creationId xmlns:a16="http://schemas.microsoft.com/office/drawing/2014/main" id="{35895C75-ECF3-3ECA-B1FB-D1B63BFD0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528" y="2191212"/>
            <a:ext cx="6796517" cy="1704707"/>
          </a:xfrm>
          <a:prstGeom prst="rect">
            <a:avLst/>
          </a:prstGeom>
        </p:spPr>
      </p:pic>
      <p:pic>
        <p:nvPicPr>
          <p:cNvPr id="11" name="Grafik 10">
            <a:extLst>
              <a:ext uri="{FF2B5EF4-FFF2-40B4-BE49-F238E27FC236}">
                <a16:creationId xmlns:a16="http://schemas.microsoft.com/office/drawing/2014/main" id="{B2DFCEA3-0417-B261-5BFC-BCA67CAE90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13925">
            <a:off x="9341102" y="4031671"/>
            <a:ext cx="2231292" cy="1633306"/>
          </a:xfrm>
          <a:prstGeom prst="rect">
            <a:avLst/>
          </a:prstGeom>
        </p:spPr>
      </p:pic>
      <p:sp>
        <p:nvSpPr>
          <p:cNvPr id="3" name="Foliennummernplatzhalter 5">
            <a:extLst>
              <a:ext uri="{FF2B5EF4-FFF2-40B4-BE49-F238E27FC236}">
                <a16:creationId xmlns:a16="http://schemas.microsoft.com/office/drawing/2014/main" id="{59DC0061-8AAC-134A-143E-5951E829417B}"/>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10</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4E792BB0-927A-0317-AB61-D37F9938104A}"/>
              </a:ext>
            </a:extLst>
          </p:cNvPr>
          <p:cNvSpPr/>
          <p:nvPr/>
        </p:nvSpPr>
        <p:spPr>
          <a:xfrm>
            <a:off x="462683" y="1791296"/>
            <a:ext cx="3575359" cy="1419603"/>
          </a:xfrm>
          <a:prstGeom prst="wedgeRectCallout">
            <a:avLst>
              <a:gd name="adj1" fmla="val -45564"/>
              <a:gd name="adj2" fmla="val 966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Ein Arbeitsunfall liegt nur vor, </a:t>
            </a:r>
            <a:br>
              <a:rPr lang="de-DE" i="1" dirty="0">
                <a:solidFill>
                  <a:schemeClr val="bg1"/>
                </a:solidFill>
              </a:rPr>
            </a:br>
            <a:r>
              <a:rPr lang="de-DE" i="1" dirty="0">
                <a:solidFill>
                  <a:schemeClr val="bg1"/>
                </a:solidFill>
              </a:rPr>
              <a:t>wenn es zu körperlichen Verletzungen gekommen ist.</a:t>
            </a:r>
          </a:p>
        </p:txBody>
      </p:sp>
      <p:sp>
        <p:nvSpPr>
          <p:cNvPr id="5" name="Sprechblase: oval 4">
            <a:extLst>
              <a:ext uri="{FF2B5EF4-FFF2-40B4-BE49-F238E27FC236}">
                <a16:creationId xmlns:a16="http://schemas.microsoft.com/office/drawing/2014/main" id="{92EA901D-606E-F2FC-9C83-A603263EBA90}"/>
              </a:ext>
            </a:extLst>
          </p:cNvPr>
          <p:cNvSpPr/>
          <p:nvPr/>
        </p:nvSpPr>
        <p:spPr>
          <a:xfrm>
            <a:off x="1056282" y="3512978"/>
            <a:ext cx="4148015" cy="2291938"/>
          </a:xfrm>
          <a:prstGeom prst="wedgeEllipseCallout">
            <a:avLst>
              <a:gd name="adj1" fmla="val -32298"/>
              <a:gd name="adj2" fmla="val 71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Auch Augenzeugen oder Ersthelfende eines Unfalls können einen psychischen Gesundheitsschaden wie z. B. eine Traumatisierung erleiden.</a:t>
            </a:r>
          </a:p>
        </p:txBody>
      </p:sp>
      <p:sp>
        <p:nvSpPr>
          <p:cNvPr id="6" name="Sprechblase: oval 5">
            <a:extLst>
              <a:ext uri="{FF2B5EF4-FFF2-40B4-BE49-F238E27FC236}">
                <a16:creationId xmlns:a16="http://schemas.microsoft.com/office/drawing/2014/main" id="{BEAF220E-CDC4-EFF9-076E-7B388C4E148A}"/>
              </a:ext>
            </a:extLst>
          </p:cNvPr>
          <p:cNvSpPr/>
          <p:nvPr/>
        </p:nvSpPr>
        <p:spPr>
          <a:xfrm flipH="1">
            <a:off x="7455507" y="4238543"/>
            <a:ext cx="3464706" cy="2254332"/>
          </a:xfrm>
          <a:prstGeom prst="wedgeEllipseCallout">
            <a:avLst>
              <a:gd name="adj1" fmla="val 91299"/>
              <a:gd name="adj2" fmla="val -135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Nein, auch ein im Beruf erlittener psychischer Gesundheitsschaden  kann als Arbeitsunfall anerkannt werden.  </a:t>
            </a:r>
          </a:p>
        </p:txBody>
      </p:sp>
      <p:sp>
        <p:nvSpPr>
          <p:cNvPr id="7" name="Sprechblase: oval 6">
            <a:extLst>
              <a:ext uri="{FF2B5EF4-FFF2-40B4-BE49-F238E27FC236}">
                <a16:creationId xmlns:a16="http://schemas.microsoft.com/office/drawing/2014/main" id="{8ACD5787-C5DD-3B41-4148-D0C506C3B011}"/>
              </a:ext>
            </a:extLst>
          </p:cNvPr>
          <p:cNvSpPr/>
          <p:nvPr/>
        </p:nvSpPr>
        <p:spPr>
          <a:xfrm>
            <a:off x="4343120" y="1935595"/>
            <a:ext cx="5390495" cy="2139483"/>
          </a:xfrm>
          <a:prstGeom prst="wedgeEllipseCallout">
            <a:avLst>
              <a:gd name="adj1" fmla="val 2728"/>
              <a:gd name="adj2" fmla="val 7715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ein beruflicher psychischer Gesundheitsschaden wird nur anerkannt, wenn mir selbst etwas Schlimmes wie z. B. Gewaltandrohung oder ein Überfall passiert ist.</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10272207" cy="2251899"/>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Ein im Beruf erlittener psychischer Gesundheitsschaden – wie </a:t>
            </a:r>
            <a:br>
              <a:rPr lang="de-DE" sz="2300" dirty="0">
                <a:solidFill>
                  <a:schemeClr val="tx1">
                    <a:lumMod val="65000"/>
                    <a:lumOff val="35000"/>
                  </a:schemeClr>
                </a:solidFill>
              </a:rPr>
            </a:br>
            <a:r>
              <a:rPr lang="de-DE" sz="2300" dirty="0">
                <a:solidFill>
                  <a:schemeClr val="tx1">
                    <a:lumMod val="65000"/>
                    <a:lumOff val="35000"/>
                  </a:schemeClr>
                </a:solidFill>
              </a:rPr>
              <a:t>beispielsweise eine Traumatisierung – kann als Arbeitsunfall </a:t>
            </a:r>
            <a:br>
              <a:rPr lang="de-DE" sz="2300" dirty="0">
                <a:solidFill>
                  <a:schemeClr val="tx1">
                    <a:lumMod val="65000"/>
                    <a:lumOff val="35000"/>
                  </a:schemeClr>
                </a:solidFill>
              </a:rPr>
            </a:br>
            <a:r>
              <a:rPr lang="de-DE" sz="2300" dirty="0">
                <a:solidFill>
                  <a:schemeClr val="tx1">
                    <a:lumMod val="65000"/>
                    <a:lumOff val="35000"/>
                  </a:schemeClr>
                </a:solidFill>
              </a:rPr>
              <a:t>anerkannt werden. Das gilt auch dann, wenn dieser „isoliert“ </a:t>
            </a:r>
            <a:br>
              <a:rPr lang="de-DE" sz="2300" dirty="0">
                <a:solidFill>
                  <a:schemeClr val="tx1">
                    <a:lumMod val="65000"/>
                    <a:lumOff val="35000"/>
                  </a:schemeClr>
                </a:solidFill>
              </a:rPr>
            </a:br>
            <a:r>
              <a:rPr lang="de-DE" sz="2300" dirty="0">
                <a:solidFill>
                  <a:schemeClr val="tx1">
                    <a:lumMod val="65000"/>
                    <a:lumOff val="35000"/>
                  </a:schemeClr>
                </a:solidFill>
              </a:rPr>
              <a:t>auftritt, also nicht mit einer körperlichen Verletzung einhergeht.</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Häufig sind hiervon bei einem Unfall auch Augenzeuginnen </a:t>
            </a:r>
            <a:br>
              <a:rPr lang="de-DE" sz="2300" dirty="0">
                <a:solidFill>
                  <a:schemeClr val="tx1">
                    <a:lumMod val="65000"/>
                    <a:lumOff val="35000"/>
                  </a:schemeClr>
                </a:solidFill>
              </a:rPr>
            </a:br>
            <a:r>
              <a:rPr lang="de-DE" sz="2300" dirty="0">
                <a:solidFill>
                  <a:schemeClr val="tx1">
                    <a:lumMod val="65000"/>
                    <a:lumOff val="35000"/>
                  </a:schemeClr>
                </a:solidFill>
              </a:rPr>
              <a:t>und -zeugen, Helferinnen und Helfer und Einsatzkräfte betroffen.</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10272207" cy="2734082"/>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Zu erkennen ist eine Traumatisierung an Folgeerscheinungen wie </a:t>
            </a:r>
            <a:br>
              <a:rPr lang="de-DE" sz="2300" dirty="0">
                <a:solidFill>
                  <a:schemeClr val="tx1">
                    <a:lumMod val="65000"/>
                    <a:lumOff val="35000"/>
                  </a:schemeClr>
                </a:solidFill>
              </a:rPr>
            </a:br>
            <a:r>
              <a:rPr lang="de-DE" sz="2300" dirty="0">
                <a:solidFill>
                  <a:schemeClr val="tx1">
                    <a:lumMod val="65000"/>
                    <a:lumOff val="35000"/>
                  </a:schemeClr>
                </a:solidFill>
              </a:rPr>
              <a:t>z. B. Teilnahmslosigkeit, Bedrohungsgefühle, Schreckhaftigkeit, </a:t>
            </a:r>
            <a:br>
              <a:rPr lang="de-DE" sz="2300" dirty="0">
                <a:solidFill>
                  <a:schemeClr val="tx1">
                    <a:lumMod val="65000"/>
                    <a:lumOff val="35000"/>
                  </a:schemeClr>
                </a:solidFill>
              </a:rPr>
            </a:br>
            <a:r>
              <a:rPr lang="de-DE" sz="2300" dirty="0">
                <a:solidFill>
                  <a:schemeClr val="tx1">
                    <a:lumMod val="65000"/>
                    <a:lumOff val="35000"/>
                  </a:schemeClr>
                </a:solidFill>
              </a:rPr>
              <a:t>Schlafstörungen, Appetitlosigkeit.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Kommen weitere Symptome dazu, ist eine psychotherapeutische </a:t>
            </a:r>
            <a:br>
              <a:rPr lang="de-DE" sz="2300" dirty="0">
                <a:solidFill>
                  <a:schemeClr val="tx1">
                    <a:lumMod val="65000"/>
                    <a:lumOff val="35000"/>
                  </a:schemeClr>
                </a:solidFill>
              </a:rPr>
            </a:br>
            <a:r>
              <a:rPr lang="de-DE" sz="2300" dirty="0">
                <a:solidFill>
                  <a:schemeClr val="tx1">
                    <a:lumMod val="65000"/>
                    <a:lumOff val="35000"/>
                  </a:schemeClr>
                </a:solidFill>
              </a:rPr>
              <a:t>Behandlung notwendig, um eine „Posttraumatische Belastungsstörung“ </a:t>
            </a:r>
            <a:br>
              <a:rPr lang="de-DE" sz="2300" dirty="0">
                <a:solidFill>
                  <a:schemeClr val="tx1">
                    <a:lumMod val="65000"/>
                    <a:lumOff val="35000"/>
                  </a:schemeClr>
                </a:solidFill>
              </a:rPr>
            </a:br>
            <a:r>
              <a:rPr lang="de-DE" sz="2300" dirty="0">
                <a:solidFill>
                  <a:schemeClr val="tx1">
                    <a:lumMod val="65000"/>
                    <a:lumOff val="35000"/>
                  </a:schemeClr>
                </a:solidFill>
              </a:rPr>
              <a:t>(PTBS) zu vermeiden, die z. B. zu Arbeitsunfähigkeit führen kann. </a:t>
            </a:r>
          </a:p>
          <a:p>
            <a:pPr>
              <a:spcAft>
                <a:spcPts val="1000"/>
              </a:spcAft>
              <a:buClr>
                <a:srgbClr val="FF0000"/>
              </a:buClr>
            </a:pPr>
            <a:endParaRPr lang="de-DE" sz="2300" dirty="0">
              <a:solidFill>
                <a:schemeClr val="tx1">
                  <a:lumMod val="65000"/>
                  <a:lumOff val="35000"/>
                </a:schemeClr>
              </a:solidFill>
            </a:endParaRPr>
          </a:p>
        </p:txBody>
      </p:sp>
    </p:spTree>
    <p:extLst>
      <p:ext uri="{BB962C8B-B14F-4D97-AF65-F5344CB8AC3E}">
        <p14:creationId xmlns:p14="http://schemas.microsoft.com/office/powerpoint/2010/main" val="160902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3"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06779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Das ist zu tun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6</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2277547"/>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Behalten Sie nach Extremereignissen im Betrieb </a:t>
            </a:r>
            <a:br>
              <a:rPr lang="de-DE" sz="2300" dirty="0">
                <a:solidFill>
                  <a:schemeClr val="tx1">
                    <a:lumMod val="65000"/>
                    <a:lumOff val="35000"/>
                  </a:schemeClr>
                </a:solidFill>
              </a:rPr>
            </a:br>
            <a:r>
              <a:rPr lang="de-DE" sz="2300" dirty="0">
                <a:solidFill>
                  <a:schemeClr val="tx1">
                    <a:lumMod val="65000"/>
                    <a:lumOff val="35000"/>
                  </a:schemeClr>
                </a:solidFill>
              </a:rPr>
              <a:t>alle Beschäftigten, die etwas vom Geschehen mitbekommen haben, gut im Blick.</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Führen Sie Gespräche mit den Beteiligten und </a:t>
            </a:r>
            <a:br>
              <a:rPr lang="de-DE" sz="2300" dirty="0">
                <a:solidFill>
                  <a:schemeClr val="tx1">
                    <a:lumMod val="65000"/>
                    <a:lumOff val="35000"/>
                  </a:schemeClr>
                </a:solidFill>
              </a:rPr>
            </a:br>
            <a:r>
              <a:rPr lang="de-DE" sz="2300" dirty="0">
                <a:solidFill>
                  <a:schemeClr val="tx1">
                    <a:lumMod val="65000"/>
                    <a:lumOff val="35000"/>
                  </a:schemeClr>
                </a:solidFill>
              </a:rPr>
              <a:t>fragen Sie gezielt nach typischen </a:t>
            </a:r>
            <a:r>
              <a:rPr lang="de-DE" sz="2300" dirty="0" err="1">
                <a:solidFill>
                  <a:schemeClr val="tx1">
                    <a:lumMod val="65000"/>
                    <a:lumOff val="35000"/>
                  </a:schemeClr>
                </a:solidFill>
              </a:rPr>
              <a:t>traumabedingten</a:t>
            </a:r>
            <a:r>
              <a:rPr lang="de-DE" sz="2300" dirty="0">
                <a:solidFill>
                  <a:schemeClr val="tx1">
                    <a:lumMod val="65000"/>
                    <a:lumOff val="35000"/>
                  </a:schemeClr>
                </a:solidFill>
              </a:rPr>
              <a:t> gesundheitlichen Problemen.</a:t>
            </a:r>
          </a:p>
        </p:txBody>
      </p:sp>
    </p:spTree>
    <p:extLst>
      <p:ext uri="{BB962C8B-B14F-4D97-AF65-F5344CB8AC3E}">
        <p14:creationId xmlns:p14="http://schemas.microsoft.com/office/powerpoint/2010/main" val="78922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3"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06779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Das ist zu tun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7</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2631490"/>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Wenden Sie sich gegebenenfalls an die </a:t>
            </a:r>
            <a:br>
              <a:rPr lang="de-DE" sz="2300" dirty="0">
                <a:solidFill>
                  <a:schemeClr val="tx1">
                    <a:lumMod val="65000"/>
                    <a:lumOff val="35000"/>
                  </a:schemeClr>
                </a:solidFill>
              </a:rPr>
            </a:br>
            <a:r>
              <a:rPr lang="de-DE" sz="2300" dirty="0">
                <a:solidFill>
                  <a:schemeClr val="tx1">
                    <a:lumMod val="65000"/>
                    <a:lumOff val="35000"/>
                  </a:schemeClr>
                </a:solidFill>
              </a:rPr>
              <a:t>für Sie zuständige Bezirksdirektion der </a:t>
            </a:r>
            <a:br>
              <a:rPr lang="de-DE" sz="2300" dirty="0">
                <a:solidFill>
                  <a:schemeClr val="tx1">
                    <a:lumMod val="65000"/>
                    <a:lumOff val="35000"/>
                  </a:schemeClr>
                </a:solidFill>
              </a:rPr>
            </a:br>
            <a:r>
              <a:rPr lang="de-DE" sz="2300" dirty="0">
                <a:solidFill>
                  <a:schemeClr val="tx1">
                    <a:lumMod val="65000"/>
                    <a:lumOff val="35000"/>
                  </a:schemeClr>
                </a:solidFill>
              </a:rPr>
              <a:t>BG RCI oder an Ihre Aufsichtsperson.</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Verdachtsfälle sollten der BG RCI so früh wie </a:t>
            </a:r>
            <a:br>
              <a:rPr lang="de-DE" sz="2300" dirty="0">
                <a:solidFill>
                  <a:schemeClr val="tx1">
                    <a:lumMod val="65000"/>
                    <a:lumOff val="35000"/>
                  </a:schemeClr>
                </a:solidFill>
              </a:rPr>
            </a:br>
            <a:r>
              <a:rPr lang="de-DE" sz="2300" dirty="0">
                <a:solidFill>
                  <a:schemeClr val="tx1">
                    <a:lumMod val="65000"/>
                    <a:lumOff val="35000"/>
                  </a:schemeClr>
                </a:solidFill>
              </a:rPr>
              <a:t>möglich gemeldet werden. So kann die Fall-</a:t>
            </a:r>
            <a:br>
              <a:rPr lang="de-DE" sz="2300" dirty="0">
                <a:solidFill>
                  <a:schemeClr val="tx1">
                    <a:lumMod val="65000"/>
                    <a:lumOff val="35000"/>
                  </a:schemeClr>
                </a:solidFill>
              </a:rPr>
            </a:br>
            <a:r>
              <a:rPr lang="de-DE" sz="2300" dirty="0" err="1">
                <a:solidFill>
                  <a:schemeClr val="tx1">
                    <a:lumMod val="65000"/>
                    <a:lumOff val="35000"/>
                  </a:schemeClr>
                </a:solidFill>
              </a:rPr>
              <a:t>steuerung</a:t>
            </a:r>
            <a:r>
              <a:rPr lang="de-DE" sz="2300" dirty="0">
                <a:solidFill>
                  <a:schemeClr val="tx1">
                    <a:lumMod val="65000"/>
                    <a:lumOff val="35000"/>
                  </a:schemeClr>
                </a:solidFill>
              </a:rPr>
              <a:t> durch das </a:t>
            </a:r>
            <a:r>
              <a:rPr lang="de-DE" sz="2300" dirty="0" err="1">
                <a:solidFill>
                  <a:schemeClr val="tx1">
                    <a:lumMod val="65000"/>
                    <a:lumOff val="35000"/>
                  </a:schemeClr>
                </a:solidFill>
              </a:rPr>
              <a:t>Rehamanagement</a:t>
            </a:r>
            <a:r>
              <a:rPr lang="de-DE" sz="2300" dirty="0">
                <a:solidFill>
                  <a:schemeClr val="tx1">
                    <a:lumMod val="65000"/>
                    <a:lumOff val="35000"/>
                  </a:schemeClr>
                </a:solidFill>
              </a:rPr>
              <a:t> beginnen, </a:t>
            </a:r>
            <a:br>
              <a:rPr lang="de-DE" sz="2300" dirty="0">
                <a:solidFill>
                  <a:schemeClr val="tx1">
                    <a:lumMod val="65000"/>
                    <a:lumOff val="35000"/>
                  </a:schemeClr>
                </a:solidFill>
              </a:rPr>
            </a:br>
            <a:r>
              <a:rPr lang="de-DE" sz="2300" dirty="0">
                <a:solidFill>
                  <a:schemeClr val="tx1">
                    <a:lumMod val="65000"/>
                    <a:lumOff val="35000"/>
                  </a:schemeClr>
                </a:solidFill>
              </a:rPr>
              <a:t>bevor eine psychische Störung sich verfestigt.</a:t>
            </a:r>
          </a:p>
        </p:txBody>
      </p:sp>
    </p:spTree>
    <p:extLst>
      <p:ext uri="{BB962C8B-B14F-4D97-AF65-F5344CB8AC3E}">
        <p14:creationId xmlns:p14="http://schemas.microsoft.com/office/powerpoint/2010/main" val="305492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3139321"/>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Merkblatt A 022: Extremereignis – Was tun? – </a:t>
            </a:r>
            <a:br>
              <a:rPr lang="de-DE" sz="2300" dirty="0">
                <a:solidFill>
                  <a:schemeClr val="tx1">
                    <a:lumMod val="65000"/>
                    <a:lumOff val="35000"/>
                  </a:schemeClr>
                </a:solidFill>
              </a:rPr>
            </a:br>
            <a:r>
              <a:rPr lang="de-DE" sz="2300" dirty="0">
                <a:solidFill>
                  <a:schemeClr val="tx1">
                    <a:lumMod val="65000"/>
                    <a:lumOff val="35000"/>
                  </a:schemeClr>
                </a:solidFill>
              </a:rPr>
              <a:t>Das Betreuungsangebot der BG RCI bei Ereignissen </a:t>
            </a:r>
            <a:br>
              <a:rPr lang="de-DE" sz="2300" dirty="0">
                <a:solidFill>
                  <a:schemeClr val="tx1">
                    <a:lumMod val="65000"/>
                    <a:lumOff val="35000"/>
                  </a:schemeClr>
                </a:solidFill>
              </a:rPr>
            </a:br>
            <a:r>
              <a:rPr lang="de-DE" sz="2300" dirty="0">
                <a:solidFill>
                  <a:schemeClr val="tx1">
                    <a:lumMod val="65000"/>
                    <a:lumOff val="35000"/>
                  </a:schemeClr>
                </a:solidFill>
              </a:rPr>
              <a:t>mit psychischer Extrembelastung</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DGUV Grundsatz 306-001: Traumatische Ereignisse – </a:t>
            </a:r>
            <a:br>
              <a:rPr lang="de-DE" sz="2300" dirty="0">
                <a:solidFill>
                  <a:schemeClr val="tx1">
                    <a:lumMod val="65000"/>
                    <a:lumOff val="35000"/>
                  </a:schemeClr>
                </a:solidFill>
              </a:rPr>
            </a:br>
            <a:r>
              <a:rPr lang="de-DE" sz="2300" dirty="0">
                <a:solidFill>
                  <a:schemeClr val="tx1">
                    <a:lumMod val="65000"/>
                    <a:lumOff val="35000"/>
                  </a:schemeClr>
                </a:solidFill>
              </a:rPr>
              <a:t>Prävention und Rehabilitation</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DGUV Information 206-017: Gut vorbereitet </a:t>
            </a:r>
            <a:br>
              <a:rPr lang="de-DE" sz="2300" dirty="0">
                <a:solidFill>
                  <a:schemeClr val="tx1">
                    <a:lumMod val="65000"/>
                    <a:lumOff val="35000"/>
                  </a:schemeClr>
                </a:solidFill>
              </a:rPr>
            </a:br>
            <a:r>
              <a:rPr lang="de-DE" sz="2300" dirty="0">
                <a:solidFill>
                  <a:schemeClr val="tx1">
                    <a:lumMod val="65000"/>
                    <a:lumOff val="35000"/>
                  </a:schemeClr>
                </a:solidFill>
              </a:rPr>
              <a:t>für den Ernstfall! – Mit traumatischen </a:t>
            </a:r>
            <a:br>
              <a:rPr lang="de-DE" sz="2300" dirty="0">
                <a:solidFill>
                  <a:schemeClr val="tx1">
                    <a:lumMod val="65000"/>
                    <a:lumOff val="35000"/>
                  </a:schemeClr>
                </a:solidFill>
              </a:rPr>
            </a:br>
            <a:r>
              <a:rPr lang="de-DE" sz="2300" dirty="0">
                <a:solidFill>
                  <a:schemeClr val="tx1">
                    <a:lumMod val="65000"/>
                    <a:lumOff val="35000"/>
                  </a:schemeClr>
                </a:solidFill>
              </a:rPr>
              <a:t>Ereignissen im Betrieb umgehen</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6" name="Grafik 5">
            <a:extLst>
              <a:ext uri="{FF2B5EF4-FFF2-40B4-BE49-F238E27FC236}">
                <a16:creationId xmlns:a16="http://schemas.microsoft.com/office/drawing/2014/main" id="{14B5F13B-A3B0-6FE7-B117-5CE9B5A8E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8196" y="5083321"/>
            <a:ext cx="3460532" cy="1241411"/>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38).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879</Words>
  <PresentationFormat>Breitbild</PresentationFormat>
  <Paragraphs>91</Paragraphs>
  <Slides>10</Slides>
  <Notes>9</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2022-09-13T11:52:44Z</dcterms:modified>
</cp:coreProperties>
</file>