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62" r:id="rId2"/>
    <p:sldId id="257" r:id="rId3"/>
    <p:sldId id="258" r:id="rId4"/>
    <p:sldId id="274" r:id="rId5"/>
    <p:sldId id="259" r:id="rId6"/>
    <p:sldId id="273" r:id="rId7"/>
    <p:sldId id="263" r:id="rId8"/>
    <p:sldId id="268" r:id="rId9"/>
    <p:sldId id="271" r:id="rId10"/>
    <p:sldId id="272" r:id="rId11"/>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2"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8882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31361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10</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128795"/>
            <a:ext cx="9216649" cy="411257"/>
          </a:xfrm>
          <a:prstGeom prst="rect">
            <a:avLst/>
          </a:prstGeom>
          <a:noFill/>
          <a:ln>
            <a:noFill/>
          </a:ln>
        </p:spPr>
        <p:txBody>
          <a:bodyPr wrap="square" lIns="144000" tIns="36000" rIns="144000" bIns="36000" rtlCol="0">
            <a:spAutoFit/>
          </a:bodyPr>
          <a:lstStyle/>
          <a:p>
            <a:r>
              <a:rPr lang="de-DE" sz="2200" b="1" i="1" dirty="0">
                <a:solidFill>
                  <a:schemeClr val="bg2">
                    <a:lumMod val="25000"/>
                  </a:schemeClr>
                </a:solidFill>
              </a:rPr>
              <a:t>„Jeder Arbeitsunfall muss genauestens und aufwändig untersucht werden“</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27601B4-8E6B-F4B6-8C66-81B16EF78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6844"/>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39</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721501" y="4588283"/>
            <a:ext cx="5401009" cy="862190"/>
            <a:chOff x="-6936315" y="4874544"/>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6936315" y="4874544"/>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5997094" y="4874544"/>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4822058" y="5367402"/>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6936315" y="5367402"/>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7" name="Grafik 6">
            <a:extLst>
              <a:ext uri="{FF2B5EF4-FFF2-40B4-BE49-F238E27FC236}">
                <a16:creationId xmlns:a16="http://schemas.microsoft.com/office/drawing/2014/main" id="{3D4B2327-A030-8AFE-A731-795D6F01E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55380">
            <a:off x="4364132" y="3591928"/>
            <a:ext cx="2299859" cy="1541636"/>
          </a:xfrm>
          <a:prstGeom prst="rect">
            <a:avLst/>
          </a:prstGeom>
        </p:spPr>
      </p:pic>
      <p:pic>
        <p:nvPicPr>
          <p:cNvPr id="10" name="Grafik 9">
            <a:extLst>
              <a:ext uri="{FF2B5EF4-FFF2-40B4-BE49-F238E27FC236}">
                <a16:creationId xmlns:a16="http://schemas.microsoft.com/office/drawing/2014/main" id="{EB08AF97-9DF9-41A6-C345-62CA50F4EC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92" y="2050061"/>
            <a:ext cx="7046423" cy="1378939"/>
          </a:xfrm>
          <a:prstGeom prst="rect">
            <a:avLst/>
          </a:prstGeom>
        </p:spPr>
      </p:pic>
      <p:sp>
        <p:nvSpPr>
          <p:cNvPr id="4" name="Foliennummernplatzhalter 5">
            <a:extLst>
              <a:ext uri="{FF2B5EF4-FFF2-40B4-BE49-F238E27FC236}">
                <a16:creationId xmlns:a16="http://schemas.microsoft.com/office/drawing/2014/main" id="{FA2ED81A-FFEB-374A-A4F7-E32A2332A011}"/>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10</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 name="Sprechblase: rechteckig 1">
            <a:extLst>
              <a:ext uri="{FF2B5EF4-FFF2-40B4-BE49-F238E27FC236}">
                <a16:creationId xmlns:a16="http://schemas.microsoft.com/office/drawing/2014/main" id="{56D64032-4703-0D37-D117-A7504DE20F6F}"/>
              </a:ext>
            </a:extLst>
          </p:cNvPr>
          <p:cNvSpPr/>
          <p:nvPr/>
        </p:nvSpPr>
        <p:spPr>
          <a:xfrm>
            <a:off x="446376" y="1012908"/>
            <a:ext cx="3009701" cy="1201972"/>
          </a:xfrm>
          <a:prstGeom prst="wedgeRectCallout">
            <a:avLst>
              <a:gd name="adj1" fmla="val -49533"/>
              <a:gd name="adj2" fmla="val 9160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Na klar der Kaffeefleck auf </a:t>
            </a:r>
            <a:br>
              <a:rPr lang="de-DE" i="1" dirty="0">
                <a:solidFill>
                  <a:schemeClr val="bg1"/>
                </a:solidFill>
              </a:rPr>
            </a:br>
            <a:r>
              <a:rPr lang="de-DE" i="1" dirty="0">
                <a:solidFill>
                  <a:schemeClr val="bg1"/>
                </a:solidFill>
              </a:rPr>
              <a:t>der Krawatte ist ja auch </a:t>
            </a:r>
            <a:br>
              <a:rPr lang="de-DE" i="1" dirty="0">
                <a:solidFill>
                  <a:schemeClr val="bg1"/>
                </a:solidFill>
              </a:rPr>
            </a:br>
            <a:r>
              <a:rPr lang="de-DE" i="1" dirty="0">
                <a:solidFill>
                  <a:schemeClr val="bg1"/>
                </a:solidFill>
              </a:rPr>
              <a:t>eine echte Katastrophe</a:t>
            </a:r>
            <a:r>
              <a:rPr lang="de-DE" i="1" dirty="0">
                <a:solidFill>
                  <a:schemeClr val="bg1"/>
                </a:solidFill>
                <a:sym typeface="Wingdings" panose="05000000000000000000" pitchFamily="2" charset="2"/>
              </a:rPr>
              <a:t>;-))</a:t>
            </a:r>
            <a:endParaRPr lang="de-DE" i="1" dirty="0">
              <a:solidFill>
                <a:schemeClr val="bg1"/>
              </a:solidFill>
            </a:endParaRPr>
          </a:p>
        </p:txBody>
      </p:sp>
      <p:sp>
        <p:nvSpPr>
          <p:cNvPr id="3" name="Sprechblase: rechteckig 2">
            <a:extLst>
              <a:ext uri="{FF2B5EF4-FFF2-40B4-BE49-F238E27FC236}">
                <a16:creationId xmlns:a16="http://schemas.microsoft.com/office/drawing/2014/main" id="{C2FC5355-12F9-A69F-359E-0BB73BACB778}"/>
              </a:ext>
            </a:extLst>
          </p:cNvPr>
          <p:cNvSpPr/>
          <p:nvPr/>
        </p:nvSpPr>
        <p:spPr>
          <a:xfrm>
            <a:off x="599247" y="2991300"/>
            <a:ext cx="2451206" cy="1078841"/>
          </a:xfrm>
          <a:prstGeom prst="wedgeRectCallout">
            <a:avLst>
              <a:gd name="adj1" fmla="val 28779"/>
              <a:gd name="adj2" fmla="val -7699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Geschweige denn es wäre noch Pech hinzu gekommen…</a:t>
            </a:r>
          </a:p>
        </p:txBody>
      </p:sp>
      <p:sp>
        <p:nvSpPr>
          <p:cNvPr id="8" name="Sprechblase: oval 7">
            <a:extLst>
              <a:ext uri="{FF2B5EF4-FFF2-40B4-BE49-F238E27FC236}">
                <a16:creationId xmlns:a16="http://schemas.microsoft.com/office/drawing/2014/main" id="{13901C8E-0838-0AAB-9C6E-0C61C692ED0B}"/>
              </a:ext>
            </a:extLst>
          </p:cNvPr>
          <p:cNvSpPr/>
          <p:nvPr/>
        </p:nvSpPr>
        <p:spPr>
          <a:xfrm>
            <a:off x="3352585" y="3184856"/>
            <a:ext cx="3965583" cy="1487661"/>
          </a:xfrm>
          <a:prstGeom prst="wedgeEllipseCallout">
            <a:avLst>
              <a:gd name="adj1" fmla="val -40498"/>
              <a:gd name="adj2" fmla="val -9775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was ist wenn ein Unfall nur mit viel Glück harmlos ausgegangen ist?</a:t>
            </a:r>
          </a:p>
        </p:txBody>
      </p:sp>
      <p:sp>
        <p:nvSpPr>
          <p:cNvPr id="9" name="Sprechblase: oval 8">
            <a:extLst>
              <a:ext uri="{FF2B5EF4-FFF2-40B4-BE49-F238E27FC236}">
                <a16:creationId xmlns:a16="http://schemas.microsoft.com/office/drawing/2014/main" id="{0127FBB4-DBCC-B687-6435-7AA71542B864}"/>
              </a:ext>
            </a:extLst>
          </p:cNvPr>
          <p:cNvSpPr/>
          <p:nvPr/>
        </p:nvSpPr>
        <p:spPr>
          <a:xfrm>
            <a:off x="238642" y="4405073"/>
            <a:ext cx="3642893" cy="1413174"/>
          </a:xfrm>
          <a:prstGeom prst="wedgeEllipseCallout">
            <a:avLst>
              <a:gd name="adj1" fmla="val -15377"/>
              <a:gd name="adj2" fmla="val 891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Leute, entscheidend ist wie schlimm es hätte ausgehen können!</a:t>
            </a:r>
          </a:p>
        </p:txBody>
      </p:sp>
      <p:sp>
        <p:nvSpPr>
          <p:cNvPr id="10" name="Sprechblase: rechteckig 9">
            <a:extLst>
              <a:ext uri="{FF2B5EF4-FFF2-40B4-BE49-F238E27FC236}">
                <a16:creationId xmlns:a16="http://schemas.microsoft.com/office/drawing/2014/main" id="{1D3DA730-AB02-1A5B-B5C2-1E4CE62B90B2}"/>
              </a:ext>
            </a:extLst>
          </p:cNvPr>
          <p:cNvSpPr/>
          <p:nvPr/>
        </p:nvSpPr>
        <p:spPr>
          <a:xfrm flipH="1">
            <a:off x="5233481" y="5201441"/>
            <a:ext cx="3379706" cy="831825"/>
          </a:xfrm>
          <a:prstGeom prst="wedgeRectCallout">
            <a:avLst>
              <a:gd name="adj1" fmla="val 77197"/>
              <a:gd name="adj2" fmla="val 100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 braucht man nix zu machen.</a:t>
            </a:r>
          </a:p>
        </p:txBody>
      </p:sp>
      <p:sp>
        <p:nvSpPr>
          <p:cNvPr id="11" name="Sprechblase: oval 10">
            <a:extLst>
              <a:ext uri="{FF2B5EF4-FFF2-40B4-BE49-F238E27FC236}">
                <a16:creationId xmlns:a16="http://schemas.microsoft.com/office/drawing/2014/main" id="{F035FB77-D56F-470F-9A27-670C0F6BE28F}"/>
              </a:ext>
            </a:extLst>
          </p:cNvPr>
          <p:cNvSpPr/>
          <p:nvPr/>
        </p:nvSpPr>
        <p:spPr>
          <a:xfrm flipH="1">
            <a:off x="8056275" y="1025497"/>
            <a:ext cx="3789080" cy="2262963"/>
          </a:xfrm>
          <a:prstGeom prst="wedgeEllipseCallout">
            <a:avLst>
              <a:gd name="adj1" fmla="val -40827"/>
              <a:gd name="adj2" fmla="val 8825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de-DE" i="1" dirty="0">
                <a:solidFill>
                  <a:schemeClr val="bg1"/>
                </a:solidFill>
              </a:rPr>
              <a:t>Und genau so machen </a:t>
            </a:r>
            <a:br>
              <a:rPr lang="de-DE" i="1" dirty="0">
                <a:solidFill>
                  <a:schemeClr val="bg1"/>
                </a:solidFill>
              </a:rPr>
            </a:br>
            <a:r>
              <a:rPr lang="de-DE" i="1" dirty="0">
                <a:solidFill>
                  <a:schemeClr val="bg1"/>
                </a:solidFill>
              </a:rPr>
              <a:t>wir es: Unfälle mit hohem Potential werden genau untersucht, auch wenn die tatsächliche Unfallschwere gering war.</a:t>
            </a:r>
          </a:p>
        </p:txBody>
      </p:sp>
      <p:sp>
        <p:nvSpPr>
          <p:cNvPr id="12" name="Sprechblase: rechteckig 11">
            <a:extLst>
              <a:ext uri="{FF2B5EF4-FFF2-40B4-BE49-F238E27FC236}">
                <a16:creationId xmlns:a16="http://schemas.microsoft.com/office/drawing/2014/main" id="{FEDB9C37-7D5F-878F-2B9E-6630D649CC88}"/>
              </a:ext>
            </a:extLst>
          </p:cNvPr>
          <p:cNvSpPr/>
          <p:nvPr/>
        </p:nvSpPr>
        <p:spPr>
          <a:xfrm flipH="1">
            <a:off x="7533270" y="3459588"/>
            <a:ext cx="2898841" cy="1548913"/>
          </a:xfrm>
          <a:prstGeom prst="wedgeRectCallout">
            <a:avLst>
              <a:gd name="adj1" fmla="val -21415"/>
              <a:gd name="adj2" fmla="val 8819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Na klar! Klingt irgendwie logisch! Aber was ist mit Unfällen mit geringem Potential?</a:t>
            </a:r>
          </a:p>
        </p:txBody>
      </p:sp>
      <p:sp>
        <p:nvSpPr>
          <p:cNvPr id="13" name="Sprechblase: oval 12">
            <a:extLst>
              <a:ext uri="{FF2B5EF4-FFF2-40B4-BE49-F238E27FC236}">
                <a16:creationId xmlns:a16="http://schemas.microsoft.com/office/drawing/2014/main" id="{1AE73F5F-BBE5-C571-2C59-C626CA612F1A}"/>
              </a:ext>
            </a:extLst>
          </p:cNvPr>
          <p:cNvSpPr/>
          <p:nvPr/>
        </p:nvSpPr>
        <p:spPr>
          <a:xfrm>
            <a:off x="4194184" y="1244839"/>
            <a:ext cx="3305842" cy="1479527"/>
          </a:xfrm>
          <a:prstGeom prst="wedgeEllipseCallout">
            <a:avLst>
              <a:gd name="adj1" fmla="val 40516"/>
              <a:gd name="adj2" fmla="val 7200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Ihr kennt den Spruch: „Aus einer Mücke einen Elefanten machen?“</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10272207" cy="2123658"/>
          </a:xfrm>
          <a:prstGeom prst="rect">
            <a:avLst/>
          </a:prstGeom>
          <a:noFill/>
        </p:spPr>
        <p:txBody>
          <a:bodyPr wrap="square" lIns="0" tIns="0" rIns="0" bIns="0" rtlCol="0">
            <a:spAutoFit/>
          </a:bodyPr>
          <a:lstStyle/>
          <a:p>
            <a:pPr marL="252000" indent="-252000">
              <a:spcAft>
                <a:spcPts val="800"/>
              </a:spcAft>
              <a:buClr>
                <a:srgbClr val="FF0000"/>
              </a:buClr>
              <a:buFont typeface="Arial" panose="020B0604020202020204" pitchFamily="34" charset="0"/>
              <a:buChar char="•"/>
            </a:pPr>
            <a:r>
              <a:rPr lang="de-DE" sz="2300" dirty="0">
                <a:solidFill>
                  <a:schemeClr val="tx1">
                    <a:lumMod val="65000"/>
                    <a:lumOff val="35000"/>
                  </a:schemeClr>
                </a:solidFill>
              </a:rPr>
              <a:t>Es besteht keine rechtliche Verpflichtung, sämtliche </a:t>
            </a:r>
            <a:br>
              <a:rPr lang="de-DE" sz="2300" dirty="0">
                <a:solidFill>
                  <a:schemeClr val="tx1">
                    <a:lumMod val="65000"/>
                    <a:lumOff val="35000"/>
                  </a:schemeClr>
                </a:solidFill>
              </a:rPr>
            </a:br>
            <a:r>
              <a:rPr lang="de-DE" sz="2300" dirty="0">
                <a:solidFill>
                  <a:schemeClr val="tx1">
                    <a:lumMod val="65000"/>
                    <a:lumOff val="35000"/>
                  </a:schemeClr>
                </a:solidFill>
              </a:rPr>
              <a:t>Arbeitsunfälle zu untersuchen. Lediglich meldepflichtige </a:t>
            </a:r>
            <a:br>
              <a:rPr lang="de-DE" sz="2300" dirty="0">
                <a:solidFill>
                  <a:schemeClr val="tx1">
                    <a:lumMod val="65000"/>
                    <a:lumOff val="35000"/>
                  </a:schemeClr>
                </a:solidFill>
              </a:rPr>
            </a:br>
            <a:r>
              <a:rPr lang="de-DE" sz="2300" dirty="0">
                <a:solidFill>
                  <a:schemeClr val="tx1">
                    <a:lumMod val="65000"/>
                    <a:lumOff val="35000"/>
                  </a:schemeClr>
                </a:solidFill>
              </a:rPr>
              <a:t>Arbeitsunfälle – also ab einer Ausfallzeit von 3 Tagen </a:t>
            </a:r>
            <a:br>
              <a:rPr lang="de-DE" sz="2300" dirty="0">
                <a:solidFill>
                  <a:schemeClr val="tx1">
                    <a:lumMod val="65000"/>
                    <a:lumOff val="35000"/>
                  </a:schemeClr>
                </a:solidFill>
              </a:rPr>
            </a:br>
            <a:r>
              <a:rPr lang="de-DE" sz="2300" dirty="0">
                <a:solidFill>
                  <a:schemeClr val="tx1">
                    <a:lumMod val="65000"/>
                    <a:lumOff val="35000"/>
                  </a:schemeClr>
                </a:solidFill>
              </a:rPr>
              <a:t>sind zwingend zu erfassen und dem zuständigen </a:t>
            </a:r>
            <a:br>
              <a:rPr lang="de-DE" sz="2300" dirty="0">
                <a:solidFill>
                  <a:schemeClr val="tx1">
                    <a:lumMod val="65000"/>
                    <a:lumOff val="35000"/>
                  </a:schemeClr>
                </a:solidFill>
              </a:rPr>
            </a:br>
            <a:r>
              <a:rPr lang="de-DE" sz="2300" dirty="0">
                <a:solidFill>
                  <a:schemeClr val="tx1">
                    <a:lumMod val="65000"/>
                    <a:lumOff val="35000"/>
                  </a:schemeClr>
                </a:solidFill>
              </a:rPr>
              <a:t>Unfallversicherungsträger in Form einer schriftlichen </a:t>
            </a:r>
            <a:br>
              <a:rPr lang="de-DE" sz="2300" dirty="0">
                <a:solidFill>
                  <a:schemeClr val="tx1">
                    <a:lumMod val="65000"/>
                    <a:lumOff val="35000"/>
                  </a:schemeClr>
                </a:solidFill>
              </a:rPr>
            </a:br>
            <a:r>
              <a:rPr lang="de-DE" sz="2300" dirty="0">
                <a:solidFill>
                  <a:schemeClr val="tx1">
                    <a:lumMod val="65000"/>
                    <a:lumOff val="35000"/>
                  </a:schemeClr>
                </a:solidFill>
              </a:rPr>
              <a:t>Unfallanzeige zu melden.</a:t>
            </a:r>
          </a:p>
        </p:txBody>
      </p:sp>
    </p:spTree>
    <p:extLst>
      <p:ext uri="{BB962C8B-B14F-4D97-AF65-F5344CB8AC3E}">
        <p14:creationId xmlns:p14="http://schemas.microsoft.com/office/powerpoint/2010/main" val="165158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10272207" cy="3995966"/>
          </a:xfrm>
          <a:prstGeom prst="rect">
            <a:avLst/>
          </a:prstGeom>
          <a:noFill/>
        </p:spPr>
        <p:txBody>
          <a:bodyPr wrap="square" lIns="0" tIns="0" rIns="0" bIns="0" rtlCol="0">
            <a:spAutoFit/>
          </a:bodyPr>
          <a:lstStyle/>
          <a:p>
            <a:pPr marL="252000" indent="-252000">
              <a:lnSpc>
                <a:spcPts val="2700"/>
              </a:lnSpc>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Die ganzheitliche Unfallanalyse (Untersuchung von Unfällen) </a:t>
            </a:r>
            <a:br>
              <a:rPr lang="de-DE" sz="2300" dirty="0">
                <a:solidFill>
                  <a:schemeClr val="tx1">
                    <a:lumMod val="65000"/>
                    <a:lumOff val="35000"/>
                  </a:schemeClr>
                </a:solidFill>
              </a:rPr>
            </a:br>
            <a:r>
              <a:rPr lang="de-DE" sz="2300" dirty="0">
                <a:solidFill>
                  <a:schemeClr val="tx1">
                    <a:lumMod val="65000"/>
                    <a:lumOff val="35000"/>
                  </a:schemeClr>
                </a:solidFill>
              </a:rPr>
              <a:t>ist unbestritten eine der wichtigsten Methoden des rück-</a:t>
            </a:r>
            <a:br>
              <a:rPr lang="de-DE" sz="2300" dirty="0">
                <a:solidFill>
                  <a:schemeClr val="tx1">
                    <a:lumMod val="65000"/>
                    <a:lumOff val="35000"/>
                  </a:schemeClr>
                </a:solidFill>
              </a:rPr>
            </a:br>
            <a:r>
              <a:rPr lang="de-DE" sz="2300" dirty="0">
                <a:solidFill>
                  <a:schemeClr val="tx1">
                    <a:lumMod val="65000"/>
                    <a:lumOff val="35000"/>
                  </a:schemeClr>
                </a:solidFill>
              </a:rPr>
              <a:t>blickenden Arbeitsschutzes. Hieraus lassen sich wertvolle </a:t>
            </a:r>
            <a:br>
              <a:rPr lang="de-DE" sz="2300" dirty="0">
                <a:solidFill>
                  <a:schemeClr val="tx1">
                    <a:lumMod val="65000"/>
                    <a:lumOff val="35000"/>
                  </a:schemeClr>
                </a:solidFill>
              </a:rPr>
            </a:br>
            <a:r>
              <a:rPr lang="de-DE" sz="2300" dirty="0">
                <a:solidFill>
                  <a:schemeClr val="tx1">
                    <a:lumMod val="65000"/>
                    <a:lumOff val="35000"/>
                  </a:schemeClr>
                </a:solidFill>
              </a:rPr>
              <a:t>Erkenntnisse gewinnen, die zukünftig präventiv eingesetzt </a:t>
            </a:r>
            <a:br>
              <a:rPr lang="de-DE" sz="2300" dirty="0">
                <a:solidFill>
                  <a:schemeClr val="tx1">
                    <a:lumMod val="65000"/>
                    <a:lumOff val="35000"/>
                  </a:schemeClr>
                </a:solidFill>
              </a:rPr>
            </a:br>
            <a:r>
              <a:rPr lang="de-DE" sz="2300" dirty="0">
                <a:solidFill>
                  <a:schemeClr val="tx1">
                    <a:lumMod val="65000"/>
                    <a:lumOff val="35000"/>
                  </a:schemeClr>
                </a:solidFill>
              </a:rPr>
              <a:t>werden können. Unabhängig von einer rechtlichen </a:t>
            </a:r>
            <a:br>
              <a:rPr lang="de-DE" sz="2300" dirty="0">
                <a:solidFill>
                  <a:schemeClr val="tx1">
                    <a:lumMod val="65000"/>
                    <a:lumOff val="35000"/>
                  </a:schemeClr>
                </a:solidFill>
              </a:rPr>
            </a:br>
            <a:r>
              <a:rPr lang="de-DE" sz="2300" dirty="0">
                <a:solidFill>
                  <a:schemeClr val="tx1">
                    <a:lumMod val="65000"/>
                    <a:lumOff val="35000"/>
                  </a:schemeClr>
                </a:solidFill>
              </a:rPr>
              <a:t>Verpflichtung ist sie daher extrem sinnvoll, um die zugrunde </a:t>
            </a:r>
            <a:br>
              <a:rPr lang="de-DE" sz="2300" dirty="0">
                <a:solidFill>
                  <a:schemeClr val="tx1">
                    <a:lumMod val="65000"/>
                    <a:lumOff val="35000"/>
                  </a:schemeClr>
                </a:solidFill>
              </a:rPr>
            </a:br>
            <a:r>
              <a:rPr lang="de-DE" sz="2300" dirty="0">
                <a:solidFill>
                  <a:schemeClr val="tx1">
                    <a:lumMod val="65000"/>
                    <a:lumOff val="35000"/>
                  </a:schemeClr>
                </a:solidFill>
              </a:rPr>
              <a:t>liegenden Ursachen von Unfällen systematisch aufzuklären.</a:t>
            </a:r>
          </a:p>
          <a:p>
            <a:pPr marL="252000" indent="-252000">
              <a:lnSpc>
                <a:spcPts val="2700"/>
              </a:lnSpc>
              <a:spcAft>
                <a:spcPts val="1000"/>
              </a:spcAft>
              <a:buClr>
                <a:srgbClr val="FF0000"/>
              </a:buClr>
              <a:buFont typeface="Arial" panose="020B0604020202020204" pitchFamily="34" charset="0"/>
              <a:buChar char="•"/>
            </a:pPr>
            <a:r>
              <a:rPr lang="de-DE" sz="2300" dirty="0">
                <a:solidFill>
                  <a:schemeClr val="tx1">
                    <a:lumMod val="65000"/>
                    <a:lumOff val="35000"/>
                  </a:schemeClr>
                </a:solidFill>
              </a:rPr>
              <a:t>Sind die Ursachen gefunden, können Maßnahmen ergriffen </a:t>
            </a:r>
            <a:br>
              <a:rPr lang="de-DE" sz="2300" dirty="0">
                <a:solidFill>
                  <a:schemeClr val="tx1">
                    <a:lumMod val="65000"/>
                    <a:lumOff val="35000"/>
                  </a:schemeClr>
                </a:solidFill>
              </a:rPr>
            </a:br>
            <a:r>
              <a:rPr lang="de-DE" sz="2300" dirty="0">
                <a:solidFill>
                  <a:schemeClr val="tx1">
                    <a:lumMod val="65000"/>
                    <a:lumOff val="35000"/>
                  </a:schemeClr>
                </a:solidFill>
              </a:rPr>
              <a:t>werden, um zukünftig Unfälle dieser oder ähnlicher Art zu </a:t>
            </a:r>
            <a:br>
              <a:rPr lang="de-DE" sz="2300" dirty="0">
                <a:solidFill>
                  <a:schemeClr val="tx1">
                    <a:lumMod val="65000"/>
                    <a:lumOff val="35000"/>
                  </a:schemeClr>
                </a:solidFill>
              </a:rPr>
            </a:br>
            <a:r>
              <a:rPr lang="de-DE" sz="2300" dirty="0">
                <a:solidFill>
                  <a:schemeClr val="tx1">
                    <a:lumMod val="65000"/>
                    <a:lumOff val="35000"/>
                  </a:schemeClr>
                </a:solidFill>
              </a:rPr>
              <a:t>verhindern. Ein Großteil unseres heutigen Arbeitsschutz-</a:t>
            </a:r>
            <a:br>
              <a:rPr lang="de-DE" sz="2300" dirty="0">
                <a:solidFill>
                  <a:schemeClr val="tx1">
                    <a:lumMod val="65000"/>
                    <a:lumOff val="35000"/>
                  </a:schemeClr>
                </a:solidFill>
              </a:rPr>
            </a:br>
            <a:r>
              <a:rPr lang="de-DE" sz="2300" dirty="0" err="1">
                <a:solidFill>
                  <a:schemeClr val="tx1">
                    <a:lumMod val="65000"/>
                    <a:lumOff val="35000"/>
                  </a:schemeClr>
                </a:solidFill>
              </a:rPr>
              <a:t>wissens</a:t>
            </a:r>
            <a:r>
              <a:rPr lang="de-DE" sz="2300" dirty="0">
                <a:solidFill>
                  <a:schemeClr val="tx1">
                    <a:lumMod val="65000"/>
                    <a:lumOff val="35000"/>
                  </a:schemeClr>
                </a:solidFill>
              </a:rPr>
              <a:t> basiert auf derartigen Erkenntnissen.</a:t>
            </a:r>
          </a:p>
        </p:txBody>
      </p:sp>
    </p:spTree>
    <p:extLst>
      <p:ext uri="{BB962C8B-B14F-4D97-AF65-F5344CB8AC3E}">
        <p14:creationId xmlns:p14="http://schemas.microsoft.com/office/powerpoint/2010/main" val="202176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13</a:t>
            </a:r>
          </a:p>
          <a:p>
            <a:pPr algn="ctr"/>
            <a:r>
              <a:rPr lang="de-DE" dirty="0"/>
              <a:t>1</a:t>
            </a:r>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6</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10272207" cy="3288080"/>
          </a:xfrm>
          <a:prstGeom prst="rect">
            <a:avLst/>
          </a:prstGeom>
          <a:noFill/>
        </p:spPr>
        <p:txBody>
          <a:bodyPr wrap="square" lIns="0" tIns="0" rIns="0" bIns="0" rtlCol="0">
            <a:spAutoFit/>
          </a:bodyPr>
          <a:lstStyle/>
          <a:p>
            <a:pPr marL="252000" indent="-252000">
              <a:spcAft>
                <a:spcPts val="800"/>
              </a:spcAft>
              <a:buClr>
                <a:srgbClr val="FF0000"/>
              </a:buClr>
              <a:buFont typeface="Arial" panose="020B0604020202020204" pitchFamily="34" charset="0"/>
              <a:buChar char="•"/>
            </a:pPr>
            <a:r>
              <a:rPr lang="de-DE" sz="2300" dirty="0">
                <a:solidFill>
                  <a:schemeClr val="tx1">
                    <a:lumMod val="65000"/>
                    <a:lumOff val="35000"/>
                  </a:schemeClr>
                </a:solidFill>
              </a:rPr>
              <a:t>Unfälle haben meist mehrere Ursachen (multikausal). Eine </a:t>
            </a:r>
            <a:br>
              <a:rPr lang="de-DE" sz="2300" dirty="0">
                <a:solidFill>
                  <a:schemeClr val="tx1">
                    <a:lumMod val="65000"/>
                    <a:lumOff val="35000"/>
                  </a:schemeClr>
                </a:solidFill>
              </a:rPr>
            </a:br>
            <a:r>
              <a:rPr lang="de-DE" sz="2300" dirty="0">
                <a:solidFill>
                  <a:schemeClr val="tx1">
                    <a:lumMod val="65000"/>
                    <a:lumOff val="35000"/>
                  </a:schemeClr>
                </a:solidFill>
              </a:rPr>
              <a:t>gängige Untersuchungsmethode (TOP-Unfallursachen-</a:t>
            </a:r>
            <a:br>
              <a:rPr lang="de-DE" sz="2300" dirty="0">
                <a:solidFill>
                  <a:schemeClr val="tx1">
                    <a:lumMod val="65000"/>
                    <a:lumOff val="35000"/>
                  </a:schemeClr>
                </a:solidFill>
              </a:rPr>
            </a:br>
            <a:r>
              <a:rPr lang="de-DE" sz="2300" dirty="0" err="1">
                <a:solidFill>
                  <a:schemeClr val="tx1">
                    <a:lumMod val="65000"/>
                    <a:lumOff val="35000"/>
                  </a:schemeClr>
                </a:solidFill>
              </a:rPr>
              <a:t>methode</a:t>
            </a:r>
            <a:r>
              <a:rPr lang="de-DE" sz="2300" dirty="0">
                <a:solidFill>
                  <a:schemeClr val="tx1">
                    <a:lumMod val="65000"/>
                    <a:lumOff val="35000"/>
                  </a:schemeClr>
                </a:solidFill>
              </a:rPr>
              <a:t>) unterscheidet zwischen technischen, </a:t>
            </a:r>
            <a:r>
              <a:rPr lang="de-DE" sz="2300" dirty="0" err="1">
                <a:solidFill>
                  <a:schemeClr val="tx1">
                    <a:lumMod val="65000"/>
                    <a:lumOff val="35000"/>
                  </a:schemeClr>
                </a:solidFill>
              </a:rPr>
              <a:t>organisa</a:t>
            </a:r>
            <a:r>
              <a:rPr lang="de-DE" sz="2300" dirty="0">
                <a:solidFill>
                  <a:schemeClr val="tx1">
                    <a:lumMod val="65000"/>
                    <a:lumOff val="35000"/>
                  </a:schemeClr>
                </a:solidFill>
              </a:rPr>
              <a:t>-</a:t>
            </a:r>
            <a:br>
              <a:rPr lang="de-DE" sz="2300" dirty="0">
                <a:solidFill>
                  <a:schemeClr val="tx1">
                    <a:lumMod val="65000"/>
                    <a:lumOff val="35000"/>
                  </a:schemeClr>
                </a:solidFill>
              </a:rPr>
            </a:br>
            <a:r>
              <a:rPr lang="de-DE" sz="2300" dirty="0">
                <a:solidFill>
                  <a:schemeClr val="tx1">
                    <a:lumMod val="65000"/>
                    <a:lumOff val="35000"/>
                  </a:schemeClr>
                </a:solidFill>
              </a:rPr>
              <a:t>torischen und persönlichen Ursachen.</a:t>
            </a:r>
          </a:p>
          <a:p>
            <a:pPr marL="252000" indent="-252000">
              <a:spcAft>
                <a:spcPts val="800"/>
              </a:spcAft>
              <a:buClr>
                <a:srgbClr val="FF0000"/>
              </a:buClr>
              <a:buFont typeface="Arial" panose="020B0604020202020204" pitchFamily="34" charset="0"/>
              <a:buChar char="•"/>
            </a:pPr>
            <a:r>
              <a:rPr lang="de-DE" sz="2300" dirty="0">
                <a:solidFill>
                  <a:schemeClr val="tx1">
                    <a:lumMod val="65000"/>
                    <a:lumOff val="35000"/>
                  </a:schemeClr>
                </a:solidFill>
              </a:rPr>
              <a:t>Ziel ist es, für jede Ursache (TOP) jeweils eine passende </a:t>
            </a:r>
            <a:br>
              <a:rPr lang="de-DE" sz="2300" dirty="0">
                <a:solidFill>
                  <a:schemeClr val="tx1">
                    <a:lumMod val="65000"/>
                    <a:lumOff val="35000"/>
                  </a:schemeClr>
                </a:solidFill>
              </a:rPr>
            </a:br>
            <a:r>
              <a:rPr lang="de-DE" sz="2300" dirty="0">
                <a:solidFill>
                  <a:schemeClr val="tx1">
                    <a:lumMod val="65000"/>
                    <a:lumOff val="35000"/>
                  </a:schemeClr>
                </a:solidFill>
              </a:rPr>
              <a:t>Maßnahme zu finden, obwohl bereits eine wirksame </a:t>
            </a:r>
            <a:br>
              <a:rPr lang="de-DE" sz="2300" dirty="0">
                <a:solidFill>
                  <a:schemeClr val="tx1">
                    <a:lumMod val="65000"/>
                    <a:lumOff val="35000"/>
                  </a:schemeClr>
                </a:solidFill>
              </a:rPr>
            </a:br>
            <a:r>
              <a:rPr lang="de-DE" sz="2300" dirty="0">
                <a:solidFill>
                  <a:schemeClr val="tx1">
                    <a:lumMod val="65000"/>
                    <a:lumOff val="35000"/>
                  </a:schemeClr>
                </a:solidFill>
              </a:rPr>
              <a:t>Maßnahme den gleichen Unfall verhindern würde. Durch </a:t>
            </a:r>
            <a:br>
              <a:rPr lang="de-DE" sz="2300" dirty="0">
                <a:solidFill>
                  <a:schemeClr val="tx1">
                    <a:lumMod val="65000"/>
                    <a:lumOff val="35000"/>
                  </a:schemeClr>
                </a:solidFill>
              </a:rPr>
            </a:br>
            <a:r>
              <a:rPr lang="de-DE" sz="2300" dirty="0">
                <a:solidFill>
                  <a:schemeClr val="tx1">
                    <a:lumMod val="65000"/>
                    <a:lumOff val="35000"/>
                  </a:schemeClr>
                </a:solidFill>
              </a:rPr>
              <a:t>die Festlegung mehrerer Maßnahmen können auch </a:t>
            </a:r>
            <a:br>
              <a:rPr lang="de-DE" sz="2300" dirty="0">
                <a:solidFill>
                  <a:schemeClr val="tx1">
                    <a:lumMod val="65000"/>
                    <a:lumOff val="35000"/>
                  </a:schemeClr>
                </a:solidFill>
              </a:rPr>
            </a:br>
            <a:r>
              <a:rPr lang="de-DE" sz="2300" dirty="0">
                <a:solidFill>
                  <a:schemeClr val="tx1">
                    <a:lumMod val="65000"/>
                    <a:lumOff val="35000"/>
                  </a:schemeClr>
                </a:solidFill>
              </a:rPr>
              <a:t>ähnlich geartete Unfälle vermieden werden.</a:t>
            </a:r>
          </a:p>
        </p:txBody>
      </p:sp>
    </p:spTree>
    <p:extLst>
      <p:ext uri="{BB962C8B-B14F-4D97-AF65-F5344CB8AC3E}">
        <p14:creationId xmlns:p14="http://schemas.microsoft.com/office/powerpoint/2010/main" val="167402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1"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33446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Was ist zu tun…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7</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75213" cy="4021614"/>
          </a:xfrm>
          <a:prstGeom prst="rect">
            <a:avLst/>
          </a:prstGeom>
          <a:noFill/>
        </p:spPr>
        <p:txBody>
          <a:bodyPr wrap="square" lIns="0" tIns="0" rIns="0" bIns="0" rtlCol="0">
            <a:spAutoFit/>
          </a:bodyPr>
          <a:lstStyle/>
          <a:p>
            <a:pPr marL="252000" indent="-252000">
              <a:lnSpc>
                <a:spcPts val="2700"/>
              </a:lnSpc>
              <a:spcAft>
                <a:spcPts val="1000"/>
              </a:spcAft>
              <a:buClr>
                <a:srgbClr val="FF0000"/>
              </a:buClr>
              <a:buFont typeface="Arial" panose="020B0604020202020204" pitchFamily="34" charset="0"/>
              <a:buChar char="•"/>
            </a:pPr>
            <a:r>
              <a:rPr lang="de-DE" sz="2300" dirty="0">
                <a:solidFill>
                  <a:schemeClr val="tx1">
                    <a:lumMod val="65000"/>
                    <a:lumOff val="35000"/>
                  </a:schemeClr>
                </a:solidFill>
              </a:rPr>
              <a:t>Unabhängig von der tatsächlichen Unfallschwere</a:t>
            </a:r>
            <a:br>
              <a:rPr lang="de-DE" sz="2300" dirty="0">
                <a:solidFill>
                  <a:schemeClr val="tx1">
                    <a:lumMod val="65000"/>
                    <a:lumOff val="35000"/>
                  </a:schemeClr>
                </a:solidFill>
              </a:rPr>
            </a:br>
            <a:r>
              <a:rPr lang="de-DE" sz="2300" dirty="0">
                <a:solidFill>
                  <a:schemeClr val="tx1">
                    <a:lumMod val="65000"/>
                    <a:lumOff val="35000"/>
                  </a:schemeClr>
                </a:solidFill>
              </a:rPr>
              <a:t>(z. B. Hautkratzer) analysieren, was im schlimmsten </a:t>
            </a:r>
            <a:br>
              <a:rPr lang="de-DE" sz="2300" dirty="0">
                <a:solidFill>
                  <a:schemeClr val="tx1">
                    <a:lumMod val="65000"/>
                    <a:lumOff val="35000"/>
                  </a:schemeClr>
                </a:solidFill>
              </a:rPr>
            </a:br>
            <a:r>
              <a:rPr lang="de-DE" sz="2300" dirty="0">
                <a:solidFill>
                  <a:schemeClr val="tx1">
                    <a:lumMod val="65000"/>
                    <a:lumOff val="35000"/>
                  </a:schemeClr>
                </a:solidFill>
              </a:rPr>
              <a:t>Fall ohne Übertreibung hätte passieren können, d. h. deren Ursachen ermitteln und Maßnahmen festlegen, </a:t>
            </a:r>
            <a:br>
              <a:rPr lang="de-DE" sz="2300" dirty="0">
                <a:solidFill>
                  <a:schemeClr val="tx1">
                    <a:lumMod val="65000"/>
                    <a:lumOff val="35000"/>
                  </a:schemeClr>
                </a:solidFill>
              </a:rPr>
            </a:br>
            <a:r>
              <a:rPr lang="de-DE" sz="2300" dirty="0">
                <a:solidFill>
                  <a:schemeClr val="tx1">
                    <a:lumMod val="65000"/>
                    <a:lumOff val="35000"/>
                  </a:schemeClr>
                </a:solidFill>
              </a:rPr>
              <a:t>um zukünftig gleiche oder ähnlich geartete Unfälle zu vermeiden.</a:t>
            </a:r>
          </a:p>
          <a:p>
            <a:pPr marL="252000" indent="-252000">
              <a:lnSpc>
                <a:spcPts val="2700"/>
              </a:lnSpc>
              <a:spcAft>
                <a:spcPts val="1000"/>
              </a:spcAft>
              <a:buClr>
                <a:srgbClr val="FF0000"/>
              </a:buClr>
              <a:buFont typeface="Arial" panose="020B0604020202020204" pitchFamily="34" charset="0"/>
              <a:buChar char="•"/>
            </a:pPr>
            <a:r>
              <a:rPr lang="de-DE" sz="2300" dirty="0">
                <a:solidFill>
                  <a:schemeClr val="tx1">
                    <a:lumMod val="65000"/>
                    <a:lumOff val="35000"/>
                  </a:schemeClr>
                </a:solidFill>
              </a:rPr>
              <a:t>In der Literatur gibt es zahlreiche Methoden zur systematischen Unfallanalyse. Eine sehr gute Arbeitshilfe, „Checkliste zur TOP-Unfalluntersuchungsmethode“, </a:t>
            </a:r>
            <a:br>
              <a:rPr lang="de-DE" sz="2300" dirty="0">
                <a:solidFill>
                  <a:schemeClr val="tx1">
                    <a:lumMod val="65000"/>
                    <a:lumOff val="35000"/>
                  </a:schemeClr>
                </a:solidFill>
              </a:rPr>
            </a:br>
            <a:r>
              <a:rPr lang="de-DE" sz="2300" dirty="0">
                <a:solidFill>
                  <a:schemeClr val="tx1">
                    <a:lumMod val="65000"/>
                    <a:lumOff val="35000"/>
                  </a:schemeClr>
                </a:solidFill>
              </a:rPr>
              <a:t>finden Sie im Praxishilfeordner „Aus Arbeitsunfällen lernen“ der BG RCI. </a:t>
            </a:r>
          </a:p>
        </p:txBody>
      </p:sp>
    </p:spTree>
    <p:extLst>
      <p:ext uri="{BB962C8B-B14F-4D97-AF65-F5344CB8AC3E}">
        <p14:creationId xmlns:p14="http://schemas.microsoft.com/office/powerpoint/2010/main" val="78922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2026196"/>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BG RCI-Praxishilfeordner: Aus Arbeitsunfällen lernen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Bundesanstalt für Arbeitsschutz und </a:t>
            </a:r>
            <a:br>
              <a:rPr lang="de-DE" sz="2300" dirty="0">
                <a:solidFill>
                  <a:schemeClr val="tx1">
                    <a:lumMod val="65000"/>
                    <a:lumOff val="35000"/>
                  </a:schemeClr>
                </a:solidFill>
              </a:rPr>
            </a:br>
            <a:r>
              <a:rPr lang="de-DE" sz="2300" dirty="0">
                <a:solidFill>
                  <a:schemeClr val="tx1">
                    <a:lumMod val="65000"/>
                    <a:lumOff val="35000"/>
                  </a:schemeClr>
                </a:solidFill>
              </a:rPr>
              <a:t>Arbeitsmedizin (BAuA): Ganzheitliche Unfallanalyse – </a:t>
            </a:r>
            <a:br>
              <a:rPr lang="de-DE" sz="2300" dirty="0">
                <a:solidFill>
                  <a:schemeClr val="tx1">
                    <a:lumMod val="65000"/>
                    <a:lumOff val="35000"/>
                  </a:schemeClr>
                </a:solidFill>
              </a:rPr>
            </a:br>
            <a:r>
              <a:rPr lang="de-DE" sz="2300" dirty="0">
                <a:solidFill>
                  <a:schemeClr val="tx1">
                    <a:lumMod val="65000"/>
                    <a:lumOff val="35000"/>
                  </a:schemeClr>
                </a:solidFill>
              </a:rPr>
              <a:t>Leitfaden zur Untersuchung von Arbeitsunfällen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Arbeitsschutzgesetz (ArbSchG)</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4" name="Grafik 3">
            <a:extLst>
              <a:ext uri="{FF2B5EF4-FFF2-40B4-BE49-F238E27FC236}">
                <a16:creationId xmlns:a16="http://schemas.microsoft.com/office/drawing/2014/main" id="{DD5F1EBD-34C6-ED36-B366-E791FC58AF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4383" y="4651770"/>
            <a:ext cx="4917769" cy="1093334"/>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39).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976</Words>
  <PresentationFormat>Breitbild</PresentationFormat>
  <Paragraphs>96</Paragraphs>
  <Slides>10</Slides>
  <Notes>9</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2022-09-13T11:53:09Z</dcterms:modified>
</cp:coreProperties>
</file>