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62" r:id="rId2"/>
    <p:sldId id="257" r:id="rId3"/>
    <p:sldId id="258" r:id="rId4"/>
    <p:sldId id="259" r:id="rId5"/>
    <p:sldId id="263" r:id="rId6"/>
    <p:sldId id="268" r:id="rId7"/>
    <p:sldId id="271" r:id="rId8"/>
    <p:sldId id="272" r:id="rId9"/>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3" clrIdx="0">
    <p:extLst>
      <p:ext uri="{19B8F6BF-5375-455C-9EA6-DF929625EA0E}">
        <p15:presenceInfo xmlns:p15="http://schemas.microsoft.com/office/powerpoint/2012/main" userId="S::Imke.Birkenstock@bgrci.de::919eed87-5d9d-4082-beec-0addc325ea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71029" autoAdjust="0"/>
  </p:normalViewPr>
  <p:slideViewPr>
    <p:cSldViewPr snapToGrid="0">
      <p:cViewPr varScale="1">
        <p:scale>
          <a:sx n="81" d="100"/>
          <a:sy n="81" d="100"/>
        </p:scale>
        <p:origin x="582" y="90"/>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3" d="2"/>
        <a:sy n="3" d="2"/>
      </p:scale>
      <p:origin x="0" y="0"/>
    </p:cViewPr>
  </p:notesText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25.06.2021</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25.06.2021</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a:t>
            </a:r>
          </a:p>
          <a:p>
            <a:pPr>
              <a:spcAft>
                <a:spcPts val="1000"/>
              </a:spcAft>
            </a:pPr>
            <a:r>
              <a:rPr lang="de-DE" sz="1200" b="0" dirty="0">
                <a:sym typeface="Wingdings" panose="05000000000000000000" pitchFamily="2" charset="2"/>
              </a:rPr>
              <a:t>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240403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endParaRPr lang="de-DE" sz="1200"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6"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3" name="Rechteck 12">
            <a:extLst>
              <a:ext uri="{FF2B5EF4-FFF2-40B4-BE49-F238E27FC236}">
                <a16:creationId xmlns:a16="http://schemas.microsoft.com/office/drawing/2014/main" id="{D8B67667-163A-46DA-97FF-6C86A58FB1A9}"/>
              </a:ext>
            </a:extLst>
          </p:cNvPr>
          <p:cNvSpPr/>
          <p:nvPr userDrawn="1"/>
        </p:nvSpPr>
        <p:spPr>
          <a:xfrm>
            <a:off x="6343945" y="4292163"/>
            <a:ext cx="101370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Datum: </a:t>
            </a:r>
          </a:p>
        </p:txBody>
      </p:sp>
      <p:sp>
        <p:nvSpPr>
          <p:cNvPr id="17" name="Datumsplatzhalter 2">
            <a:extLst>
              <a:ext uri="{FF2B5EF4-FFF2-40B4-BE49-F238E27FC236}">
                <a16:creationId xmlns:a16="http://schemas.microsoft.com/office/drawing/2014/main" id="{50D046A3-BFE2-488E-ACC0-F3BE8E6E3894}"/>
              </a:ext>
            </a:extLst>
          </p:cNvPr>
          <p:cNvSpPr txBox="1">
            <a:spLocks/>
          </p:cNvSpPr>
          <p:nvPr userDrawn="1"/>
        </p:nvSpPr>
        <p:spPr>
          <a:xfrm>
            <a:off x="7263525" y="4292163"/>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AEC8723-593B-49BE-858C-69335F150833}" type="datetime1">
              <a:rPr kumimoji="0" lang="de-DE" sz="1800" b="1"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25.06.2021</a:t>
            </a:fld>
            <a:endPar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8" name="Fußzeilenplatzhalter 3">
            <a:extLst>
              <a:ext uri="{FF2B5EF4-FFF2-40B4-BE49-F238E27FC236}">
                <a16:creationId xmlns:a16="http://schemas.microsoft.com/office/drawing/2014/main" id="{3F283986-A1C3-4985-8279-38A65B53B068}"/>
              </a:ext>
            </a:extLst>
          </p:cNvPr>
          <p:cNvSpPr txBox="1">
            <a:spLocks/>
          </p:cNvSpPr>
          <p:nvPr userDrawn="1"/>
        </p:nvSpPr>
        <p:spPr>
          <a:xfrm>
            <a:off x="8530436" y="4785021"/>
            <a:ext cx="3026260"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Manfred Mustermann</a:t>
            </a:r>
          </a:p>
        </p:txBody>
      </p:sp>
      <p:sp>
        <p:nvSpPr>
          <p:cNvPr id="19" name="Rechteck 18">
            <a:extLst>
              <a:ext uri="{FF2B5EF4-FFF2-40B4-BE49-F238E27FC236}">
                <a16:creationId xmlns:a16="http://schemas.microsoft.com/office/drawing/2014/main" id="{9C022BBC-69C0-4A1D-9AC5-416DD79FAD6B}"/>
              </a:ext>
            </a:extLst>
          </p:cNvPr>
          <p:cNvSpPr/>
          <p:nvPr userDrawn="1"/>
        </p:nvSpPr>
        <p:spPr>
          <a:xfrm>
            <a:off x="6343945" y="4785021"/>
            <a:ext cx="21142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Referent/Referentin:</a:t>
            </a:r>
          </a:p>
        </p:txBody>
      </p:sp>
    </p:spTree>
    <p:extLst>
      <p:ext uri="{BB962C8B-B14F-4D97-AF65-F5344CB8AC3E}">
        <p14:creationId xmlns:p14="http://schemas.microsoft.com/office/powerpoint/2010/main" val="427836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871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umsplatzhalter 3"/>
          <p:cNvSpPr>
            <a:spLocks noGrp="1"/>
          </p:cNvSpPr>
          <p:nvPr>
            <p:ph type="dt" sz="half" idx="2"/>
          </p:nvPr>
        </p:nvSpPr>
        <p:spPr>
          <a:xfrm>
            <a:off x="307253" y="65959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23.06.2021</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Fußzeilenplatzhalter 4"/>
          <p:cNvSpPr>
            <a:spLocks noGrp="1"/>
          </p:cNvSpPr>
          <p:nvPr>
            <p:ph type="ftr" sz="quarter" idx="3"/>
          </p:nvPr>
        </p:nvSpPr>
        <p:spPr>
          <a:xfrm>
            <a:off x="4029973" y="65944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2" name="Foliennummernplatzhalter 5"/>
          <p:cNvSpPr>
            <a:spLocks noGrp="1"/>
          </p:cNvSpPr>
          <p:nvPr>
            <p:ph type="sldNum" sz="quarter" idx="4"/>
          </p:nvPr>
        </p:nvSpPr>
        <p:spPr>
          <a:xfrm>
            <a:off x="9124293" y="65944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19865254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A5E37D8-5C33-4897-BF69-9F10C6F91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29815"/>
            <a:ext cx="12192000" cy="4751832"/>
          </a:xfrm>
          <a:prstGeom prst="rect">
            <a:avLst/>
          </a:prstGeom>
        </p:spPr>
      </p:pic>
      <p:pic>
        <p:nvPicPr>
          <p:cNvPr id="9" name="Grafik 8">
            <a:extLst>
              <a:ext uri="{FF2B5EF4-FFF2-40B4-BE49-F238E27FC236}">
                <a16:creationId xmlns:a16="http://schemas.microsoft.com/office/drawing/2014/main" id="{8A925D18-6867-48AB-8B62-CE1E7D9942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6314" y="1920025"/>
            <a:ext cx="6718231" cy="1966176"/>
          </a:xfrm>
          <a:prstGeom prst="rect">
            <a:avLst/>
          </a:prstGeom>
        </p:spPr>
      </p:pic>
      <p:sp>
        <p:nvSpPr>
          <p:cNvPr id="10" name="Rechteck 9">
            <a:extLst>
              <a:ext uri="{FF2B5EF4-FFF2-40B4-BE49-F238E27FC236}">
                <a16:creationId xmlns:a16="http://schemas.microsoft.com/office/drawing/2014/main" id="{2951D0BA-3484-45A2-AB11-CCED0816B508}"/>
              </a:ext>
            </a:extLst>
          </p:cNvPr>
          <p:cNvSpPr/>
          <p:nvPr/>
        </p:nvSpPr>
        <p:spPr>
          <a:xfrm>
            <a:off x="6043321" y="4292163"/>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1" name="Datumsplatzhalter 2">
            <a:extLst>
              <a:ext uri="{FF2B5EF4-FFF2-40B4-BE49-F238E27FC236}">
                <a16:creationId xmlns:a16="http://schemas.microsoft.com/office/drawing/2014/main" id="{F791B69D-F05B-4050-82B0-CC411AE0CC22}"/>
              </a:ext>
            </a:extLst>
          </p:cNvPr>
          <p:cNvSpPr>
            <a:spLocks noGrp="1"/>
          </p:cNvSpPr>
          <p:nvPr>
            <p:ph type="dt" sz="half" idx="2"/>
          </p:nvPr>
        </p:nvSpPr>
        <p:spPr>
          <a:xfrm>
            <a:off x="6982542" y="4292163"/>
            <a:ext cx="2743200" cy="365125"/>
          </a:xfrm>
        </p:spPr>
        <p:txBody>
          <a:bodyPr/>
          <a:lstStyle/>
          <a:p>
            <a:r>
              <a:rPr lang="en-US" sz="1800" b="1"/>
              <a:t>23.06.2021</a:t>
            </a:r>
            <a:endParaRPr lang="de-DE" sz="1800" b="1" dirty="0"/>
          </a:p>
        </p:txBody>
      </p:sp>
      <p:sp>
        <p:nvSpPr>
          <p:cNvPr id="12" name="Fußzeilenplatzhalter 3">
            <a:extLst>
              <a:ext uri="{FF2B5EF4-FFF2-40B4-BE49-F238E27FC236}">
                <a16:creationId xmlns:a16="http://schemas.microsoft.com/office/drawing/2014/main" id="{C760D1B0-826E-466F-A4EB-5B687A3CC414}"/>
              </a:ext>
            </a:extLst>
          </p:cNvPr>
          <p:cNvSpPr>
            <a:spLocks noGrp="1"/>
          </p:cNvSpPr>
          <p:nvPr>
            <p:ph type="ftr" sz="quarter" idx="3"/>
          </p:nvPr>
        </p:nvSpPr>
        <p:spPr>
          <a:xfrm>
            <a:off x="8157578" y="4785021"/>
            <a:ext cx="3286752" cy="365125"/>
          </a:xfrm>
        </p:spPr>
        <p:txBody>
          <a:bodyPr/>
          <a:lstStyle/>
          <a:p>
            <a:pPr algn="l"/>
            <a:r>
              <a:rPr lang="de-DE" sz="1800" b="1" dirty="0"/>
              <a:t>Manfred Mustermann</a:t>
            </a:r>
          </a:p>
        </p:txBody>
      </p:sp>
      <p:sp>
        <p:nvSpPr>
          <p:cNvPr id="13" name="Rechteck 12">
            <a:extLst>
              <a:ext uri="{FF2B5EF4-FFF2-40B4-BE49-F238E27FC236}">
                <a16:creationId xmlns:a16="http://schemas.microsoft.com/office/drawing/2014/main" id="{F57BC03D-9BC1-4929-8C4D-4F6732AE69C7}"/>
              </a:ext>
            </a:extLst>
          </p:cNvPr>
          <p:cNvSpPr/>
          <p:nvPr/>
        </p:nvSpPr>
        <p:spPr>
          <a:xfrm>
            <a:off x="6043321" y="4785021"/>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sp>
        <p:nvSpPr>
          <p:cNvPr id="14" name="Foliennummernplatzhalter 13">
            <a:extLst>
              <a:ext uri="{FF2B5EF4-FFF2-40B4-BE49-F238E27FC236}">
                <a16:creationId xmlns:a16="http://schemas.microsoft.com/office/drawing/2014/main" id="{90E9BFA0-E873-45EE-8599-9B5760A966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59154DA8-4C46-4606-B290-F00A9DBE07A9}"/>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40</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a:extLst>
              <a:ext uri="{FF2B5EF4-FFF2-40B4-BE49-F238E27FC236}">
                <a16:creationId xmlns:a16="http://schemas.microsoft.com/office/drawing/2014/main" id="{D7D9134E-E71C-4553-9333-021FBB9DEA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2" name="Sprechblase: rechteckig 1">
            <a:extLst>
              <a:ext uri="{FF2B5EF4-FFF2-40B4-BE49-F238E27FC236}">
                <a16:creationId xmlns:a16="http://schemas.microsoft.com/office/drawing/2014/main" id="{194A66EA-7273-4701-AA9C-74DA485DF5F3}"/>
              </a:ext>
            </a:extLst>
          </p:cNvPr>
          <p:cNvSpPr/>
          <p:nvPr/>
        </p:nvSpPr>
        <p:spPr>
          <a:xfrm>
            <a:off x="2237291" y="2179767"/>
            <a:ext cx="2605462" cy="777259"/>
          </a:xfrm>
          <a:prstGeom prst="wedgeRectCallout">
            <a:avLst>
              <a:gd name="adj1" fmla="val -33049"/>
              <a:gd name="adj2" fmla="val 1021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Ein kleines Schloss rettet Leben!</a:t>
            </a:r>
          </a:p>
        </p:txBody>
      </p:sp>
      <p:sp>
        <p:nvSpPr>
          <p:cNvPr id="8" name="Sprechblase: rechteckig 7">
            <a:extLst>
              <a:ext uri="{FF2B5EF4-FFF2-40B4-BE49-F238E27FC236}">
                <a16:creationId xmlns:a16="http://schemas.microsoft.com/office/drawing/2014/main" id="{1090CE87-B77F-4237-A233-4EF4632819DC}"/>
              </a:ext>
            </a:extLst>
          </p:cNvPr>
          <p:cNvSpPr/>
          <p:nvPr/>
        </p:nvSpPr>
        <p:spPr>
          <a:xfrm>
            <a:off x="263790" y="3406008"/>
            <a:ext cx="2605461" cy="1119149"/>
          </a:xfrm>
          <a:prstGeom prst="wedgeRectCallout">
            <a:avLst>
              <a:gd name="adj1" fmla="val -53250"/>
              <a:gd name="adj2" fmla="val 9098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Fehlerdiagnose kann ich sowieso nur bei laufender Maschine machen.</a:t>
            </a:r>
          </a:p>
        </p:txBody>
      </p:sp>
      <p:sp>
        <p:nvSpPr>
          <p:cNvPr id="3" name="Sprechblase: oval 2">
            <a:extLst>
              <a:ext uri="{FF2B5EF4-FFF2-40B4-BE49-F238E27FC236}">
                <a16:creationId xmlns:a16="http://schemas.microsoft.com/office/drawing/2014/main" id="{A4DC40D5-59C5-4330-83F5-4C1DAC7FB993}"/>
              </a:ext>
            </a:extLst>
          </p:cNvPr>
          <p:cNvSpPr/>
          <p:nvPr/>
        </p:nvSpPr>
        <p:spPr>
          <a:xfrm>
            <a:off x="5252516" y="1058981"/>
            <a:ext cx="2227785" cy="934478"/>
          </a:xfrm>
          <a:prstGeom prst="wedgeEllipseCallout">
            <a:avLst>
              <a:gd name="adj1" fmla="val 31983"/>
              <a:gd name="adj2" fmla="val 93706"/>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Der Not-Halt reicht aus.</a:t>
            </a:r>
          </a:p>
        </p:txBody>
      </p:sp>
      <p:sp>
        <p:nvSpPr>
          <p:cNvPr id="9" name="Sprechblase: oval 8">
            <a:extLst>
              <a:ext uri="{FF2B5EF4-FFF2-40B4-BE49-F238E27FC236}">
                <a16:creationId xmlns:a16="http://schemas.microsoft.com/office/drawing/2014/main" id="{5FEB110A-C985-40D4-8BC8-DA69FD8F3E5F}"/>
              </a:ext>
            </a:extLst>
          </p:cNvPr>
          <p:cNvSpPr/>
          <p:nvPr/>
        </p:nvSpPr>
        <p:spPr>
          <a:xfrm>
            <a:off x="3781965" y="4536711"/>
            <a:ext cx="3311999" cy="1100761"/>
          </a:xfrm>
          <a:prstGeom prst="wedgeEllipseCallout">
            <a:avLst>
              <a:gd name="adj1" fmla="val 61089"/>
              <a:gd name="adj2" fmla="val -6321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sag meinen Kollegen immer Bescheid, das reicht.</a:t>
            </a:r>
          </a:p>
        </p:txBody>
      </p:sp>
      <p:sp>
        <p:nvSpPr>
          <p:cNvPr id="10" name="Sprechblase: oval 9">
            <a:extLst>
              <a:ext uri="{FF2B5EF4-FFF2-40B4-BE49-F238E27FC236}">
                <a16:creationId xmlns:a16="http://schemas.microsoft.com/office/drawing/2014/main" id="{D9AF74F6-4865-4FFB-AAF2-B8DA1B34043D}"/>
              </a:ext>
            </a:extLst>
          </p:cNvPr>
          <p:cNvSpPr/>
          <p:nvPr/>
        </p:nvSpPr>
        <p:spPr>
          <a:xfrm>
            <a:off x="83127" y="4830603"/>
            <a:ext cx="3822721" cy="1505409"/>
          </a:xfrm>
          <a:prstGeom prst="wedgeEllipseCallout">
            <a:avLst>
              <a:gd name="adj1" fmla="val 38869"/>
              <a:gd name="adj2" fmla="val -874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Also unsere Anlagen sind so unübersichtlich, ohne mein Schloss gehe ich da nicht rein.</a:t>
            </a:r>
          </a:p>
        </p:txBody>
      </p:sp>
      <p:sp>
        <p:nvSpPr>
          <p:cNvPr id="11" name="Sprechblase: rechteckig 10">
            <a:extLst>
              <a:ext uri="{FF2B5EF4-FFF2-40B4-BE49-F238E27FC236}">
                <a16:creationId xmlns:a16="http://schemas.microsoft.com/office/drawing/2014/main" id="{EF606BC2-F9E8-43EC-885C-CDDDA6272108}"/>
              </a:ext>
            </a:extLst>
          </p:cNvPr>
          <p:cNvSpPr/>
          <p:nvPr/>
        </p:nvSpPr>
        <p:spPr>
          <a:xfrm flipH="1">
            <a:off x="7217878" y="5158460"/>
            <a:ext cx="2846056" cy="917698"/>
          </a:xfrm>
          <a:prstGeom prst="wedgeRectCallout">
            <a:avLst>
              <a:gd name="adj1" fmla="val -86145"/>
              <a:gd name="adj2" fmla="val -4140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bin doch nur kurz hier in der Anlage tätig.</a:t>
            </a:r>
          </a:p>
        </p:txBody>
      </p:sp>
      <p:sp>
        <p:nvSpPr>
          <p:cNvPr id="13" name="Sprechblase: oval 12">
            <a:extLst>
              <a:ext uri="{FF2B5EF4-FFF2-40B4-BE49-F238E27FC236}">
                <a16:creationId xmlns:a16="http://schemas.microsoft.com/office/drawing/2014/main" id="{FED473E7-59A0-4A32-BD43-D38288C80273}"/>
              </a:ext>
            </a:extLst>
          </p:cNvPr>
          <p:cNvSpPr/>
          <p:nvPr/>
        </p:nvSpPr>
        <p:spPr>
          <a:xfrm flipH="1">
            <a:off x="8435301" y="1043460"/>
            <a:ext cx="3257267" cy="1630065"/>
          </a:xfrm>
          <a:prstGeom prst="wedgeEllipseCallout">
            <a:avLst>
              <a:gd name="adj1" fmla="val 23355"/>
              <a:gd name="adj2" fmla="val 8266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Starkstrom heißt so, weil es unheimlich stark ist, was man damit machen kann.</a:t>
            </a:r>
          </a:p>
        </p:txBody>
      </p:sp>
      <p:sp>
        <p:nvSpPr>
          <p:cNvPr id="16" name="Sprechblase: rechteckig 15">
            <a:extLst>
              <a:ext uri="{FF2B5EF4-FFF2-40B4-BE49-F238E27FC236}">
                <a16:creationId xmlns:a16="http://schemas.microsoft.com/office/drawing/2014/main" id="{655C034A-B77A-481E-A1D6-B93013D975B4}"/>
              </a:ext>
            </a:extLst>
          </p:cNvPr>
          <p:cNvSpPr/>
          <p:nvPr/>
        </p:nvSpPr>
        <p:spPr>
          <a:xfrm flipH="1">
            <a:off x="7908966" y="3380522"/>
            <a:ext cx="3522064" cy="1533950"/>
          </a:xfrm>
          <a:prstGeom prst="wedgeRectCallout">
            <a:avLst>
              <a:gd name="adj1" fmla="val -65999"/>
              <a:gd name="adj2" fmla="val -5808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Man muss auch bei Hydraulik und Pneumatik an die gespeicherten Energien denken. </a:t>
            </a:r>
            <a:br>
              <a:rPr lang="de-DE" i="1" dirty="0">
                <a:solidFill>
                  <a:schemeClr val="bg1"/>
                </a:solidFill>
              </a:rPr>
            </a:br>
            <a:r>
              <a:rPr lang="de-DE" i="1" dirty="0">
                <a:solidFill>
                  <a:schemeClr val="bg1"/>
                </a:solidFill>
              </a:rPr>
              <a:t>Unverhofft kommt oft!</a:t>
            </a:r>
          </a:p>
        </p:txBody>
      </p:sp>
      <p:sp>
        <p:nvSpPr>
          <p:cNvPr id="18" name="Sprechblase: rechteckig 17">
            <a:extLst>
              <a:ext uri="{FF2B5EF4-FFF2-40B4-BE49-F238E27FC236}">
                <a16:creationId xmlns:a16="http://schemas.microsoft.com/office/drawing/2014/main" id="{AADF7FDB-3095-40C2-84A6-09CC0A049F33}"/>
              </a:ext>
            </a:extLst>
          </p:cNvPr>
          <p:cNvSpPr/>
          <p:nvPr/>
        </p:nvSpPr>
        <p:spPr>
          <a:xfrm>
            <a:off x="982539" y="1126747"/>
            <a:ext cx="2605462" cy="798946"/>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Ich habe gar nicht die Zeit für dieses LOTOTO-Zeug.</a:t>
            </a:r>
          </a:p>
        </p:txBody>
      </p:sp>
      <p:sp>
        <p:nvSpPr>
          <p:cNvPr id="19"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22" name="Textfeld 21">
            <a:extLst>
              <a:ext uri="{FF2B5EF4-FFF2-40B4-BE49-F238E27FC236}">
                <a16:creationId xmlns:a16="http://schemas.microsoft.com/office/drawing/2014/main" id="{25635612-A936-43A4-9B29-01284DDA3C5A}"/>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sp>
        <p:nvSpPr>
          <p:cNvPr id="25" name="Sprechblase: rechteckig 24">
            <a:extLst>
              <a:ext uri="{FF2B5EF4-FFF2-40B4-BE49-F238E27FC236}">
                <a16:creationId xmlns:a16="http://schemas.microsoft.com/office/drawing/2014/main" id="{9E29103B-DE2D-4C1A-8AA2-A69595546374}"/>
              </a:ext>
            </a:extLst>
          </p:cNvPr>
          <p:cNvSpPr/>
          <p:nvPr/>
        </p:nvSpPr>
        <p:spPr>
          <a:xfrm flipH="1">
            <a:off x="4684033" y="3143205"/>
            <a:ext cx="2381857" cy="934478"/>
          </a:xfrm>
          <a:prstGeom prst="wedgeRectCallout">
            <a:avLst>
              <a:gd name="adj1" fmla="val 80317"/>
              <a:gd name="adj2" fmla="val -6467"/>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err="1">
                <a:solidFill>
                  <a:schemeClr val="bg1"/>
                </a:solidFill>
              </a:rPr>
              <a:t>Safety</a:t>
            </a:r>
            <a:r>
              <a:rPr lang="de-DE" i="1" dirty="0">
                <a:solidFill>
                  <a:schemeClr val="bg1"/>
                </a:solidFill>
              </a:rPr>
              <a:t> </a:t>
            </a:r>
            <a:r>
              <a:rPr lang="de-DE" i="1" dirty="0" err="1">
                <a:solidFill>
                  <a:schemeClr val="bg1"/>
                </a:solidFill>
              </a:rPr>
              <a:t>first</a:t>
            </a:r>
            <a:r>
              <a:rPr lang="de-DE" i="1" dirty="0">
                <a:solidFill>
                  <a:schemeClr val="bg1"/>
                </a:solidFill>
              </a:rPr>
              <a:t>! Mit Strom ist nicht zu spaßen.</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P spid="9" grpId="0" animBg="1"/>
      <p:bldP spid="10" grpId="0" animBg="1"/>
      <p:bldP spid="11" grpId="0" animBg="1"/>
      <p:bldP spid="13" grpId="0" animBg="1"/>
      <p:bldP spid="16"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2D767782-E520-4EDE-8647-32E5AC5E80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56313"/>
              <a:gd name="adj2" fmla="val -9297"/>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14" name="Textfeld 13">
            <a:extLst>
              <a:ext uri="{FF2B5EF4-FFF2-40B4-BE49-F238E27FC236}">
                <a16:creationId xmlns:a16="http://schemas.microsoft.com/office/drawing/2014/main" id="{1F81B9AD-5B7C-4517-9270-5791D405BF9E}"/>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spTree>
    <p:extLst>
      <p:ext uri="{BB962C8B-B14F-4D97-AF65-F5344CB8AC3E}">
        <p14:creationId xmlns:p14="http://schemas.microsoft.com/office/powerpoint/2010/main" val="364654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6567EE72-6E51-4EAE-987A-A13B7A21C2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3" y="1867424"/>
            <a:ext cx="8594474" cy="419929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Ein Wiedereinschalten der Maschinen oder Anlagen durch Per-</a:t>
            </a:r>
            <a:r>
              <a:rPr lang="de-DE" sz="2400" dirty="0" err="1">
                <a:solidFill>
                  <a:schemeClr val="tx1">
                    <a:lumMod val="65000"/>
                    <a:lumOff val="35000"/>
                  </a:schemeClr>
                </a:solidFill>
              </a:rPr>
              <a:t>sonen</a:t>
            </a:r>
            <a:r>
              <a:rPr lang="de-DE" sz="2400" dirty="0">
                <a:solidFill>
                  <a:schemeClr val="tx1">
                    <a:lumMod val="65000"/>
                    <a:lumOff val="35000"/>
                  </a:schemeClr>
                </a:solidFill>
              </a:rPr>
              <a:t>, die an anderen Gewerken arbeiten, ist jederzeit möglich, wenn der ausgeschaltete Hauptschalter nicht gesichert ist.</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Über das Ausschalten des Hauptschalters lassen sich nicht alle von gespeicherten Energien ausgehende Gefahren eliminieren: </a:t>
            </a:r>
            <a:br>
              <a:rPr lang="de-DE" sz="2400" dirty="0">
                <a:solidFill>
                  <a:schemeClr val="tx1">
                    <a:lumMod val="65000"/>
                    <a:lumOff val="35000"/>
                  </a:schemeClr>
                </a:solidFill>
              </a:rPr>
            </a:br>
            <a:r>
              <a:rPr lang="de-DE" sz="2400" dirty="0">
                <a:solidFill>
                  <a:schemeClr val="tx1">
                    <a:lumMod val="65000"/>
                    <a:lumOff val="35000"/>
                  </a:schemeClr>
                </a:solidFill>
              </a:rPr>
              <a:t>Es können Federn noch gespannt sein, Hydraulik und Pneumatik unter Druck und elektrische Komponenten unter Spannung stehen. </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Daher ist die Betätigung des Hauptschalters eine notwendige, </a:t>
            </a:r>
            <a:br>
              <a:rPr lang="de-DE" sz="2400" dirty="0">
                <a:solidFill>
                  <a:schemeClr val="tx1">
                    <a:lumMod val="65000"/>
                    <a:lumOff val="35000"/>
                  </a:schemeClr>
                </a:solidFill>
              </a:rPr>
            </a:br>
            <a:r>
              <a:rPr lang="de-DE" sz="2400" dirty="0">
                <a:solidFill>
                  <a:schemeClr val="tx1">
                    <a:lumMod val="65000"/>
                    <a:lumOff val="35000"/>
                  </a:schemeClr>
                </a:solidFill>
              </a:rPr>
              <a:t>aber alleinig nicht ausreichende Bedingung für die sichere Durchführung von Instandhaltungsarbeiten an Maschinen </a:t>
            </a:r>
            <a:br>
              <a:rPr lang="de-DE" sz="2400" dirty="0">
                <a:solidFill>
                  <a:schemeClr val="tx1">
                    <a:lumMod val="65000"/>
                    <a:lumOff val="35000"/>
                  </a:schemeClr>
                </a:solidFill>
              </a:rPr>
            </a:br>
            <a:r>
              <a:rPr lang="de-DE" sz="2400" dirty="0">
                <a:solidFill>
                  <a:schemeClr val="tx1">
                    <a:lumMod val="65000"/>
                    <a:lumOff val="35000"/>
                  </a:schemeClr>
                </a:solidFill>
              </a:rPr>
              <a:t>und Anlagen.</a:t>
            </a:r>
          </a:p>
        </p:txBody>
      </p:sp>
      <p:sp>
        <p:nvSpPr>
          <p:cNvPr id="19" name="Textfeld 18">
            <a:extLst>
              <a:ext uri="{FF2B5EF4-FFF2-40B4-BE49-F238E27FC236}">
                <a16:creationId xmlns:a16="http://schemas.microsoft.com/office/drawing/2014/main" id="{38BF7EBC-4941-41FC-B430-BA23AD359FCC}"/>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spTree>
    <p:extLst>
      <p:ext uri="{BB962C8B-B14F-4D97-AF65-F5344CB8AC3E}">
        <p14:creationId xmlns:p14="http://schemas.microsoft.com/office/powerpoint/2010/main" val="20217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0BDD76B-B81F-41D4-A16D-5A812BF95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6400"/>
            <a:ext cx="12192000" cy="4751832"/>
          </a:xfrm>
          <a:prstGeom prst="rect">
            <a:avLst/>
          </a:prstGeom>
        </p:spPr>
      </p:pic>
      <p:sp>
        <p:nvSpPr>
          <p:cNvPr id="12" name="Rechteck 11"/>
          <p:cNvSpPr/>
          <p:nvPr/>
        </p:nvSpPr>
        <p:spPr>
          <a:xfrm>
            <a:off x="0" y="1043493"/>
            <a:ext cx="3238052"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a:t>
            </a:r>
          </a:p>
        </p:txBody>
      </p:sp>
      <p:sp>
        <p:nvSpPr>
          <p:cNvPr id="11"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3" name="Textfeld 2">
            <a:extLst>
              <a:ext uri="{FF2B5EF4-FFF2-40B4-BE49-F238E27FC236}">
                <a16:creationId xmlns:a16="http://schemas.microsoft.com/office/drawing/2014/main" id="{E0747FE4-F3E1-4EC1-B816-BDF08A01FD13}"/>
              </a:ext>
            </a:extLst>
          </p:cNvPr>
          <p:cNvSpPr txBox="1"/>
          <p:nvPr/>
        </p:nvSpPr>
        <p:spPr>
          <a:xfrm>
            <a:off x="982662" y="1777401"/>
            <a:ext cx="8736523" cy="4327532"/>
          </a:xfrm>
          <a:prstGeom prst="rect">
            <a:avLst/>
          </a:prstGeom>
          <a:noFill/>
        </p:spPr>
        <p:txBody>
          <a:bodyPr wrap="square" lIns="90000" tIns="46800" rIns="90000" bIns="46800" rtlCol="0">
            <a:spAutoFit/>
          </a:bodyPr>
          <a:lstStyle/>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Etablieren Sie ein Verfahren, durch das Netztrenneinrichtungen (Hauptschalter) an Maschinen und Anlagen nicht nur zuverlässig abgeschaltet, sondern auch gegen Wiedereinschalten gesichert werden (z. B. Schlüsseltransfersysteme oder LOTOTO-Verfahren).</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Stellen Sie sicher, dass für alle instand haltenden Personen und für alle Arten von Hauptschaltern geeignetes Equipment zur Verfügung steht.</a:t>
            </a:r>
          </a:p>
          <a:p>
            <a:pPr marL="252000" indent="-252000">
              <a:lnSpc>
                <a:spcPts val="2500"/>
              </a:lnSpc>
              <a:spcAft>
                <a:spcPts val="1000"/>
              </a:spcAft>
              <a:buClr>
                <a:srgbClr val="FF0000"/>
              </a:buClr>
              <a:buFont typeface="Arial" panose="020B0604020202020204" pitchFamily="34" charset="0"/>
              <a:buChar char="•"/>
            </a:pPr>
            <a:r>
              <a:rPr lang="de-DE" sz="2400" spc="-100" dirty="0">
                <a:solidFill>
                  <a:schemeClr val="tx1">
                    <a:lumMod val="65000"/>
                    <a:lumOff val="35000"/>
                  </a:schemeClr>
                </a:solidFill>
              </a:rPr>
              <a:t>Überprüfen Sie, ob das festgelegte Verfahren auch durchgeführt wird.</a:t>
            </a:r>
          </a:p>
          <a:p>
            <a:pPr marL="252000" indent="-2520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Stellen Sie sicher, dass vor Aufnahme von Instandhaltungsarbeiten </a:t>
            </a:r>
            <a:br>
              <a:rPr lang="de-DE" sz="2400" dirty="0">
                <a:solidFill>
                  <a:schemeClr val="tx1">
                    <a:lumMod val="65000"/>
                    <a:lumOff val="35000"/>
                  </a:schemeClr>
                </a:solidFill>
              </a:rPr>
            </a:br>
            <a:r>
              <a:rPr lang="de-DE" sz="2400" dirty="0">
                <a:solidFill>
                  <a:schemeClr val="tx1">
                    <a:lumMod val="65000"/>
                    <a:lumOff val="35000"/>
                  </a:schemeClr>
                </a:solidFill>
              </a:rPr>
              <a:t>alle gespeicherten Stoffe abgeleitet sowie gespeicherte Energien abgetrennt und gesichert werden. Unterweisen Sie die Möglichkeit von Gefährdungen durch gespeicherte Energien. </a:t>
            </a:r>
          </a:p>
        </p:txBody>
      </p:sp>
      <p:sp>
        <p:nvSpPr>
          <p:cNvPr id="16" name="Textfeld 15">
            <a:extLst>
              <a:ext uri="{FF2B5EF4-FFF2-40B4-BE49-F238E27FC236}">
                <a16:creationId xmlns:a16="http://schemas.microsoft.com/office/drawing/2014/main" id="{6544CE90-F12B-417A-91F7-7A93012508D7}"/>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spTree>
    <p:extLst>
      <p:ext uri="{BB962C8B-B14F-4D97-AF65-F5344CB8AC3E}">
        <p14:creationId xmlns:p14="http://schemas.microsoft.com/office/powerpoint/2010/main" val="789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1B8FAFD2-9054-4D16-A489-B80CCD46F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6</a:t>
            </a:fld>
            <a:endParaRPr lang="de-DE" sz="800" dirty="0">
              <a:solidFill>
                <a:schemeClr val="tx1">
                  <a:lumMod val="65000"/>
                  <a:lumOff val="35000"/>
                </a:schemeClr>
              </a:solidFill>
            </a:endParaRPr>
          </a:p>
        </p:txBody>
      </p:sp>
      <p:sp>
        <p:nvSpPr>
          <p:cNvPr id="12" name="Rechteck 11"/>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982663"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sp>
        <p:nvSpPr>
          <p:cNvPr id="17" name="Textfeld 16">
            <a:extLst>
              <a:ext uri="{FF2B5EF4-FFF2-40B4-BE49-F238E27FC236}">
                <a16:creationId xmlns:a16="http://schemas.microsoft.com/office/drawing/2014/main" id="{44E91181-BA7F-417A-8FA3-EDA340FE9921}"/>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pic>
        <p:nvPicPr>
          <p:cNvPr id="2" name="Grafik 1">
            <a:extLst>
              <a:ext uri="{FF2B5EF4-FFF2-40B4-BE49-F238E27FC236}">
                <a16:creationId xmlns:a16="http://schemas.microsoft.com/office/drawing/2014/main" id="{540FADB3-77AC-46E0-AE57-A3A305ADF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1372" y="5400844"/>
            <a:ext cx="4221247" cy="1089926"/>
          </a:xfrm>
          <a:prstGeom prst="rect">
            <a:avLst/>
          </a:prstGeom>
        </p:spPr>
      </p:pic>
      <p:sp>
        <p:nvSpPr>
          <p:cNvPr id="3" name="Rechteck 2">
            <a:extLst>
              <a:ext uri="{FF2B5EF4-FFF2-40B4-BE49-F238E27FC236}">
                <a16:creationId xmlns:a16="http://schemas.microsoft.com/office/drawing/2014/main" id="{CA33D8B3-4157-4B8F-B0DC-4C3ECD276505}"/>
              </a:ext>
            </a:extLst>
          </p:cNvPr>
          <p:cNvSpPr/>
          <p:nvPr/>
        </p:nvSpPr>
        <p:spPr>
          <a:xfrm>
            <a:off x="3048000" y="2059395"/>
            <a:ext cx="6096000" cy="800219"/>
          </a:xfrm>
          <a:prstGeom prst="rect">
            <a:avLst/>
          </a:prstGeom>
        </p:spPr>
        <p:txBody>
          <a:bodyPr>
            <a:spAutoFit/>
          </a:bodyPr>
          <a:lstStyle/>
          <a:p>
            <a:endParaRPr lang="de-DE" sz="2800" dirty="0">
              <a:solidFill>
                <a:srgbClr val="000000"/>
              </a:solidFill>
              <a:latin typeface="DGUV Meta-Normal"/>
            </a:endParaRPr>
          </a:p>
          <a:p>
            <a:endParaRPr lang="de-DE" dirty="0">
              <a:solidFill>
                <a:srgbClr val="000000"/>
              </a:solidFill>
              <a:latin typeface="DGUV Meta-Normal"/>
            </a:endParaRPr>
          </a:p>
        </p:txBody>
      </p:sp>
      <p:sp>
        <p:nvSpPr>
          <p:cNvPr id="4" name="Rechteck 3">
            <a:extLst>
              <a:ext uri="{FF2B5EF4-FFF2-40B4-BE49-F238E27FC236}">
                <a16:creationId xmlns:a16="http://schemas.microsoft.com/office/drawing/2014/main" id="{DCCB4A3E-0B01-47DB-83A8-8526BDEEB115}"/>
              </a:ext>
            </a:extLst>
          </p:cNvPr>
          <p:cNvSpPr/>
          <p:nvPr/>
        </p:nvSpPr>
        <p:spPr>
          <a:xfrm>
            <a:off x="982662" y="1726144"/>
            <a:ext cx="7823010" cy="4561505"/>
          </a:xfrm>
          <a:prstGeom prst="rect">
            <a:avLst/>
          </a:prstGeom>
        </p:spPr>
        <p:txBody>
          <a:bodyPr wrap="square">
            <a:spAutoFit/>
          </a:bodyPr>
          <a:lstStyle/>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Ein DGUV Information 203-087: </a:t>
            </a:r>
            <a:br>
              <a:rPr lang="de-DE" sz="2400" dirty="0">
                <a:solidFill>
                  <a:schemeClr val="tx1">
                    <a:lumMod val="65000"/>
                    <a:lumOff val="35000"/>
                  </a:schemeClr>
                </a:solidFill>
              </a:rPr>
            </a:br>
            <a:r>
              <a:rPr lang="de-DE" sz="2400" dirty="0">
                <a:solidFill>
                  <a:schemeClr val="tx1">
                    <a:lumMod val="65000"/>
                    <a:lumOff val="35000"/>
                  </a:schemeClr>
                </a:solidFill>
              </a:rPr>
              <a:t>Auswahl und Anbringung von Schlüsseltransfersystemen </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Merkblatt T 058: Öffnen von Rohrleitungen </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„kurz &amp; bündig“ KB 035: Lockout-</a:t>
            </a:r>
            <a:r>
              <a:rPr lang="de-DE" sz="2400" dirty="0" err="1">
                <a:solidFill>
                  <a:schemeClr val="tx1">
                    <a:lumMod val="65000"/>
                    <a:lumOff val="35000"/>
                  </a:schemeClr>
                </a:solidFill>
              </a:rPr>
              <a:t>Tagout</a:t>
            </a:r>
            <a:r>
              <a:rPr lang="de-DE" sz="2400" dirty="0">
                <a:solidFill>
                  <a:schemeClr val="tx1">
                    <a:lumMod val="65000"/>
                    <a:lumOff val="35000"/>
                  </a:schemeClr>
                </a:solidFill>
              </a:rPr>
              <a:t>, Sicherheit bei der Instandhaltung – mit System (in Vorbereitung) </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Praxishandbuch: Arbeitssicherheit und Gesundheitsschutz in der Baustoffindustrie, insbesondere Abschnitte A 1.2.8 „Schalteinrichtungen“ und A 4.8 Instandhaltungsarbeiten“ </a:t>
            </a:r>
          </a:p>
          <a:p>
            <a:pPr marL="342900" indent="-342900">
              <a:lnSpc>
                <a:spcPts val="2500"/>
              </a:lnSpc>
              <a:spcAft>
                <a:spcPts val="1000"/>
              </a:spcAft>
              <a:buClr>
                <a:srgbClr val="FF0000"/>
              </a:buClr>
              <a:buFont typeface="Arial" panose="020B0604020202020204" pitchFamily="34" charset="0"/>
              <a:buChar char="•"/>
            </a:pPr>
            <a:r>
              <a:rPr lang="de-DE" sz="2400" dirty="0">
                <a:solidFill>
                  <a:schemeClr val="tx1">
                    <a:lumMod val="65000"/>
                    <a:lumOff val="35000"/>
                  </a:schemeClr>
                </a:solidFill>
              </a:rPr>
              <a:t>Musterbetriebsanweisung: Instandhaltungsarbeiten mit Einsatz des Lockout-Tagout-Systems (LOTO) im Download-center der BG RCI (downloadcenter.bgrci.de)</a:t>
            </a:r>
          </a:p>
          <a:p>
            <a:pPr marL="342900" indent="-342900">
              <a:lnSpc>
                <a:spcPts val="2500"/>
              </a:lnSpc>
              <a:spcAft>
                <a:spcPts val="1000"/>
              </a:spcAft>
              <a:buClr>
                <a:srgbClr val="FF0000"/>
              </a:buClr>
              <a:buFont typeface="Arial" panose="020B0604020202020204" pitchFamily="34" charset="0"/>
              <a:buChar char="•"/>
            </a:pPr>
            <a:endParaRPr lang="de-DE" dirty="0">
              <a:solidFill>
                <a:schemeClr val="tx1">
                  <a:lumMod val="65000"/>
                  <a:lumOff val="35000"/>
                </a:schemeClr>
              </a:solidFill>
            </a:endParaRPr>
          </a:p>
        </p:txBody>
      </p:sp>
    </p:spTree>
    <p:extLst>
      <p:ext uri="{BB962C8B-B14F-4D97-AF65-F5344CB8AC3E}">
        <p14:creationId xmlns:p14="http://schemas.microsoft.com/office/powerpoint/2010/main" val="146028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01729323-0878-41AF-B950-8D40672A23E7}"/>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pic>
        <p:nvPicPr>
          <p:cNvPr id="20" name="Grafik 19">
            <a:extLst>
              <a:ext uri="{FF2B5EF4-FFF2-40B4-BE49-F238E27FC236}">
                <a16:creationId xmlns:a16="http://schemas.microsoft.com/office/drawing/2014/main" id="{FFBA2139-C588-471B-BA3F-6F168A087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19F6462E-BDF2-4907-AFB5-A6E4EAE61A48}"/>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5C449854-E2F6-4265-B93B-E47C04465511}"/>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40).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23" name="Textfeld 22">
            <a:extLst>
              <a:ext uri="{FF2B5EF4-FFF2-40B4-BE49-F238E27FC236}">
                <a16:creationId xmlns:a16="http://schemas.microsoft.com/office/drawing/2014/main" id="{41B12367-90A1-45D1-B32A-FEDE30359F09}"/>
              </a:ext>
            </a:extLst>
          </p:cNvPr>
          <p:cNvSpPr txBox="1"/>
          <p:nvPr/>
        </p:nvSpPr>
        <p:spPr>
          <a:xfrm>
            <a:off x="982664"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295519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a:solidFill>
                  <a:schemeClr val="tx1">
                    <a:lumMod val="65000"/>
                    <a:lumOff val="35000"/>
                  </a:schemeClr>
                </a:solidFill>
              </a:rPr>
              <a:t>23.06.2021</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sp>
        <p:nvSpPr>
          <p:cNvPr id="16" name="Textfeld 15">
            <a:extLst>
              <a:ext uri="{FF2B5EF4-FFF2-40B4-BE49-F238E27FC236}">
                <a16:creationId xmlns:a16="http://schemas.microsoft.com/office/drawing/2014/main" id="{8904FD42-C035-441C-BA45-93F7A188E7B9}"/>
              </a:ext>
            </a:extLst>
          </p:cNvPr>
          <p:cNvSpPr txBox="1"/>
          <p:nvPr/>
        </p:nvSpPr>
        <p:spPr>
          <a:xfrm>
            <a:off x="956051" y="95543"/>
            <a:ext cx="6524250" cy="934478"/>
          </a:xfrm>
          <a:prstGeom prst="rect">
            <a:avLst/>
          </a:prstGeom>
          <a:noFill/>
          <a:ln>
            <a:noFill/>
          </a:ln>
        </p:spPr>
        <p:txBody>
          <a:bodyPr wrap="square" lIns="144000" tIns="36000" rIns="144000" bIns="36000" rtlCol="0">
            <a:spAutoFit/>
          </a:bodyPr>
          <a:lstStyle/>
          <a:p>
            <a:r>
              <a:rPr lang="de-DE" sz="2800" b="1" i="1" dirty="0">
                <a:solidFill>
                  <a:schemeClr val="bg2">
                    <a:lumMod val="25000"/>
                  </a:schemeClr>
                </a:solidFill>
              </a:rPr>
              <a:t>Hauptschalter aus und alles ist sicher</a:t>
            </a:r>
          </a:p>
          <a:p>
            <a:endParaRPr lang="de-DE" sz="2800" b="1" i="1" dirty="0">
              <a:solidFill>
                <a:schemeClr val="bg2">
                  <a:lumMod val="25000"/>
                </a:schemeClr>
              </a:solidFill>
            </a:endParaRPr>
          </a:p>
        </p:txBody>
      </p:sp>
      <p:pic>
        <p:nvPicPr>
          <p:cNvPr id="20" name="Grafik 19">
            <a:extLst>
              <a:ext uri="{FF2B5EF4-FFF2-40B4-BE49-F238E27FC236}">
                <a16:creationId xmlns:a16="http://schemas.microsoft.com/office/drawing/2014/main" id="{371F1A31-85A0-43EA-BFEA-1014A3B5BD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B45D3A3A-37B7-424D-BA86-189C05A274A3}"/>
              </a:ext>
            </a:extLst>
          </p:cNvPr>
          <p:cNvSpPr/>
          <p:nvPr/>
        </p:nvSpPr>
        <p:spPr>
          <a:xfrm>
            <a:off x="-1" y="1043493"/>
            <a:ext cx="4668819"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2B9036AB-DF27-42C3-80BF-7D47259FAA88}"/>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86F1D0D8-9C9C-48BE-913C-4C3471EA732E}"/>
              </a:ext>
            </a:extLst>
          </p:cNvPr>
          <p:cNvSpPr txBox="1"/>
          <p:nvPr/>
        </p:nvSpPr>
        <p:spPr>
          <a:xfrm>
            <a:off x="982663"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946</Words>
  <PresentationFormat>Breitbild</PresentationFormat>
  <Paragraphs>92</Paragraphs>
  <Slides>8</Slides>
  <Notes>5</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2020-07-18T17:34:38Z</cp:lastPrinted>
  <dcterms:created xsi:type="dcterms:W3CDTF">2014-09-30T14:31:52Z</dcterms:created>
  <dcterms:modified xsi:type="dcterms:W3CDTF">2021-06-25T13:02:55Z</dcterms:modified>
</cp:coreProperties>
</file>