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handoutMasterIdLst>
    <p:handoutMasterId r:id="rId12"/>
  </p:handoutMasterIdLst>
  <p:sldIdLst>
    <p:sldId id="262" r:id="rId2"/>
    <p:sldId id="257" r:id="rId3"/>
    <p:sldId id="258" r:id="rId4"/>
    <p:sldId id="259" r:id="rId5"/>
    <p:sldId id="273" r:id="rId6"/>
    <p:sldId id="263" r:id="rId7"/>
    <p:sldId id="268" r:id="rId8"/>
    <p:sldId id="271" r:id="rId9"/>
    <p:sldId id="272" r:id="rId10"/>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073" userDrawn="1">
          <p15:clr>
            <a:srgbClr val="A4A3A4"/>
          </p15:clr>
        </p15:guide>
        <p15:guide id="3" orient="horz" pos="845" userDrawn="1">
          <p15:clr>
            <a:srgbClr val="A4A3A4"/>
          </p15:clr>
        </p15:guide>
        <p15:guide id="5" orient="horz" pos="3838" userDrawn="1">
          <p15:clr>
            <a:srgbClr val="A4A3A4"/>
          </p15:clr>
        </p15:guide>
        <p15:guide id="6" pos="619" userDrawn="1">
          <p15:clr>
            <a:srgbClr val="A4A3A4"/>
          </p15:clr>
        </p15:guide>
        <p15:guide id="8" pos="697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kenstock, Imke Dr." initials="BID" lastIdx="2" clrIdx="0">
    <p:extLst>
      <p:ext uri="{19B8F6BF-5375-455C-9EA6-DF929625EA0E}">
        <p15:presenceInfo xmlns:p15="http://schemas.microsoft.com/office/powerpoint/2012/main" userId="S::Imke.Birkenstock@bgrci.de::919eed87-5d9d-4082-beec-0addc325ea25" providerId="AD"/>
      </p:ext>
    </p:extLst>
  </p:cmAuthor>
  <p:cmAuthor id="2" name="Claus Munder" initials="CM" lastIdx="4" clrIdx="1">
    <p:extLst>
      <p:ext uri="{19B8F6BF-5375-455C-9EA6-DF929625EA0E}">
        <p15:presenceInfo xmlns:p15="http://schemas.microsoft.com/office/powerpoint/2012/main" userId="S-1-5-21-3061921868-1708982661-156723138-3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85497" autoAdjust="0"/>
  </p:normalViewPr>
  <p:slideViewPr>
    <p:cSldViewPr snapToGrid="0">
      <p:cViewPr varScale="1">
        <p:scale>
          <a:sx n="98" d="100"/>
          <a:sy n="98" d="100"/>
        </p:scale>
        <p:origin x="834" y="84"/>
      </p:cViewPr>
      <p:guideLst>
        <p:guide pos="1073"/>
        <p:guide orient="horz" pos="845"/>
        <p:guide orient="horz" pos="3838"/>
        <p:guide pos="619"/>
        <p:guide pos="6970"/>
      </p:guideLst>
    </p:cSldViewPr>
  </p:slideViewPr>
  <p:outlineViewPr>
    <p:cViewPr>
      <p:scale>
        <a:sx n="33" d="100"/>
        <a:sy n="33" d="100"/>
      </p:scale>
      <p:origin x="0" y="-3174"/>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5" d="100"/>
          <a:sy n="65" d="100"/>
        </p:scale>
        <p:origin x="2412" y="4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83431F7-8D26-45EA-8EA3-91EE6C39D66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16FF7422-6896-4214-A44D-463B46BA229D}"/>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F792D8E5-D115-4BB6-B746-926ED674B279}" type="datetimeFigureOut">
              <a:rPr lang="de-DE" smtClean="0"/>
              <a:t>13.09.2022</a:t>
            </a:fld>
            <a:endParaRPr lang="de-DE"/>
          </a:p>
        </p:txBody>
      </p:sp>
      <p:sp>
        <p:nvSpPr>
          <p:cNvPr id="4" name="Fußzeilenplatzhalter 3">
            <a:extLst>
              <a:ext uri="{FF2B5EF4-FFF2-40B4-BE49-F238E27FC236}">
                <a16:creationId xmlns:a16="http://schemas.microsoft.com/office/drawing/2014/main" id="{87849EFC-38B8-4A6A-83A4-EDD68207CACF}"/>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4F9F865-9DCD-40FD-98C8-174E326EC4B4}"/>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22AA9090-E5AB-4949-A2A9-7265E483A8E2}" type="slidenum">
              <a:rPr lang="de-DE" smtClean="0"/>
              <a:t>‹Nr.›</a:t>
            </a:fld>
            <a:endParaRPr lang="de-DE"/>
          </a:p>
        </p:txBody>
      </p:sp>
    </p:spTree>
    <p:extLst>
      <p:ext uri="{BB962C8B-B14F-4D97-AF65-F5344CB8AC3E}">
        <p14:creationId xmlns:p14="http://schemas.microsoft.com/office/powerpoint/2010/main" val="1495079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0A63EB9C-2073-4613-8E3C-51D040CCF79F}" type="datetimeFigureOut">
              <a:rPr lang="de-DE" smtClean="0"/>
              <a:t>13.09.2022</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B3D36A07-7C06-41C2-A9E1-68AE99A757F3}" type="slidenum">
              <a:rPr lang="de-DE" smtClean="0"/>
              <a:t>‹Nr.›</a:t>
            </a:fld>
            <a:endParaRPr lang="de-DE"/>
          </a:p>
        </p:txBody>
      </p:sp>
    </p:spTree>
    <p:extLst>
      <p:ext uri="{BB962C8B-B14F-4D97-AF65-F5344CB8AC3E}">
        <p14:creationId xmlns:p14="http://schemas.microsoft.com/office/powerpoint/2010/main" val="35150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000"/>
              </a:spcAft>
            </a:pPr>
            <a:r>
              <a:rPr lang="de-DE" sz="1200" b="1" u="sng" dirty="0"/>
              <a:t>Achtung: </a:t>
            </a:r>
          </a:p>
          <a:p>
            <a:pPr>
              <a:spcAft>
                <a:spcPts val="1000"/>
              </a:spcAft>
            </a:pPr>
            <a:endParaRPr lang="de-DE" sz="1200" b="1" u="sng" dirty="0"/>
          </a:p>
          <a:p>
            <a:pPr>
              <a:spcAft>
                <a:spcPts val="1000"/>
              </a:spcAft>
            </a:pPr>
            <a:r>
              <a:rPr lang="de-DE" sz="1200" b="0" dirty="0"/>
              <a:t>Diese Folien können betriebsspezifisch angepasst werden und dürfen innerbetrieblich verwendet werden. </a:t>
            </a:r>
          </a:p>
          <a:p>
            <a:pPr>
              <a:spcAft>
                <a:spcPts val="1000"/>
              </a:spcAft>
            </a:pPr>
            <a:endParaRPr lang="de-DE" sz="1200" b="0" dirty="0"/>
          </a:p>
          <a:p>
            <a:pPr marL="0" marR="0" lvl="0" indent="0" algn="l" defTabSz="914400" rtl="0" eaLnBrk="1" fontAlgn="auto" latinLnBrk="0" hangingPunct="1">
              <a:lnSpc>
                <a:spcPct val="100000"/>
              </a:lnSpc>
              <a:spcBef>
                <a:spcPts val="0"/>
              </a:spcBef>
              <a:spcAft>
                <a:spcPts val="1000"/>
              </a:spcAft>
              <a:buClrTx/>
              <a:buSzTx/>
              <a:buFontTx/>
              <a:buNone/>
              <a:tabLst/>
              <a:defRPr/>
            </a:pPr>
            <a:r>
              <a:rPr lang="de-DE" sz="1200" b="0" dirty="0"/>
              <a:t>Jede anderweitige Nutzung, insbesondere die Integration in andere Produkte (z. B. E-</a:t>
            </a:r>
            <a:r>
              <a:rPr lang="de-DE" sz="1200" b="0" dirty="0" err="1"/>
              <a:t>Learnings</a:t>
            </a:r>
            <a:r>
              <a:rPr lang="de-DE" sz="1200" b="0" dirty="0"/>
              <a:t>), die Nutzung für eigene Veröffentlichungen oder Medien, die kostenfreie oder kostenpflichtige Weitergabe an Dritte oder die Entnahme von Bildmaterial ist nicht zulässig. </a:t>
            </a:r>
          </a:p>
          <a:p>
            <a:pPr>
              <a:spcAft>
                <a:spcPts val="1000"/>
              </a:spcAft>
            </a:pPr>
            <a:endParaRPr lang="de-DE" sz="1200" b="0" dirty="0"/>
          </a:p>
          <a:p>
            <a:pPr>
              <a:spcAft>
                <a:spcPts val="1000"/>
              </a:spcAft>
            </a:pPr>
            <a:r>
              <a:rPr lang="de-DE" sz="1200" b="0" dirty="0"/>
              <a:t>Zur Anpassung der Werte für „Datum“ und „Referent/Referentin“, ändern Sie die Texte auf der Startfolie und wählen Sie dann in der PowerPoint-Menüleiste die Befehlsfolge </a:t>
            </a:r>
            <a:r>
              <a:rPr lang="de-DE" sz="1200" b="0" i="1" dirty="0"/>
              <a:t>Einfügen </a:t>
            </a:r>
            <a:r>
              <a:rPr lang="de-DE" sz="1200" b="0" i="1" dirty="0">
                <a:sym typeface="Wingdings" panose="05000000000000000000" pitchFamily="2" charset="2"/>
              </a:rPr>
              <a:t> Kopf und Fußzeile  Für alle übernehmen</a:t>
            </a:r>
            <a:r>
              <a:rPr lang="de-DE" sz="1200" b="0" dirty="0">
                <a:sym typeface="Wingdings" panose="05000000000000000000" pitchFamily="2" charset="2"/>
              </a:rPr>
              <a:t>. Dadurch werden die Fußzeilen in allen Folien aktualisiert.</a:t>
            </a:r>
          </a:p>
          <a:p>
            <a:pPr>
              <a:spcAft>
                <a:spcPts val="1000"/>
              </a:spcAft>
            </a:pPr>
            <a:endParaRPr lang="de-DE" sz="1200" b="0" dirty="0">
              <a:sym typeface="Wingdings" panose="05000000000000000000" pitchFamily="2" charset="2"/>
            </a:endParaRPr>
          </a:p>
          <a:p>
            <a:pPr>
              <a:spcAft>
                <a:spcPts val="1000"/>
              </a:spcAft>
            </a:pPr>
            <a:r>
              <a:rPr lang="de-DE" sz="1200" b="0" dirty="0">
                <a:sym typeface="Wingdings" panose="05000000000000000000" pitchFamily="2" charset="2"/>
              </a:rPr>
              <a:t>Zur Integration Ihres Unternehmenslogos wechseln Sie in die Masterfolie über </a:t>
            </a:r>
            <a:r>
              <a:rPr lang="de-DE" sz="1200" b="0" i="1" dirty="0">
                <a:sym typeface="Wingdings" panose="05000000000000000000" pitchFamily="2" charset="2"/>
              </a:rPr>
              <a:t>Ansicht  Folienmaster</a:t>
            </a:r>
            <a:r>
              <a:rPr lang="de-DE" sz="1200" b="0" dirty="0">
                <a:sym typeface="Wingdings" panose="05000000000000000000" pitchFamily="2" charset="2"/>
              </a:rPr>
              <a:t>. Klicken Sie auf den obersten Folienmaster, entfernen Sie das Bild mit dem Kundenlogo und integrieren Sie – falls gewünscht – Ihr eigenes Logo. Auf allen Folien ist dann das neu eingefügte Logo enthalten.</a:t>
            </a:r>
            <a:endParaRPr lang="de-DE" sz="1200" b="0" dirty="0"/>
          </a:p>
          <a:p>
            <a:pPr>
              <a:spcAft>
                <a:spcPts val="1000"/>
              </a:spcAft>
            </a:pPr>
            <a:endParaRPr lang="de-DE" sz="1200" dirty="0"/>
          </a:p>
          <a:p>
            <a:pPr>
              <a:spcAft>
                <a:spcPts val="1000"/>
              </a:spcAft>
            </a:pPr>
            <a:r>
              <a:rPr lang="de-DE" sz="1200" dirty="0"/>
              <a:t>© BG RCI / Jedermann-Verlag GmbH, Heidelberg</a:t>
            </a:r>
          </a:p>
          <a:p>
            <a:pPr>
              <a:spcAft>
                <a:spcPts val="1000"/>
              </a:spcAft>
            </a:pPr>
            <a:endParaRPr lang="de-DE" sz="1200" dirty="0"/>
          </a:p>
          <a:p>
            <a:pPr>
              <a:spcAft>
                <a:spcPts val="1000"/>
              </a:spcAft>
            </a:pPr>
            <a:endParaRPr lang="de-DE" sz="1200" dirty="0"/>
          </a:p>
          <a:p>
            <a:endParaRPr lang="de-DE" dirty="0"/>
          </a:p>
          <a:p>
            <a:endParaRPr lang="en-GB" dirty="0"/>
          </a:p>
        </p:txBody>
      </p:sp>
      <p:sp>
        <p:nvSpPr>
          <p:cNvPr id="4" name="Foliennummernplatzhalter 3"/>
          <p:cNvSpPr>
            <a:spLocks noGrp="1"/>
          </p:cNvSpPr>
          <p:nvPr>
            <p:ph type="sldNum" sz="quarter" idx="5"/>
          </p:nvPr>
        </p:nvSpPr>
        <p:spPr/>
        <p:txBody>
          <a:bodyPr/>
          <a:lstStyle/>
          <a:p>
            <a:fld id="{B3D36A07-7C06-41C2-A9E1-68AE99A757F3}" type="slidenum">
              <a:rPr lang="de-DE" smtClean="0"/>
              <a:t>1</a:t>
            </a:fld>
            <a:endParaRPr lang="de-DE"/>
          </a:p>
        </p:txBody>
      </p:sp>
    </p:spTree>
    <p:extLst>
      <p:ext uri="{BB962C8B-B14F-4D97-AF65-F5344CB8AC3E}">
        <p14:creationId xmlns:p14="http://schemas.microsoft.com/office/powerpoint/2010/main" val="11599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2</a:t>
            </a:fld>
            <a:endParaRPr lang="de-DE"/>
          </a:p>
        </p:txBody>
      </p:sp>
    </p:spTree>
    <p:extLst>
      <p:ext uri="{BB962C8B-B14F-4D97-AF65-F5344CB8AC3E}">
        <p14:creationId xmlns:p14="http://schemas.microsoft.com/office/powerpoint/2010/main" val="165015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4</a:t>
            </a:fld>
            <a:endParaRPr lang="de-DE"/>
          </a:p>
        </p:txBody>
      </p:sp>
    </p:spTree>
    <p:extLst>
      <p:ext uri="{BB962C8B-B14F-4D97-AF65-F5344CB8AC3E}">
        <p14:creationId xmlns:p14="http://schemas.microsoft.com/office/powerpoint/2010/main" val="1591901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5</a:t>
            </a:fld>
            <a:endParaRPr lang="de-DE"/>
          </a:p>
        </p:txBody>
      </p:sp>
    </p:spTree>
    <p:extLst>
      <p:ext uri="{BB962C8B-B14F-4D97-AF65-F5344CB8AC3E}">
        <p14:creationId xmlns:p14="http://schemas.microsoft.com/office/powerpoint/2010/main" val="239128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3D36A07-7C06-41C2-A9E1-68AE99A757F3}" type="slidenum">
              <a:rPr lang="de-DE" smtClean="0"/>
              <a:t>6</a:t>
            </a:fld>
            <a:endParaRPr lang="de-DE"/>
          </a:p>
        </p:txBody>
      </p:sp>
    </p:spTree>
    <p:extLst>
      <p:ext uri="{BB962C8B-B14F-4D97-AF65-F5344CB8AC3E}">
        <p14:creationId xmlns:p14="http://schemas.microsoft.com/office/powerpoint/2010/main" val="3419649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3D36A07-7C06-41C2-A9E1-68AE99A757F3}" type="slidenum">
              <a:rPr lang="de-DE" smtClean="0"/>
              <a:t>7</a:t>
            </a:fld>
            <a:endParaRPr lang="de-DE"/>
          </a:p>
        </p:txBody>
      </p:sp>
    </p:spTree>
    <p:extLst>
      <p:ext uri="{BB962C8B-B14F-4D97-AF65-F5344CB8AC3E}">
        <p14:creationId xmlns:p14="http://schemas.microsoft.com/office/powerpoint/2010/main" val="192565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8</a:t>
            </a:fld>
            <a:endParaRPr lang="de-DE"/>
          </a:p>
        </p:txBody>
      </p:sp>
    </p:spTree>
    <p:extLst>
      <p:ext uri="{BB962C8B-B14F-4D97-AF65-F5344CB8AC3E}">
        <p14:creationId xmlns:p14="http://schemas.microsoft.com/office/powerpoint/2010/main" val="42501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3D36A07-7C06-41C2-A9E1-68AE99A757F3}" type="slidenum">
              <a:rPr lang="de-DE" smtClean="0"/>
              <a:t>9</a:t>
            </a:fld>
            <a:endParaRPr lang="de-DE"/>
          </a:p>
        </p:txBody>
      </p:sp>
    </p:spTree>
    <p:extLst>
      <p:ext uri="{BB962C8B-B14F-4D97-AF65-F5344CB8AC3E}">
        <p14:creationId xmlns:p14="http://schemas.microsoft.com/office/powerpoint/2010/main" val="3421676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69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Datumsplatzhalter 3"/>
          <p:cNvSpPr>
            <a:spLocks noGrp="1"/>
          </p:cNvSpPr>
          <p:nvPr>
            <p:ph type="dt" sz="half" idx="2"/>
          </p:nvPr>
        </p:nvSpPr>
        <p:spPr>
          <a:xfrm>
            <a:off x="307253" y="6494368"/>
            <a:ext cx="2743200" cy="365125"/>
          </a:xfrm>
          <a:prstGeom prst="rect">
            <a:avLst/>
          </a:prstGeom>
        </p:spPr>
        <p:txBody>
          <a:bodyPr/>
          <a:lstStyle>
            <a:lvl1pPr>
              <a:defRPr sz="1000">
                <a:solidFill>
                  <a:schemeClr val="tx1">
                    <a:lumMod val="65000"/>
                    <a:lumOff val="3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lumMod val="65000"/>
                    <a:lumOff val="35000"/>
                  </a:prstClr>
                </a:solidFill>
              </a:rPr>
              <a:t>01.08.2022</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9" name="Fußzeilenplatzhalter 4"/>
          <p:cNvSpPr>
            <a:spLocks noGrp="1"/>
          </p:cNvSpPr>
          <p:nvPr>
            <p:ph type="ftr" sz="quarter" idx="3"/>
          </p:nvPr>
        </p:nvSpPr>
        <p:spPr>
          <a:xfrm>
            <a:off x="4029973" y="6492875"/>
            <a:ext cx="4114800" cy="365125"/>
          </a:xfrm>
          <a:prstGeom prst="rect">
            <a:avLst/>
          </a:prstGeom>
        </p:spPr>
        <p:txBody>
          <a:bodyPr/>
          <a:lstStyle>
            <a:lvl1pPr algn="ctr">
              <a:defRPr sz="1000">
                <a:solidFill>
                  <a:schemeClr val="tx1">
                    <a:lumMod val="65000"/>
                    <a:lumOff val="3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Manfred Mustermann</a:t>
            </a:r>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0" name="Foliennummernplatzhalter 5"/>
          <p:cNvSpPr>
            <a:spLocks noGrp="1"/>
          </p:cNvSpPr>
          <p:nvPr>
            <p:ph type="sldNum" sz="quarter" idx="4"/>
          </p:nvPr>
        </p:nvSpPr>
        <p:spPr>
          <a:xfrm>
            <a:off x="9124293" y="6492875"/>
            <a:ext cx="2743200" cy="365125"/>
          </a:xfrm>
          <a:prstGeom prst="rect">
            <a:avLst/>
          </a:prstGeom>
        </p:spPr>
        <p:txBody>
          <a:bodyPr/>
          <a:lstStyle>
            <a:lvl1pPr algn="r">
              <a:defRPr sz="1000">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4CF7CD-5D08-42BE-B8B2-DF7D6001447B}" type="slidenum">
              <a:rPr kumimoji="0" lang="de-DE" sz="1000" b="0" i="0" u="none" strike="noStrike" kern="1200" cap="none" spc="0" normalizeH="0" baseline="0" noProof="0" smtClean="0">
                <a:ln>
                  <a:noFill/>
                </a:ln>
                <a:solidFill>
                  <a:prstClr val="black">
                    <a:lumMod val="65000"/>
                    <a:lumOff val="3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de-DE" sz="1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91B5BDDB-4B73-8DD4-DA51-8B99FB09AC1A}"/>
              </a:ext>
            </a:extLst>
          </p:cNvPr>
          <p:cNvSpPr txBox="1"/>
          <p:nvPr userDrawn="1"/>
        </p:nvSpPr>
        <p:spPr>
          <a:xfrm>
            <a:off x="956050" y="128795"/>
            <a:ext cx="9216649" cy="442035"/>
          </a:xfrm>
          <a:prstGeom prst="rect">
            <a:avLst/>
          </a:prstGeom>
          <a:noFill/>
          <a:ln>
            <a:noFill/>
          </a:ln>
        </p:spPr>
        <p:txBody>
          <a:bodyPr wrap="square" lIns="144000" tIns="36000" rIns="144000" bIns="36000" rtlCol="0">
            <a:spAutoFit/>
          </a:bodyPr>
          <a:lstStyle/>
          <a:p>
            <a:r>
              <a:rPr lang="de-DE" sz="2400" b="1" i="1" dirty="0">
                <a:solidFill>
                  <a:schemeClr val="bg2">
                    <a:lumMod val="25000"/>
                  </a:schemeClr>
                </a:solidFill>
              </a:rPr>
              <a:t>„Absaugung immer mit Trichter“</a:t>
            </a:r>
          </a:p>
        </p:txBody>
      </p:sp>
    </p:spTree>
    <p:extLst>
      <p:ext uri="{BB962C8B-B14F-4D97-AF65-F5344CB8AC3E}">
        <p14:creationId xmlns:p14="http://schemas.microsoft.com/office/powerpoint/2010/main" val="14387561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userDrawn="1"/>
        </p:nvSpPr>
        <p:spPr>
          <a:xfrm>
            <a:off x="0" y="-18429"/>
            <a:ext cx="12192000" cy="7101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fik 7">
            <a:extLst>
              <a:ext uri="{FF2B5EF4-FFF2-40B4-BE49-F238E27FC236}">
                <a16:creationId xmlns:a16="http://schemas.microsoft.com/office/drawing/2014/main" id="{9DAFAA23-D044-46A6-8973-145CCC131B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66125" y="121761"/>
            <a:ext cx="1801368" cy="429768"/>
          </a:xfrm>
          <a:prstGeom prst="rect">
            <a:avLst/>
          </a:prstGeom>
        </p:spPr>
      </p:pic>
    </p:spTree>
    <p:extLst>
      <p:ext uri="{BB962C8B-B14F-4D97-AF65-F5344CB8AC3E}">
        <p14:creationId xmlns:p14="http://schemas.microsoft.com/office/powerpoint/2010/main" val="918106249"/>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medienshop.bgrci.de/shop/bgi/areihe?query=/a039.xml&amp;field=p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1460445-223F-2DDC-BFC2-B0AABB569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6843"/>
            <a:ext cx="12192000" cy="4747085"/>
          </a:xfrm>
          <a:prstGeom prst="rect">
            <a:avLst/>
          </a:prstGeom>
        </p:spPr>
      </p:pic>
      <p:sp>
        <p:nvSpPr>
          <p:cNvPr id="14" name="Textfeld 13">
            <a:extLst>
              <a:ext uri="{FF2B5EF4-FFF2-40B4-BE49-F238E27FC236}">
                <a16:creationId xmlns:a16="http://schemas.microsoft.com/office/drawing/2014/main" id="{A07C1C88-C8E9-4FEE-B874-61A02EB829CA}"/>
              </a:ext>
            </a:extLst>
          </p:cNvPr>
          <p:cNvSpPr txBox="1"/>
          <p:nvPr/>
        </p:nvSpPr>
        <p:spPr>
          <a:xfrm>
            <a:off x="982663" y="122959"/>
            <a:ext cx="3059948" cy="442035"/>
          </a:xfrm>
          <a:prstGeom prst="rect">
            <a:avLst/>
          </a:prstGeom>
          <a:noFill/>
          <a:ln>
            <a:solidFill>
              <a:schemeClr val="tx1">
                <a:lumMod val="50000"/>
                <a:lumOff val="50000"/>
              </a:schemeClr>
            </a:solidFill>
          </a:ln>
        </p:spPr>
        <p:txBody>
          <a:bodyPr wrap="square" lIns="144000" tIns="36000" rIns="144000" bIns="36000" rtlCol="0">
            <a:spAutoFit/>
          </a:bodyPr>
          <a:lstStyle/>
          <a:p>
            <a:r>
              <a:rPr lang="de-DE" sz="2400" b="1" dirty="0">
                <a:solidFill>
                  <a:schemeClr val="tx1">
                    <a:lumMod val="50000"/>
                    <a:lumOff val="50000"/>
                  </a:schemeClr>
                </a:solidFill>
              </a:rPr>
              <a:t>Apropos Irrtum Nr. 41</a:t>
            </a:r>
          </a:p>
        </p:txBody>
      </p:sp>
      <p:grpSp>
        <p:nvGrpSpPr>
          <p:cNvPr id="26" name="Gruppieren 25">
            <a:extLst>
              <a:ext uri="{FF2B5EF4-FFF2-40B4-BE49-F238E27FC236}">
                <a16:creationId xmlns:a16="http://schemas.microsoft.com/office/drawing/2014/main" id="{C5D75B70-CD50-DBA0-8110-1CAF68355EB1}"/>
              </a:ext>
            </a:extLst>
          </p:cNvPr>
          <p:cNvGrpSpPr/>
          <p:nvPr/>
        </p:nvGrpSpPr>
        <p:grpSpPr>
          <a:xfrm>
            <a:off x="4291552" y="4724470"/>
            <a:ext cx="5401009" cy="862190"/>
            <a:chOff x="-6936315" y="4874544"/>
            <a:chExt cx="5401009" cy="862190"/>
          </a:xfrm>
        </p:grpSpPr>
        <p:sp>
          <p:nvSpPr>
            <p:cNvPr id="6" name="Rechteck 5">
              <a:extLst>
                <a:ext uri="{FF2B5EF4-FFF2-40B4-BE49-F238E27FC236}">
                  <a16:creationId xmlns:a16="http://schemas.microsoft.com/office/drawing/2014/main" id="{EADAB986-A455-5AFB-BEB8-D2D133AB7B37}"/>
                </a:ext>
              </a:extLst>
            </p:cNvPr>
            <p:cNvSpPr/>
            <p:nvPr/>
          </p:nvSpPr>
          <p:spPr>
            <a:xfrm>
              <a:off x="-6936315" y="4874544"/>
              <a:ext cx="1013709" cy="369332"/>
            </a:xfrm>
            <a:prstGeom prst="rect">
              <a:avLst/>
            </a:prstGeom>
          </p:spPr>
          <p:txBody>
            <a:bodyPr wrap="square">
              <a:spAutoFit/>
            </a:bodyPr>
            <a:lstStyle/>
            <a:p>
              <a:r>
                <a:rPr lang="de-DE" dirty="0">
                  <a:solidFill>
                    <a:schemeClr val="tx1">
                      <a:lumMod val="65000"/>
                      <a:lumOff val="35000"/>
                    </a:schemeClr>
                  </a:solidFill>
                </a:rPr>
                <a:t>Datum: </a:t>
              </a:r>
            </a:p>
          </p:txBody>
        </p:sp>
        <p:sp>
          <p:nvSpPr>
            <p:cNvPr id="17" name="Datumsplatzhalter 2">
              <a:extLst>
                <a:ext uri="{FF2B5EF4-FFF2-40B4-BE49-F238E27FC236}">
                  <a16:creationId xmlns:a16="http://schemas.microsoft.com/office/drawing/2014/main" id="{FC3D453C-3B9C-E658-46CC-2A69BD503CC4}"/>
                </a:ext>
              </a:extLst>
            </p:cNvPr>
            <p:cNvSpPr txBox="1">
              <a:spLocks/>
            </p:cNvSpPr>
            <p:nvPr/>
          </p:nvSpPr>
          <p:spPr>
            <a:xfrm>
              <a:off x="-5997094" y="4874544"/>
              <a:ext cx="2743200" cy="365125"/>
            </a:xfrm>
            <a:prstGeom prst="rect">
              <a:avLst/>
            </a:prstGeom>
          </p:spPr>
          <p:txBody>
            <a:bodyPr/>
            <a:lstStyle>
              <a:defPPr>
                <a:defRPr lang="de-DE"/>
              </a:defPPr>
              <a:lvl1pPr marL="0" algn="l"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t>01.08.2022</a:t>
              </a:r>
              <a:endParaRPr lang="de-DE" sz="1800" b="1" dirty="0"/>
            </a:p>
          </p:txBody>
        </p:sp>
        <p:sp>
          <p:nvSpPr>
            <p:cNvPr id="21" name="Fußzeilenplatzhalter 3">
              <a:extLst>
                <a:ext uri="{FF2B5EF4-FFF2-40B4-BE49-F238E27FC236}">
                  <a16:creationId xmlns:a16="http://schemas.microsoft.com/office/drawing/2014/main" id="{9C4D18A8-3683-79C5-E1E9-15A449ABD7F4}"/>
                </a:ext>
              </a:extLst>
            </p:cNvPr>
            <p:cNvSpPr txBox="1">
              <a:spLocks/>
            </p:cNvSpPr>
            <p:nvPr/>
          </p:nvSpPr>
          <p:spPr>
            <a:xfrm>
              <a:off x="-4822058" y="5367402"/>
              <a:ext cx="3286752" cy="365125"/>
            </a:xfrm>
            <a:prstGeom prst="rect">
              <a:avLst/>
            </a:prstGeom>
          </p:spPr>
          <p:txBody>
            <a:bodyPr/>
            <a:lstStyle>
              <a:defPPr>
                <a:defRPr lang="de-DE"/>
              </a:defPPr>
              <a:lvl1pPr marL="0" algn="ctr" defTabSz="914400" rtl="0" eaLnBrk="1" latinLnBrk="0" hangingPunct="1">
                <a:defRPr sz="10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sz="1800" b="1" dirty="0"/>
                <a:t>Manfred Mustermann</a:t>
              </a:r>
            </a:p>
          </p:txBody>
        </p:sp>
        <p:sp>
          <p:nvSpPr>
            <p:cNvPr id="23" name="Rechteck 22">
              <a:extLst>
                <a:ext uri="{FF2B5EF4-FFF2-40B4-BE49-F238E27FC236}">
                  <a16:creationId xmlns:a16="http://schemas.microsoft.com/office/drawing/2014/main" id="{8417617B-3FE9-4A62-ACD2-5CBD38D6B101}"/>
                </a:ext>
              </a:extLst>
            </p:cNvPr>
            <p:cNvSpPr/>
            <p:nvPr/>
          </p:nvSpPr>
          <p:spPr>
            <a:xfrm>
              <a:off x="-6936315" y="5367402"/>
              <a:ext cx="2114257" cy="369332"/>
            </a:xfrm>
            <a:prstGeom prst="rect">
              <a:avLst/>
            </a:prstGeom>
          </p:spPr>
          <p:txBody>
            <a:bodyPr wrap="square">
              <a:spAutoFit/>
            </a:bodyPr>
            <a:lstStyle/>
            <a:p>
              <a:r>
                <a:rPr lang="de-DE" dirty="0">
                  <a:solidFill>
                    <a:schemeClr val="tx1">
                      <a:lumMod val="65000"/>
                      <a:lumOff val="35000"/>
                    </a:schemeClr>
                  </a:solidFill>
                </a:rPr>
                <a:t>Referent/Referentin:</a:t>
              </a:r>
            </a:p>
          </p:txBody>
        </p:sp>
      </p:grpSp>
      <p:pic>
        <p:nvPicPr>
          <p:cNvPr id="8" name="Grafik 7">
            <a:extLst>
              <a:ext uri="{FF2B5EF4-FFF2-40B4-BE49-F238E27FC236}">
                <a16:creationId xmlns:a16="http://schemas.microsoft.com/office/drawing/2014/main" id="{99EED0AF-ECDB-EB3A-1F9D-364F1CE42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789" y="2887077"/>
            <a:ext cx="7142368" cy="952315"/>
          </a:xfrm>
          <a:prstGeom prst="rect">
            <a:avLst/>
          </a:prstGeom>
        </p:spPr>
      </p:pic>
      <p:pic>
        <p:nvPicPr>
          <p:cNvPr id="11" name="Grafik 10">
            <a:extLst>
              <a:ext uri="{FF2B5EF4-FFF2-40B4-BE49-F238E27FC236}">
                <a16:creationId xmlns:a16="http://schemas.microsoft.com/office/drawing/2014/main" id="{A5C4FB32-0720-8874-C5C4-FD0A315BCE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53632">
            <a:off x="8374405" y="4110411"/>
            <a:ext cx="2320142" cy="1424943"/>
          </a:xfrm>
          <a:prstGeom prst="rect">
            <a:avLst/>
          </a:prstGeom>
        </p:spPr>
      </p:pic>
      <p:sp>
        <p:nvSpPr>
          <p:cNvPr id="3" name="Foliennummernplatzhalter 5">
            <a:extLst>
              <a:ext uri="{FF2B5EF4-FFF2-40B4-BE49-F238E27FC236}">
                <a16:creationId xmlns:a16="http://schemas.microsoft.com/office/drawing/2014/main" id="{14C31BB8-221A-8E98-83D3-435AF7964B54}"/>
              </a:ext>
            </a:extLst>
          </p:cNvPr>
          <p:cNvSpPr txBox="1">
            <a:spLocks/>
          </p:cNvSpPr>
          <p:nvPr/>
        </p:nvSpPr>
        <p:spPr>
          <a:xfrm>
            <a:off x="9124293" y="6492875"/>
            <a:ext cx="27432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800" dirty="0">
                <a:solidFill>
                  <a:schemeClr val="tx1">
                    <a:lumMod val="65000"/>
                    <a:lumOff val="35000"/>
                  </a:schemeClr>
                </a:solidFill>
              </a:rPr>
              <a:t>1</a:t>
            </a:r>
          </a:p>
        </p:txBody>
      </p:sp>
    </p:spTree>
    <p:extLst>
      <p:ext uri="{BB962C8B-B14F-4D97-AF65-F5344CB8AC3E}">
        <p14:creationId xmlns:p14="http://schemas.microsoft.com/office/powerpoint/2010/main" val="427866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A54C7ACB-B787-4B8E-99AE-1A10F62E6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 y="1355163"/>
            <a:ext cx="12192000" cy="4751832"/>
          </a:xfrm>
          <a:prstGeom prst="rect">
            <a:avLst/>
          </a:prstGeom>
        </p:spPr>
      </p:pic>
      <p:sp>
        <p:nvSpPr>
          <p:cNvPr id="19"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20"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21"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2</a:t>
            </a:r>
          </a:p>
        </p:txBody>
      </p:sp>
      <p:sp>
        <p:nvSpPr>
          <p:cNvPr id="4" name="Sprechblase: rechteckig 3">
            <a:extLst>
              <a:ext uri="{FF2B5EF4-FFF2-40B4-BE49-F238E27FC236}">
                <a16:creationId xmlns:a16="http://schemas.microsoft.com/office/drawing/2014/main" id="{0838032E-37A8-62C5-F6A2-5F961570BBA3}"/>
              </a:ext>
            </a:extLst>
          </p:cNvPr>
          <p:cNvSpPr/>
          <p:nvPr/>
        </p:nvSpPr>
        <p:spPr>
          <a:xfrm>
            <a:off x="3755286" y="3215470"/>
            <a:ext cx="3167766" cy="898261"/>
          </a:xfrm>
          <a:prstGeom prst="wedgeRectCallout">
            <a:avLst>
              <a:gd name="adj1" fmla="val -33049"/>
              <a:gd name="adj2" fmla="val 10212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e-DE" dirty="0"/>
              <a:t>Genau: Trichter unterstützen die gewollte Luftströmung.</a:t>
            </a:r>
          </a:p>
        </p:txBody>
      </p:sp>
      <p:sp>
        <p:nvSpPr>
          <p:cNvPr id="5" name="Sprechblase: oval 4">
            <a:extLst>
              <a:ext uri="{FF2B5EF4-FFF2-40B4-BE49-F238E27FC236}">
                <a16:creationId xmlns:a16="http://schemas.microsoft.com/office/drawing/2014/main" id="{FF65A4AF-748F-8633-9E9C-BB46C20D84ED}"/>
              </a:ext>
            </a:extLst>
          </p:cNvPr>
          <p:cNvSpPr/>
          <p:nvPr/>
        </p:nvSpPr>
        <p:spPr>
          <a:xfrm>
            <a:off x="4604439" y="1560929"/>
            <a:ext cx="2965867" cy="1318362"/>
          </a:xfrm>
          <a:prstGeom prst="wedgeEllipseCallout">
            <a:avLst>
              <a:gd name="adj1" fmla="val 52079"/>
              <a:gd name="adj2" fmla="val -45973"/>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de-DE" dirty="0"/>
              <a:t>… ein Trichter </a:t>
            </a:r>
            <a:br>
              <a:rPr lang="de-DE" dirty="0"/>
            </a:br>
            <a:r>
              <a:rPr lang="de-DE" dirty="0"/>
              <a:t>hat immer die optimale Form …</a:t>
            </a:r>
          </a:p>
        </p:txBody>
      </p:sp>
      <p:sp>
        <p:nvSpPr>
          <p:cNvPr id="6" name="Sprechblase: oval 5">
            <a:extLst>
              <a:ext uri="{FF2B5EF4-FFF2-40B4-BE49-F238E27FC236}">
                <a16:creationId xmlns:a16="http://schemas.microsoft.com/office/drawing/2014/main" id="{F0052BC1-C084-15CF-9347-255D486C6940}"/>
              </a:ext>
            </a:extLst>
          </p:cNvPr>
          <p:cNvSpPr/>
          <p:nvPr/>
        </p:nvSpPr>
        <p:spPr>
          <a:xfrm>
            <a:off x="7805188" y="5106916"/>
            <a:ext cx="3167765" cy="898262"/>
          </a:xfrm>
          <a:prstGeom prst="wedgeEllipseCallout">
            <a:avLst>
              <a:gd name="adj1" fmla="val -67998"/>
              <a:gd name="adj2" fmla="val 83718"/>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Na gut, dann eben immer Düsenplatten.</a:t>
            </a:r>
          </a:p>
        </p:txBody>
      </p:sp>
      <p:sp>
        <p:nvSpPr>
          <p:cNvPr id="7" name="Sprechblase: oval 6">
            <a:extLst>
              <a:ext uri="{FF2B5EF4-FFF2-40B4-BE49-F238E27FC236}">
                <a16:creationId xmlns:a16="http://schemas.microsoft.com/office/drawing/2014/main" id="{7E8DF449-E0AD-4516-D3D7-196F957FBE96}"/>
              </a:ext>
            </a:extLst>
          </p:cNvPr>
          <p:cNvSpPr/>
          <p:nvPr/>
        </p:nvSpPr>
        <p:spPr>
          <a:xfrm>
            <a:off x="649812" y="5296571"/>
            <a:ext cx="3009702" cy="1089030"/>
          </a:xfrm>
          <a:prstGeom prst="wedgeEllipseCallout">
            <a:avLst>
              <a:gd name="adj1" fmla="val -59947"/>
              <a:gd name="adj2" fmla="val -4806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Absaugung immer nach oben, wie in der Küche auch!</a:t>
            </a:r>
            <a:endParaRPr lang="de-DE" i="1" dirty="0">
              <a:solidFill>
                <a:schemeClr val="bg1"/>
              </a:solidFill>
            </a:endParaRPr>
          </a:p>
        </p:txBody>
      </p:sp>
      <p:sp>
        <p:nvSpPr>
          <p:cNvPr id="14" name="Sprechblase: rechteckig 13">
            <a:extLst>
              <a:ext uri="{FF2B5EF4-FFF2-40B4-BE49-F238E27FC236}">
                <a16:creationId xmlns:a16="http://schemas.microsoft.com/office/drawing/2014/main" id="{9C001B00-5AE3-EC7C-AD20-FA11F6EA4CBC}"/>
              </a:ext>
            </a:extLst>
          </p:cNvPr>
          <p:cNvSpPr/>
          <p:nvPr/>
        </p:nvSpPr>
        <p:spPr>
          <a:xfrm flipH="1">
            <a:off x="4481599" y="4804700"/>
            <a:ext cx="2846056" cy="917698"/>
          </a:xfrm>
          <a:prstGeom prst="wedgeRectCallout">
            <a:avLst>
              <a:gd name="adj1" fmla="val -36458"/>
              <a:gd name="adj2" fmla="val -10258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Trichter sind aber bei Thermik oder Schwallbelastungen sinnvoll.</a:t>
            </a:r>
            <a:endParaRPr lang="de-DE" i="1" dirty="0">
              <a:solidFill>
                <a:schemeClr val="bg1"/>
              </a:solidFill>
            </a:endParaRPr>
          </a:p>
        </p:txBody>
      </p:sp>
      <p:sp>
        <p:nvSpPr>
          <p:cNvPr id="15" name="Sprechblase: oval 14">
            <a:extLst>
              <a:ext uri="{FF2B5EF4-FFF2-40B4-BE49-F238E27FC236}">
                <a16:creationId xmlns:a16="http://schemas.microsoft.com/office/drawing/2014/main" id="{F3C39731-4900-F606-7977-11F9AE7D0009}"/>
              </a:ext>
            </a:extLst>
          </p:cNvPr>
          <p:cNvSpPr/>
          <p:nvPr/>
        </p:nvSpPr>
        <p:spPr>
          <a:xfrm flipH="1">
            <a:off x="8679191" y="1018984"/>
            <a:ext cx="2965867" cy="1318362"/>
          </a:xfrm>
          <a:prstGeom prst="wedgeEllipseCallout">
            <a:avLst>
              <a:gd name="adj1" fmla="val 63697"/>
              <a:gd name="adj2" fmla="val 86353"/>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Aber die Düsenplatte bringt angeblich 30 % mehr!</a:t>
            </a:r>
          </a:p>
        </p:txBody>
      </p:sp>
      <p:sp>
        <p:nvSpPr>
          <p:cNvPr id="16" name="Sprechblase: rechteckig 15">
            <a:extLst>
              <a:ext uri="{FF2B5EF4-FFF2-40B4-BE49-F238E27FC236}">
                <a16:creationId xmlns:a16="http://schemas.microsoft.com/office/drawing/2014/main" id="{AFB4F9A6-182E-6464-4BEA-7D06FB5CA799}"/>
              </a:ext>
            </a:extLst>
          </p:cNvPr>
          <p:cNvSpPr/>
          <p:nvPr/>
        </p:nvSpPr>
        <p:spPr>
          <a:xfrm flipH="1">
            <a:off x="7402748" y="3215470"/>
            <a:ext cx="3305427" cy="1422421"/>
          </a:xfrm>
          <a:prstGeom prst="wedgeRectCallout">
            <a:avLst>
              <a:gd name="adj1" fmla="val -68265"/>
              <a:gd name="adj2" fmla="val 609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Das muss man sich anschauen, </a:t>
            </a:r>
            <a:br>
              <a:rPr lang="de-DE" dirty="0"/>
            </a:br>
            <a:r>
              <a:rPr lang="de-DE" dirty="0"/>
              <a:t>es hängt vom Einzelfall </a:t>
            </a:r>
            <a:br>
              <a:rPr lang="de-DE" dirty="0"/>
            </a:br>
            <a:r>
              <a:rPr lang="de-DE" dirty="0"/>
              <a:t>ab. Auf jeden Fall für </a:t>
            </a:r>
            <a:br>
              <a:rPr lang="de-DE" dirty="0"/>
            </a:br>
            <a:r>
              <a:rPr lang="de-DE" dirty="0"/>
              <a:t>ausreichend Zuluft sorgen!</a:t>
            </a:r>
          </a:p>
        </p:txBody>
      </p:sp>
      <p:sp>
        <p:nvSpPr>
          <p:cNvPr id="18" name="Sprechblase: rechteckig 17">
            <a:extLst>
              <a:ext uri="{FF2B5EF4-FFF2-40B4-BE49-F238E27FC236}">
                <a16:creationId xmlns:a16="http://schemas.microsoft.com/office/drawing/2014/main" id="{7569664E-A0DD-491D-460E-0AFE0F08B965}"/>
              </a:ext>
            </a:extLst>
          </p:cNvPr>
          <p:cNvSpPr/>
          <p:nvPr/>
        </p:nvSpPr>
        <p:spPr>
          <a:xfrm>
            <a:off x="220616" y="3570562"/>
            <a:ext cx="3305427" cy="1338635"/>
          </a:xfrm>
          <a:prstGeom prst="wedgeRectCallout">
            <a:avLst>
              <a:gd name="adj1" fmla="val 29718"/>
              <a:gd name="adj2" fmla="val -80075"/>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Aber viele abzusaugende Stoffe sind schwerer als Luft.</a:t>
            </a:r>
          </a:p>
          <a:p>
            <a:pPr algn="ctr"/>
            <a:r>
              <a:rPr lang="de-DE" dirty="0">
                <a:solidFill>
                  <a:schemeClr val="bg1"/>
                </a:solidFill>
              </a:rPr>
              <a:t>Dann doch besser nicht nach oben absaugen, oder?</a:t>
            </a:r>
          </a:p>
        </p:txBody>
      </p:sp>
      <p:sp>
        <p:nvSpPr>
          <p:cNvPr id="22" name="Sprechblase: rechteckig 21">
            <a:extLst>
              <a:ext uri="{FF2B5EF4-FFF2-40B4-BE49-F238E27FC236}">
                <a16:creationId xmlns:a16="http://schemas.microsoft.com/office/drawing/2014/main" id="{C041D33A-070F-50E4-8F87-58A3A63AFFB1}"/>
              </a:ext>
            </a:extLst>
          </p:cNvPr>
          <p:cNvSpPr/>
          <p:nvPr/>
        </p:nvSpPr>
        <p:spPr>
          <a:xfrm>
            <a:off x="610813" y="1648039"/>
            <a:ext cx="3087700" cy="1118552"/>
          </a:xfrm>
          <a:prstGeom prst="wedgeRectCallout">
            <a:avLst>
              <a:gd name="adj1" fmla="val -33332"/>
              <a:gd name="adj2" fmla="val 8989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i="1" dirty="0">
                <a:solidFill>
                  <a:schemeClr val="bg1"/>
                </a:solidFill>
              </a:rPr>
              <a:t>Und ich hab gehört, dass Absaugung seitwärts häufig sinnvoll ist.</a:t>
            </a:r>
          </a:p>
        </p:txBody>
      </p:sp>
    </p:spTree>
    <p:extLst>
      <p:ext uri="{BB962C8B-B14F-4D97-AF65-F5344CB8AC3E}">
        <p14:creationId xmlns:p14="http://schemas.microsoft.com/office/powerpoint/2010/main" val="3687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4" grpId="0" animBg="1"/>
      <p:bldP spid="15" grpId="0" animBg="1"/>
      <p:bldP spid="16" grpId="0" animBg="1"/>
      <p:bldP spid="18"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BCCA32C6-2817-4469-818A-D9F1D2A8AC1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4" name="Textfeld 3">
            <a:extLst>
              <a:ext uri="{FF2B5EF4-FFF2-40B4-BE49-F238E27FC236}">
                <a16:creationId xmlns:a16="http://schemas.microsoft.com/office/drawing/2014/main" id="{6BFAD743-F18C-4685-80F1-0B186FA6F0D5}"/>
              </a:ext>
            </a:extLst>
          </p:cNvPr>
          <p:cNvSpPr txBox="1"/>
          <p:nvPr/>
        </p:nvSpPr>
        <p:spPr>
          <a:xfrm>
            <a:off x="838610" y="1573350"/>
            <a:ext cx="5611427" cy="1398808"/>
          </a:xfrm>
          <a:prstGeom prst="rect">
            <a:avLst/>
          </a:prstGeom>
          <a:solidFill>
            <a:schemeClr val="tx1">
              <a:lumMod val="65000"/>
              <a:lumOff val="35000"/>
            </a:schemeClr>
          </a:solidFill>
        </p:spPr>
        <p:txBody>
          <a:bodyPr wrap="none" lIns="180000" tIns="108000" rIns="180000" bIns="180000" rtlCol="0">
            <a:spAutoFit/>
          </a:bodyPr>
          <a:lstStyle/>
          <a:p>
            <a:r>
              <a:rPr lang="de-DE" sz="4000" b="1" dirty="0">
                <a:solidFill>
                  <a:schemeClr val="bg1"/>
                </a:solidFill>
              </a:rPr>
              <a:t>Und jetzt IHRE Meinung!</a:t>
            </a:r>
          </a:p>
          <a:p>
            <a:r>
              <a:rPr lang="de-DE" sz="3200" dirty="0">
                <a:solidFill>
                  <a:schemeClr val="bg1"/>
                </a:solidFill>
              </a:rPr>
              <a:t>Was denken Sie?</a:t>
            </a:r>
          </a:p>
        </p:txBody>
      </p:sp>
      <p:sp>
        <p:nvSpPr>
          <p:cNvPr id="10"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1"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2"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3</a:t>
            </a:fld>
            <a:endParaRPr lang="de-DE" sz="800" dirty="0">
              <a:solidFill>
                <a:schemeClr val="tx1">
                  <a:lumMod val="65000"/>
                  <a:lumOff val="35000"/>
                </a:schemeClr>
              </a:solidFill>
            </a:endParaRPr>
          </a:p>
        </p:txBody>
      </p:sp>
      <p:sp>
        <p:nvSpPr>
          <p:cNvPr id="5" name="Rechteckige Legende 4"/>
          <p:cNvSpPr/>
          <p:nvPr/>
        </p:nvSpPr>
        <p:spPr>
          <a:xfrm>
            <a:off x="4139921" y="2481943"/>
            <a:ext cx="7506119" cy="3309257"/>
          </a:xfrm>
          <a:prstGeom prst="wedgeRectCallout">
            <a:avLst>
              <a:gd name="adj1" fmla="val 30874"/>
              <a:gd name="adj2" fmla="val 68574"/>
            </a:avLst>
          </a:prstGeom>
          <a:solidFill>
            <a:schemeClr val="bg1"/>
          </a:solid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Tree>
    <p:extLst>
      <p:ext uri="{BB962C8B-B14F-4D97-AF65-F5344CB8AC3E}">
        <p14:creationId xmlns:p14="http://schemas.microsoft.com/office/powerpoint/2010/main" val="364654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4</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2877711"/>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Luftansauggeschwindigkeit und damit der </a:t>
            </a:r>
            <a:br>
              <a:rPr lang="de-DE" sz="2300" dirty="0">
                <a:solidFill>
                  <a:schemeClr val="tx1">
                    <a:lumMod val="65000"/>
                    <a:lumOff val="35000"/>
                  </a:schemeClr>
                </a:solidFill>
              </a:rPr>
            </a:br>
            <a:r>
              <a:rPr lang="de-DE" sz="2300" dirty="0">
                <a:solidFill>
                  <a:schemeClr val="tx1">
                    <a:lumMod val="65000"/>
                    <a:lumOff val="35000"/>
                  </a:schemeClr>
                </a:solidFill>
              </a:rPr>
              <a:t>Erfassungsgrad nimmt mit wachsender </a:t>
            </a:r>
            <a:br>
              <a:rPr lang="de-DE" sz="2300" dirty="0">
                <a:solidFill>
                  <a:schemeClr val="tx1">
                    <a:lumMod val="65000"/>
                    <a:lumOff val="35000"/>
                  </a:schemeClr>
                </a:solidFill>
              </a:rPr>
            </a:br>
            <a:r>
              <a:rPr lang="de-DE" sz="2300" dirty="0">
                <a:solidFill>
                  <a:schemeClr val="tx1">
                    <a:lumMod val="65000"/>
                    <a:lumOff val="35000"/>
                  </a:schemeClr>
                </a:solidFill>
              </a:rPr>
              <a:t>Entfernung zur Rohrmündung ab.</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Der Erfassungsgrad der „Düsenplatte“ ist </a:t>
            </a:r>
            <a:br>
              <a:rPr lang="de-DE" sz="2300" dirty="0">
                <a:solidFill>
                  <a:schemeClr val="tx1">
                    <a:lumMod val="65000"/>
                    <a:lumOff val="35000"/>
                  </a:schemeClr>
                </a:solidFill>
              </a:rPr>
            </a:br>
            <a:r>
              <a:rPr lang="de-DE" sz="2300" dirty="0">
                <a:solidFill>
                  <a:schemeClr val="tx1">
                    <a:lumMod val="65000"/>
                    <a:lumOff val="35000"/>
                  </a:schemeClr>
                </a:solidFill>
              </a:rPr>
              <a:t>30 % höher als der eines Trichters.</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Bei Thermikströmen oder Schwallbelastungen </a:t>
            </a:r>
            <a:br>
              <a:rPr lang="de-DE" sz="2300" dirty="0">
                <a:solidFill>
                  <a:schemeClr val="tx1">
                    <a:lumMod val="65000"/>
                    <a:lumOff val="35000"/>
                  </a:schemeClr>
                </a:solidFill>
              </a:rPr>
            </a:br>
            <a:r>
              <a:rPr lang="de-DE" sz="2300" dirty="0">
                <a:solidFill>
                  <a:schemeClr val="tx1">
                    <a:lumMod val="65000"/>
                    <a:lumOff val="35000"/>
                  </a:schemeClr>
                </a:solidFill>
              </a:rPr>
              <a:t>puffert die Absaughaube.</a:t>
            </a:r>
          </a:p>
        </p:txBody>
      </p:sp>
    </p:spTree>
    <p:extLst>
      <p:ext uri="{BB962C8B-B14F-4D97-AF65-F5344CB8AC3E}">
        <p14:creationId xmlns:p14="http://schemas.microsoft.com/office/powerpoint/2010/main" val="202176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2196E2CF-E321-45E1-8616-68E0ECDEA1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0"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1868113"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Richtig ist …</a:t>
            </a:r>
          </a:p>
        </p:txBody>
      </p:sp>
      <p:sp>
        <p:nvSpPr>
          <p:cNvPr id="16"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7"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8"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5</a:t>
            </a:r>
          </a:p>
        </p:txBody>
      </p:sp>
      <p:sp>
        <p:nvSpPr>
          <p:cNvPr id="2" name="Textfeld 1">
            <a:extLst>
              <a:ext uri="{FF2B5EF4-FFF2-40B4-BE49-F238E27FC236}">
                <a16:creationId xmlns:a16="http://schemas.microsoft.com/office/drawing/2014/main" id="{22BB85F2-C1A2-9F0D-9766-D06A765D67DC}"/>
              </a:ext>
            </a:extLst>
          </p:cNvPr>
          <p:cNvSpPr txBox="1"/>
          <p:nvPr/>
        </p:nvSpPr>
        <p:spPr>
          <a:xfrm>
            <a:off x="1080000" y="1944000"/>
            <a:ext cx="10272207" cy="2723823"/>
          </a:xfrm>
          <a:prstGeom prst="rect">
            <a:avLst/>
          </a:prstGeom>
          <a:noFill/>
        </p:spPr>
        <p:txBody>
          <a:bodyPr wrap="square" lIns="0" tIns="0" rIns="0" bIns="0" rtlCol="0">
            <a:spAutoFit/>
          </a:bodyPr>
          <a:lstStyle/>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Viele der abzusaugenden Stoffe sind „schwerer“ </a:t>
            </a:r>
            <a:br>
              <a:rPr lang="de-DE" sz="2300" dirty="0">
                <a:solidFill>
                  <a:schemeClr val="tx1">
                    <a:lumMod val="65000"/>
                    <a:lumOff val="35000"/>
                  </a:schemeClr>
                </a:solidFill>
              </a:rPr>
            </a:br>
            <a:r>
              <a:rPr lang="de-DE" sz="2300" dirty="0">
                <a:solidFill>
                  <a:schemeClr val="tx1">
                    <a:lumMod val="65000"/>
                    <a:lumOff val="35000"/>
                  </a:schemeClr>
                </a:solidFill>
              </a:rPr>
              <a:t>als Luft. Daher ist eine Absaugung seitwärts </a:t>
            </a:r>
            <a:br>
              <a:rPr lang="de-DE" sz="2300" dirty="0">
                <a:solidFill>
                  <a:schemeClr val="tx1">
                    <a:lumMod val="65000"/>
                    <a:lumOff val="35000"/>
                  </a:schemeClr>
                </a:solidFill>
              </a:rPr>
            </a:br>
            <a:r>
              <a:rPr lang="de-DE" sz="2300" dirty="0">
                <a:solidFill>
                  <a:schemeClr val="tx1">
                    <a:lumMod val="65000"/>
                    <a:lumOff val="35000"/>
                  </a:schemeClr>
                </a:solidFill>
              </a:rPr>
              <a:t>vorzusehen.</a:t>
            </a:r>
          </a:p>
          <a:p>
            <a:pPr marL="252000" indent="-252000">
              <a:spcAft>
                <a:spcPts val="1200"/>
              </a:spcAft>
              <a:buClr>
                <a:srgbClr val="FF0000"/>
              </a:buClr>
              <a:buFont typeface="Arial" panose="020B0604020202020204" pitchFamily="34" charset="0"/>
              <a:buChar char="•"/>
            </a:pPr>
            <a:r>
              <a:rPr lang="de-DE" sz="2300" dirty="0">
                <a:solidFill>
                  <a:schemeClr val="tx1">
                    <a:lumMod val="65000"/>
                    <a:lumOff val="35000"/>
                  </a:schemeClr>
                </a:solidFill>
              </a:rPr>
              <a:t>Bei stationären </a:t>
            </a:r>
            <a:r>
              <a:rPr lang="de-DE" sz="2300" dirty="0" err="1">
                <a:solidFill>
                  <a:schemeClr val="tx1">
                    <a:lumMod val="65000"/>
                    <a:lumOff val="35000"/>
                  </a:schemeClr>
                </a:solidFill>
              </a:rPr>
              <a:t>Verwiegestationen</a:t>
            </a:r>
            <a:r>
              <a:rPr lang="de-DE" sz="2300" dirty="0">
                <a:solidFill>
                  <a:schemeClr val="tx1">
                    <a:lumMod val="65000"/>
                    <a:lumOff val="35000"/>
                  </a:schemeClr>
                </a:solidFill>
              </a:rPr>
              <a:t>, Lackier-</a:t>
            </a:r>
            <a:br>
              <a:rPr lang="de-DE" sz="2300" dirty="0">
                <a:solidFill>
                  <a:schemeClr val="tx1">
                    <a:lumMod val="65000"/>
                    <a:lumOff val="35000"/>
                  </a:schemeClr>
                </a:solidFill>
              </a:rPr>
            </a:br>
            <a:r>
              <a:rPr lang="de-DE" sz="2300" dirty="0">
                <a:solidFill>
                  <a:schemeClr val="tx1">
                    <a:lumMod val="65000"/>
                    <a:lumOff val="35000"/>
                  </a:schemeClr>
                </a:solidFill>
              </a:rPr>
              <a:t>ständen etc. hat sich beispielsweise eine </a:t>
            </a:r>
            <a:br>
              <a:rPr lang="de-DE" sz="2300" dirty="0">
                <a:solidFill>
                  <a:schemeClr val="tx1">
                    <a:lumMod val="65000"/>
                    <a:lumOff val="35000"/>
                  </a:schemeClr>
                </a:solidFill>
              </a:rPr>
            </a:br>
            <a:r>
              <a:rPr lang="de-DE" sz="2300" dirty="0">
                <a:solidFill>
                  <a:schemeClr val="tx1">
                    <a:lumMod val="65000"/>
                    <a:lumOff val="35000"/>
                  </a:schemeClr>
                </a:solidFill>
              </a:rPr>
              <a:t>„Absaugung nach hinten“ mit einer Zuluft-</a:t>
            </a:r>
            <a:br>
              <a:rPr lang="de-DE" sz="2300" dirty="0">
                <a:solidFill>
                  <a:schemeClr val="tx1">
                    <a:lumMod val="65000"/>
                    <a:lumOff val="35000"/>
                  </a:schemeClr>
                </a:solidFill>
              </a:rPr>
            </a:br>
            <a:r>
              <a:rPr lang="de-DE" sz="2300" dirty="0" err="1">
                <a:solidFill>
                  <a:schemeClr val="tx1">
                    <a:lumMod val="65000"/>
                    <a:lumOff val="35000"/>
                  </a:schemeClr>
                </a:solidFill>
              </a:rPr>
              <a:t>zuführung</a:t>
            </a:r>
            <a:r>
              <a:rPr lang="de-DE" sz="2300" dirty="0">
                <a:solidFill>
                  <a:schemeClr val="tx1">
                    <a:lumMod val="65000"/>
                    <a:lumOff val="35000"/>
                  </a:schemeClr>
                </a:solidFill>
              </a:rPr>
              <a:t> von oben bewährt.</a:t>
            </a:r>
          </a:p>
        </p:txBody>
      </p:sp>
    </p:spTree>
    <p:extLst>
      <p:ext uri="{BB962C8B-B14F-4D97-AF65-F5344CB8AC3E}">
        <p14:creationId xmlns:p14="http://schemas.microsoft.com/office/powerpoint/2010/main" val="1211387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97396881-4DDB-41C5-A939-55C2501F8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45184"/>
            <a:ext cx="12192000" cy="4751832"/>
          </a:xfrm>
          <a:prstGeom prst="rect">
            <a:avLst/>
          </a:prstGeom>
        </p:spPr>
      </p:pic>
      <p:sp>
        <p:nvSpPr>
          <p:cNvPr id="12" name="Rechteck 11"/>
          <p:cNvSpPr/>
          <p:nvPr/>
        </p:nvSpPr>
        <p:spPr>
          <a:xfrm>
            <a:off x="-3"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2139916"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Empfehlungen</a:t>
            </a:r>
          </a:p>
        </p:txBody>
      </p:sp>
      <p:sp>
        <p:nvSpPr>
          <p:cNvPr id="11"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3" name="Fußzeilenplatzhalter 2"/>
          <p:cNvSpPr>
            <a:spLocks noGrp="1"/>
          </p:cNvSpPr>
          <p:nvPr>
            <p:ph type="ftr" sz="quarter" idx="3"/>
          </p:nvPr>
        </p:nvSpPr>
        <p:spPr/>
        <p:txBody>
          <a:bodyPr/>
          <a:lstStyle/>
          <a:p>
            <a:pPr algn="ctr"/>
            <a:r>
              <a:rPr lang="de-DE" sz="800" dirty="0">
                <a:solidFill>
                  <a:schemeClr val="tx1">
                    <a:lumMod val="65000"/>
                    <a:lumOff val="35000"/>
                  </a:schemeClr>
                </a:solidFill>
              </a:rPr>
              <a:t>Manfred Mustermann</a:t>
            </a:r>
          </a:p>
        </p:txBody>
      </p:sp>
      <p:sp>
        <p:nvSpPr>
          <p:cNvPr id="14" name="Foliennummernplatzhalter 5"/>
          <p:cNvSpPr>
            <a:spLocks noGrp="1"/>
          </p:cNvSpPr>
          <p:nvPr>
            <p:ph type="sldNum" sz="quarter" idx="4"/>
          </p:nvPr>
        </p:nvSpPr>
        <p:spPr/>
        <p:txBody>
          <a:bodyPr/>
          <a:lstStyle/>
          <a:p>
            <a:pPr algn="r"/>
            <a:r>
              <a:rPr lang="de-DE" sz="800" dirty="0">
                <a:solidFill>
                  <a:schemeClr val="tx1">
                    <a:lumMod val="65000"/>
                    <a:lumOff val="35000"/>
                  </a:schemeClr>
                </a:solidFill>
              </a:rPr>
              <a:t>6</a:t>
            </a:r>
          </a:p>
        </p:txBody>
      </p:sp>
      <p:sp>
        <p:nvSpPr>
          <p:cNvPr id="4" name="Textfeld 3">
            <a:extLst>
              <a:ext uri="{FF2B5EF4-FFF2-40B4-BE49-F238E27FC236}">
                <a16:creationId xmlns:a16="http://schemas.microsoft.com/office/drawing/2014/main" id="{19B9E5FD-0CE0-31FC-1660-34F7610AAF29}"/>
              </a:ext>
            </a:extLst>
          </p:cNvPr>
          <p:cNvSpPr txBox="1"/>
          <p:nvPr/>
        </p:nvSpPr>
        <p:spPr>
          <a:xfrm>
            <a:off x="1080000" y="1944000"/>
            <a:ext cx="7175213" cy="4078039"/>
          </a:xfrm>
          <a:prstGeom prst="rect">
            <a:avLst/>
          </a:prstGeom>
          <a:noFill/>
        </p:spPr>
        <p:txBody>
          <a:bodyPr wrap="square" lIns="0" tIns="0" rIns="0" bIns="0" rtlCol="0">
            <a:spAutoFit/>
          </a:bodyPr>
          <a:lstStyle/>
          <a:p>
            <a:pPr marL="252000" indent="-252000">
              <a:lnSpc>
                <a:spcPts val="27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Bei allen Absaugungseinrichtungen prüfen, welche (Gefahr-)Stoffe von ihnen erfasst werden sollen und welche Dichte sie im Verhältnis zur Luft haben.</a:t>
            </a:r>
          </a:p>
          <a:p>
            <a:pPr marL="252000" indent="-252000">
              <a:lnSpc>
                <a:spcPts val="27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Wählen Sie abhängig von der Dichte des </a:t>
            </a:r>
            <a:r>
              <a:rPr lang="de-DE" sz="2300" dirty="0" err="1">
                <a:solidFill>
                  <a:schemeClr val="tx1">
                    <a:lumMod val="65000"/>
                    <a:lumOff val="35000"/>
                  </a:schemeClr>
                </a:solidFill>
              </a:rPr>
              <a:t>abzu</a:t>
            </a:r>
            <a:r>
              <a:rPr lang="de-DE" sz="2300" dirty="0">
                <a:solidFill>
                  <a:schemeClr val="tx1">
                    <a:lumMod val="65000"/>
                    <a:lumOff val="35000"/>
                  </a:schemeClr>
                </a:solidFill>
              </a:rPr>
              <a:t>-</a:t>
            </a:r>
            <a:br>
              <a:rPr lang="de-DE" sz="2300" dirty="0">
                <a:solidFill>
                  <a:schemeClr val="tx1">
                    <a:lumMod val="65000"/>
                    <a:lumOff val="35000"/>
                  </a:schemeClr>
                </a:solidFill>
              </a:rPr>
            </a:br>
            <a:r>
              <a:rPr lang="de-DE" sz="2300" dirty="0">
                <a:solidFill>
                  <a:schemeClr val="tx1">
                    <a:lumMod val="65000"/>
                    <a:lumOff val="35000"/>
                  </a:schemeClr>
                </a:solidFill>
              </a:rPr>
              <a:t>saugenden Stoffes eine geeignete Absaugrichtung.</a:t>
            </a:r>
          </a:p>
          <a:p>
            <a:pPr marL="252000" indent="-252000">
              <a:lnSpc>
                <a:spcPts val="27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Trichter nur dann anstelle von Rohrstutzen mit </a:t>
            </a:r>
            <a:br>
              <a:rPr lang="de-DE" sz="2300" dirty="0">
                <a:solidFill>
                  <a:schemeClr val="tx1">
                    <a:lumMod val="65000"/>
                    <a:lumOff val="35000"/>
                  </a:schemeClr>
                </a:solidFill>
              </a:rPr>
            </a:br>
            <a:r>
              <a:rPr lang="de-DE" sz="2300" dirty="0">
                <a:solidFill>
                  <a:schemeClr val="tx1">
                    <a:lumMod val="65000"/>
                    <a:lumOff val="35000"/>
                  </a:schemeClr>
                </a:solidFill>
              </a:rPr>
              <a:t>Flansch oder Düsenplatten wählen, wenn stetige Thermikströmungen bestehen oder Gefahrstoffe schwallartig entstehen. </a:t>
            </a:r>
          </a:p>
          <a:p>
            <a:pPr marL="252000" indent="-252000">
              <a:lnSpc>
                <a:spcPts val="2700"/>
              </a:lnSpc>
              <a:spcAft>
                <a:spcPts val="700"/>
              </a:spcAft>
              <a:buClr>
                <a:srgbClr val="FF0000"/>
              </a:buClr>
              <a:buFont typeface="Arial" panose="020B0604020202020204" pitchFamily="34" charset="0"/>
              <a:buChar char="•"/>
            </a:pPr>
            <a:r>
              <a:rPr lang="de-DE" sz="2300" dirty="0">
                <a:solidFill>
                  <a:schemeClr val="tx1">
                    <a:lumMod val="65000"/>
                    <a:lumOff val="35000"/>
                  </a:schemeClr>
                </a:solidFill>
              </a:rPr>
              <a:t>Sorgen Sie in jedem Fall für eine </a:t>
            </a:r>
            <a:br>
              <a:rPr lang="de-DE" sz="2300" dirty="0">
                <a:solidFill>
                  <a:schemeClr val="tx1">
                    <a:lumMod val="65000"/>
                    <a:lumOff val="35000"/>
                  </a:schemeClr>
                </a:solidFill>
              </a:rPr>
            </a:br>
            <a:r>
              <a:rPr lang="de-DE" sz="2300" dirty="0">
                <a:solidFill>
                  <a:schemeClr val="tx1">
                    <a:lumMod val="65000"/>
                    <a:lumOff val="35000"/>
                  </a:schemeClr>
                </a:solidFill>
              </a:rPr>
              <a:t>ausreichende </a:t>
            </a:r>
            <a:r>
              <a:rPr lang="de-DE" sz="2300" dirty="0" err="1">
                <a:solidFill>
                  <a:schemeClr val="tx1">
                    <a:lumMod val="65000"/>
                    <a:lumOff val="35000"/>
                  </a:schemeClr>
                </a:solidFill>
              </a:rPr>
              <a:t>Zuluftmenge</a:t>
            </a:r>
            <a:r>
              <a:rPr lang="de-DE" sz="2300" dirty="0">
                <a:solidFill>
                  <a:schemeClr val="tx1">
                    <a:lumMod val="65000"/>
                    <a:lumOff val="35000"/>
                  </a:schemeClr>
                </a:solidFill>
              </a:rPr>
              <a:t>.</a:t>
            </a:r>
          </a:p>
        </p:txBody>
      </p:sp>
    </p:spTree>
    <p:extLst>
      <p:ext uri="{BB962C8B-B14F-4D97-AF65-F5344CB8AC3E}">
        <p14:creationId xmlns:p14="http://schemas.microsoft.com/office/powerpoint/2010/main" val="78922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2799817A-60B6-4A44-ABC4-4AFBD1D2CF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7</a:t>
            </a:fld>
            <a:endParaRPr lang="de-DE" sz="800" dirty="0">
              <a:solidFill>
                <a:schemeClr val="tx1">
                  <a:lumMod val="65000"/>
                  <a:lumOff val="35000"/>
                </a:schemeClr>
              </a:solidFill>
            </a:endParaRPr>
          </a:p>
        </p:txBody>
      </p:sp>
      <p:sp>
        <p:nvSpPr>
          <p:cNvPr id="3" name="Textfeld 2">
            <a:extLst>
              <a:ext uri="{FF2B5EF4-FFF2-40B4-BE49-F238E27FC236}">
                <a16:creationId xmlns:a16="http://schemas.microsoft.com/office/drawing/2014/main" id="{E0747FE4-F3E1-4EC1-B816-BDF08A01FD13}"/>
              </a:ext>
            </a:extLst>
          </p:cNvPr>
          <p:cNvSpPr txBox="1"/>
          <p:nvPr/>
        </p:nvSpPr>
        <p:spPr>
          <a:xfrm>
            <a:off x="1080000" y="1944000"/>
            <a:ext cx="8612931" cy="4090863"/>
          </a:xfrm>
          <a:prstGeom prst="rect">
            <a:avLst/>
          </a:prstGeom>
          <a:noFill/>
        </p:spPr>
        <p:txBody>
          <a:bodyPr wrap="square" lIns="0" tIns="0" rIns="0" bIns="0" rtlCol="0">
            <a:spAutoFit/>
          </a:bodyPr>
          <a:lstStyle/>
          <a:p>
            <a:pPr marL="252000" indent="-252000">
              <a:lnSpc>
                <a:spcPts val="2600"/>
              </a:lnSpc>
              <a:spcAft>
                <a:spcPts val="600"/>
              </a:spcAft>
              <a:buClr>
                <a:srgbClr val="FF0000"/>
              </a:buClr>
              <a:buFont typeface="Arial" panose="020B0604020202020204" pitchFamily="34" charset="0"/>
              <a:buChar char="•"/>
            </a:pPr>
            <a:r>
              <a:rPr lang="de-DE" sz="2300" dirty="0">
                <a:solidFill>
                  <a:schemeClr val="tx1">
                    <a:lumMod val="65000"/>
                    <a:lumOff val="35000"/>
                  </a:schemeClr>
                </a:solidFill>
              </a:rPr>
              <a:t>DGUV Regel 109-002: Arbeitsplatzlüftung − </a:t>
            </a:r>
            <a:br>
              <a:rPr lang="de-DE" sz="2300" dirty="0">
                <a:solidFill>
                  <a:schemeClr val="tx1">
                    <a:lumMod val="65000"/>
                    <a:lumOff val="35000"/>
                  </a:schemeClr>
                </a:solidFill>
              </a:rPr>
            </a:br>
            <a:r>
              <a:rPr lang="de-DE" sz="2300" dirty="0">
                <a:solidFill>
                  <a:schemeClr val="tx1">
                    <a:lumMod val="65000"/>
                    <a:lumOff val="35000"/>
                  </a:schemeClr>
                </a:solidFill>
              </a:rPr>
              <a:t>Lufttechnische Maßnahmen</a:t>
            </a:r>
          </a:p>
          <a:p>
            <a:pPr marL="252000" indent="-252000">
              <a:lnSpc>
                <a:spcPts val="2600"/>
              </a:lnSpc>
              <a:spcAft>
                <a:spcPts val="600"/>
              </a:spcAft>
              <a:buClr>
                <a:srgbClr val="FF0000"/>
              </a:buClr>
              <a:buFont typeface="Arial" panose="020B0604020202020204" pitchFamily="34" charset="0"/>
              <a:buChar char="•"/>
            </a:pPr>
            <a:r>
              <a:rPr lang="de-DE" sz="2300" dirty="0">
                <a:solidFill>
                  <a:schemeClr val="tx1">
                    <a:lumMod val="65000"/>
                    <a:lumOff val="35000"/>
                  </a:schemeClr>
                </a:solidFill>
              </a:rPr>
              <a:t>DGUV Information 209-200: Absauganlagen – </a:t>
            </a:r>
            <a:br>
              <a:rPr lang="de-DE" sz="2300" dirty="0">
                <a:solidFill>
                  <a:schemeClr val="tx1">
                    <a:lumMod val="65000"/>
                    <a:lumOff val="35000"/>
                  </a:schemeClr>
                </a:solidFill>
              </a:rPr>
            </a:br>
            <a:r>
              <a:rPr lang="de-DE" sz="2300" dirty="0">
                <a:solidFill>
                  <a:schemeClr val="tx1">
                    <a:lumMod val="65000"/>
                    <a:lumOff val="35000"/>
                  </a:schemeClr>
                </a:solidFill>
              </a:rPr>
              <a:t>Konzeption, Planung, Realisierung und Betrieb</a:t>
            </a:r>
          </a:p>
          <a:p>
            <a:pPr marL="252000" indent="-252000">
              <a:lnSpc>
                <a:spcPts val="2600"/>
              </a:lnSpc>
              <a:spcAft>
                <a:spcPts val="600"/>
              </a:spcAft>
              <a:buClr>
                <a:srgbClr val="FF0000"/>
              </a:buClr>
              <a:buFont typeface="Arial" panose="020B0604020202020204" pitchFamily="34" charset="0"/>
              <a:buChar char="•"/>
            </a:pPr>
            <a:r>
              <a:rPr lang="de-DE" sz="2300" dirty="0">
                <a:solidFill>
                  <a:schemeClr val="tx1">
                    <a:lumMod val="65000"/>
                    <a:lumOff val="35000"/>
                  </a:schemeClr>
                </a:solidFill>
              </a:rPr>
              <a:t>DGUV Information 209-078: Absauganlagen – </a:t>
            </a:r>
            <a:br>
              <a:rPr lang="de-DE" sz="2300" dirty="0">
                <a:solidFill>
                  <a:schemeClr val="tx1">
                    <a:lumMod val="65000"/>
                    <a:lumOff val="35000"/>
                  </a:schemeClr>
                </a:solidFill>
              </a:rPr>
            </a:br>
            <a:r>
              <a:rPr lang="de-DE" sz="2300" dirty="0">
                <a:solidFill>
                  <a:schemeClr val="tx1">
                    <a:lumMod val="65000"/>
                    <a:lumOff val="35000"/>
                  </a:schemeClr>
                </a:solidFill>
              </a:rPr>
              <a:t>einkaufen, aber richtig!</a:t>
            </a:r>
          </a:p>
          <a:p>
            <a:pPr marL="252000" indent="-252000">
              <a:lnSpc>
                <a:spcPts val="2600"/>
              </a:lnSpc>
              <a:spcAft>
                <a:spcPts val="600"/>
              </a:spcAft>
              <a:buClr>
                <a:srgbClr val="FF0000"/>
              </a:buClr>
              <a:buFont typeface="Arial" panose="020B0604020202020204" pitchFamily="34" charset="0"/>
              <a:buChar char="•"/>
            </a:pPr>
            <a:r>
              <a:rPr lang="de-DE" sz="2300" dirty="0">
                <a:solidFill>
                  <a:schemeClr val="tx1">
                    <a:lumMod val="65000"/>
                    <a:lumOff val="35000"/>
                  </a:schemeClr>
                </a:solidFill>
              </a:rPr>
              <a:t>DGUV Information 209-077: Schweißrauche – </a:t>
            </a:r>
            <a:br>
              <a:rPr lang="de-DE" sz="2300" dirty="0">
                <a:solidFill>
                  <a:schemeClr val="tx1">
                    <a:lumMod val="65000"/>
                    <a:lumOff val="35000"/>
                  </a:schemeClr>
                </a:solidFill>
              </a:rPr>
            </a:br>
            <a:r>
              <a:rPr lang="de-DE" sz="2300" dirty="0">
                <a:solidFill>
                  <a:schemeClr val="tx1">
                    <a:lumMod val="65000"/>
                    <a:lumOff val="35000"/>
                  </a:schemeClr>
                </a:solidFill>
              </a:rPr>
              <a:t>Geeignete Lüftungsmaßnahmen – Saubere Luft </a:t>
            </a:r>
            <a:br>
              <a:rPr lang="de-DE" sz="2300" dirty="0">
                <a:solidFill>
                  <a:schemeClr val="tx1">
                    <a:lumMod val="65000"/>
                    <a:lumOff val="35000"/>
                  </a:schemeClr>
                </a:solidFill>
              </a:rPr>
            </a:br>
            <a:r>
              <a:rPr lang="de-DE" sz="2300" dirty="0">
                <a:solidFill>
                  <a:schemeClr val="tx1">
                    <a:lumMod val="65000"/>
                    <a:lumOff val="35000"/>
                  </a:schemeClr>
                </a:solidFill>
              </a:rPr>
              <a:t>beim Schweißen – Geht das?</a:t>
            </a:r>
          </a:p>
          <a:p>
            <a:pPr marL="252000" indent="-252000">
              <a:lnSpc>
                <a:spcPts val="2600"/>
              </a:lnSpc>
              <a:spcAft>
                <a:spcPts val="600"/>
              </a:spcAft>
              <a:buClr>
                <a:srgbClr val="FF0000"/>
              </a:buClr>
              <a:buFont typeface="Arial" panose="020B0604020202020204" pitchFamily="34" charset="0"/>
              <a:buChar char="•"/>
            </a:pPr>
            <a:r>
              <a:rPr lang="de-DE" sz="2300" dirty="0">
                <a:solidFill>
                  <a:schemeClr val="tx1">
                    <a:lumMod val="65000"/>
                    <a:lumOff val="35000"/>
                  </a:schemeClr>
                </a:solidFill>
              </a:rPr>
              <a:t>BAUA-Schutzleitfaden 200: Örtliche</a:t>
            </a:r>
            <a:br>
              <a:rPr lang="de-DE" sz="2300" dirty="0">
                <a:solidFill>
                  <a:schemeClr val="tx1">
                    <a:lumMod val="65000"/>
                    <a:lumOff val="35000"/>
                  </a:schemeClr>
                </a:solidFill>
              </a:rPr>
            </a:br>
            <a:r>
              <a:rPr lang="de-DE" sz="2300" dirty="0">
                <a:solidFill>
                  <a:schemeClr val="tx1">
                    <a:lumMod val="65000"/>
                    <a:lumOff val="35000"/>
                  </a:schemeClr>
                </a:solidFill>
              </a:rPr>
              <a:t>Absaugung (Punktabsaugung)</a:t>
            </a:r>
          </a:p>
        </p:txBody>
      </p:sp>
      <p:sp>
        <p:nvSpPr>
          <p:cNvPr id="12" name="Rechteck 11"/>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6BFAD743-F18C-4685-80F1-0B186FA6F0D5}"/>
              </a:ext>
            </a:extLst>
          </p:cNvPr>
          <p:cNvSpPr txBox="1"/>
          <p:nvPr/>
        </p:nvSpPr>
        <p:spPr>
          <a:xfrm>
            <a:off x="1080000" y="1123698"/>
            <a:ext cx="3212819"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Weitere Informationen</a:t>
            </a:r>
          </a:p>
        </p:txBody>
      </p:sp>
      <p:pic>
        <p:nvPicPr>
          <p:cNvPr id="6" name="Grafik 5">
            <a:extLst>
              <a:ext uri="{FF2B5EF4-FFF2-40B4-BE49-F238E27FC236}">
                <a16:creationId xmlns:a16="http://schemas.microsoft.com/office/drawing/2014/main" id="{BE999926-6651-FAF1-3CDB-D84489B816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5183" y="5260032"/>
            <a:ext cx="3105369" cy="962591"/>
          </a:xfrm>
          <a:prstGeom prst="rect">
            <a:avLst/>
          </a:prstGeom>
        </p:spPr>
      </p:pic>
    </p:spTree>
    <p:extLst>
      <p:ext uri="{BB962C8B-B14F-4D97-AF65-F5344CB8AC3E}">
        <p14:creationId xmlns:p14="http://schemas.microsoft.com/office/powerpoint/2010/main" val="14602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8</a:t>
            </a:fld>
            <a:endParaRPr lang="de-DE" sz="800" dirty="0">
              <a:solidFill>
                <a:schemeClr val="tx1">
                  <a:lumMod val="65000"/>
                  <a:lumOff val="35000"/>
                </a:schemeClr>
              </a:solidFill>
            </a:endParaRPr>
          </a:p>
        </p:txBody>
      </p:sp>
      <p:pic>
        <p:nvPicPr>
          <p:cNvPr id="11" name="Grafik 10">
            <a:extLst>
              <a:ext uri="{FF2B5EF4-FFF2-40B4-BE49-F238E27FC236}">
                <a16:creationId xmlns:a16="http://schemas.microsoft.com/office/drawing/2014/main" id="{1DF4148E-9FA2-447A-8566-DD2C7AB6E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17" name="Rechteck 16">
            <a:extLst>
              <a:ext uri="{FF2B5EF4-FFF2-40B4-BE49-F238E27FC236}">
                <a16:creationId xmlns:a16="http://schemas.microsoft.com/office/drawing/2014/main" id="{C3B592AB-6E5D-4B1E-A833-391733984E67}"/>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Textfeld 17">
            <a:extLst>
              <a:ext uri="{FF2B5EF4-FFF2-40B4-BE49-F238E27FC236}">
                <a16:creationId xmlns:a16="http://schemas.microsoft.com/office/drawing/2014/main" id="{E35E7FEA-C778-4813-BC4B-350C2929E43B}"/>
              </a:ext>
            </a:extLst>
          </p:cNvPr>
          <p:cNvSpPr txBox="1"/>
          <p:nvPr/>
        </p:nvSpPr>
        <p:spPr>
          <a:xfrm>
            <a:off x="982664" y="1928906"/>
            <a:ext cx="7238390" cy="2769989"/>
          </a:xfrm>
          <a:prstGeom prst="rect">
            <a:avLst/>
          </a:prstGeom>
          <a:noFill/>
        </p:spPr>
        <p:txBody>
          <a:bodyPr wrap="square" rtlCol="0">
            <a:spAutoFit/>
          </a:bodyPr>
          <a:lstStyle/>
          <a:p>
            <a:r>
              <a:rPr lang="de-DE" sz="1600" dirty="0"/>
              <a:t>Die vorliegende Präsentation basiert auf dem Merkblatt A 039 „Populäre Irrtümer im Arbeitsschutz“ der BG RCI (Populärer Irrtum Nr. 41). Im Merkblatt finden Sie weitere 43 kursierende Aussagen mit falschem Inhalt, die sich hartnäckig jeder nachhaltigen Richtigstellung zu widersetzen scheinen. </a:t>
            </a:r>
          </a:p>
          <a:p>
            <a:endParaRPr lang="de-DE" sz="1600" dirty="0"/>
          </a:p>
          <a:p>
            <a:r>
              <a:rPr lang="de-DE" sz="1600" dirty="0"/>
              <a:t>Bezugsquelle des Merkblatts: </a:t>
            </a:r>
            <a:r>
              <a:rPr lang="de-DE" sz="1600" dirty="0">
                <a:hlinkClick r:id="rId4"/>
              </a:rPr>
              <a:t>medienshop.bgrci.de</a:t>
            </a:r>
            <a:r>
              <a:rPr lang="de-DE" sz="1600" dirty="0"/>
              <a:t>. 172 Seiten im Format A5. </a:t>
            </a:r>
          </a:p>
          <a:p>
            <a:r>
              <a:rPr lang="de-DE" sz="1600" dirty="0"/>
              <a:t>Mitgliedsbetriebe der BG RCI erhalten die Broschüre kostenlos. </a:t>
            </a:r>
          </a:p>
          <a:p>
            <a:r>
              <a:rPr lang="de-DE" sz="1600" dirty="0"/>
              <a:t>Für Dritte ist sie kostenpflichtig.  </a:t>
            </a:r>
          </a:p>
          <a:p>
            <a:endParaRPr lang="de-DE" sz="1600" dirty="0"/>
          </a:p>
          <a:p>
            <a:r>
              <a:rPr lang="de-DE" sz="1600" dirty="0"/>
              <a:t>Download unter downloadcenter.bgrci.de möglich.</a:t>
            </a:r>
          </a:p>
          <a:p>
            <a:endParaRPr lang="de-DE" sz="1400" dirty="0"/>
          </a:p>
        </p:txBody>
      </p:sp>
      <p:sp>
        <p:nvSpPr>
          <p:cNvPr id="19" name="Textfeld 18">
            <a:extLst>
              <a:ext uri="{FF2B5EF4-FFF2-40B4-BE49-F238E27FC236}">
                <a16:creationId xmlns:a16="http://schemas.microsoft.com/office/drawing/2014/main" id="{D897DFAF-9255-4FC9-93A3-FB0ADDF2C27E}"/>
              </a:ext>
            </a:extLst>
          </p:cNvPr>
          <p:cNvSpPr txBox="1"/>
          <p:nvPr/>
        </p:nvSpPr>
        <p:spPr>
          <a:xfrm>
            <a:off x="1080000" y="1120420"/>
            <a:ext cx="1128148"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Quelle</a:t>
            </a:r>
          </a:p>
        </p:txBody>
      </p:sp>
    </p:spTree>
    <p:extLst>
      <p:ext uri="{BB962C8B-B14F-4D97-AF65-F5344CB8AC3E}">
        <p14:creationId xmlns:p14="http://schemas.microsoft.com/office/powerpoint/2010/main" val="3961850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umsplatzhalter 1"/>
          <p:cNvSpPr>
            <a:spLocks noGrp="1"/>
          </p:cNvSpPr>
          <p:nvPr>
            <p:ph type="dt" sz="half" idx="2"/>
          </p:nvPr>
        </p:nvSpPr>
        <p:spPr/>
        <p:txBody>
          <a:bodyPr/>
          <a:lstStyle/>
          <a:p>
            <a:r>
              <a:rPr lang="en-US" sz="800" dirty="0">
                <a:solidFill>
                  <a:schemeClr val="tx1">
                    <a:lumMod val="65000"/>
                    <a:lumOff val="35000"/>
                  </a:schemeClr>
                </a:solidFill>
              </a:rPr>
              <a:t>01.08.2022</a:t>
            </a:r>
            <a:endParaRPr lang="de-DE" sz="800" dirty="0">
              <a:solidFill>
                <a:schemeClr val="tx1">
                  <a:lumMod val="65000"/>
                  <a:lumOff val="35000"/>
                </a:schemeClr>
              </a:solidFill>
            </a:endParaRPr>
          </a:p>
        </p:txBody>
      </p:sp>
      <p:sp>
        <p:nvSpPr>
          <p:cNvPr id="14" name="Fußzeilenplatzhalter 2"/>
          <p:cNvSpPr>
            <a:spLocks noGrp="1"/>
          </p:cNvSpPr>
          <p:nvPr>
            <p:ph type="ftr" sz="quarter" idx="3"/>
          </p:nvPr>
        </p:nvSpPr>
        <p:spPr/>
        <p:txBody>
          <a:bodyPr/>
          <a:lstStyle/>
          <a:p>
            <a:pPr algn="ctr"/>
            <a:r>
              <a:rPr lang="de-DE" sz="800">
                <a:solidFill>
                  <a:schemeClr val="tx1">
                    <a:lumMod val="65000"/>
                    <a:lumOff val="35000"/>
                  </a:schemeClr>
                </a:solidFill>
              </a:rPr>
              <a:t>Manfred Mustermann</a:t>
            </a:r>
            <a:endParaRPr lang="de-DE" sz="800" dirty="0">
              <a:solidFill>
                <a:schemeClr val="tx1">
                  <a:lumMod val="65000"/>
                  <a:lumOff val="35000"/>
                </a:schemeClr>
              </a:solidFill>
            </a:endParaRPr>
          </a:p>
        </p:txBody>
      </p:sp>
      <p:sp>
        <p:nvSpPr>
          <p:cNvPr id="15" name="Foliennummernplatzhalter 5"/>
          <p:cNvSpPr>
            <a:spLocks noGrp="1"/>
          </p:cNvSpPr>
          <p:nvPr>
            <p:ph type="sldNum" sz="quarter" idx="4"/>
          </p:nvPr>
        </p:nvSpPr>
        <p:spPr/>
        <p:txBody>
          <a:bodyPr/>
          <a:lstStyle/>
          <a:p>
            <a:pPr algn="r"/>
            <a:fld id="{BD4CF7CD-5D08-42BE-B8B2-DF7D6001447B}" type="slidenum">
              <a:rPr lang="de-DE" sz="800" smtClean="0">
                <a:solidFill>
                  <a:schemeClr val="tx1">
                    <a:lumMod val="65000"/>
                    <a:lumOff val="35000"/>
                  </a:schemeClr>
                </a:solidFill>
              </a:rPr>
              <a:pPr algn="r"/>
              <a:t>9</a:t>
            </a:fld>
            <a:endParaRPr lang="de-DE" sz="800" dirty="0">
              <a:solidFill>
                <a:schemeClr val="tx1">
                  <a:lumMod val="65000"/>
                  <a:lumOff val="35000"/>
                </a:schemeClr>
              </a:solidFill>
            </a:endParaRPr>
          </a:p>
        </p:txBody>
      </p:sp>
      <p:pic>
        <p:nvPicPr>
          <p:cNvPr id="20" name="Grafik 19">
            <a:extLst>
              <a:ext uri="{FF2B5EF4-FFF2-40B4-BE49-F238E27FC236}">
                <a16:creationId xmlns:a16="http://schemas.microsoft.com/office/drawing/2014/main" id="{A0BD529D-4C07-4377-BCED-445B1F2CE5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8834"/>
            <a:ext cx="12192000" cy="4751832"/>
          </a:xfrm>
          <a:prstGeom prst="rect">
            <a:avLst/>
          </a:prstGeom>
        </p:spPr>
      </p:pic>
      <p:sp>
        <p:nvSpPr>
          <p:cNvPr id="21" name="Rechteck 20">
            <a:extLst>
              <a:ext uri="{FF2B5EF4-FFF2-40B4-BE49-F238E27FC236}">
                <a16:creationId xmlns:a16="http://schemas.microsoft.com/office/drawing/2014/main" id="{56E21A08-1347-4E2E-AD14-C5C46C9379ED}"/>
              </a:ext>
            </a:extLst>
          </p:cNvPr>
          <p:cNvSpPr/>
          <p:nvPr/>
        </p:nvSpPr>
        <p:spPr>
          <a:xfrm>
            <a:off x="-2" y="1043493"/>
            <a:ext cx="4680000" cy="6024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CABE30EE-30CA-4B5D-8DBD-963E84B468E3}"/>
              </a:ext>
            </a:extLst>
          </p:cNvPr>
          <p:cNvSpPr txBox="1"/>
          <p:nvPr/>
        </p:nvSpPr>
        <p:spPr>
          <a:xfrm>
            <a:off x="982663" y="1655438"/>
            <a:ext cx="7691318" cy="4460516"/>
          </a:xfrm>
          <a:prstGeom prst="rect">
            <a:avLst/>
          </a:prstGeom>
          <a:noFill/>
        </p:spPr>
        <p:txBody>
          <a:bodyPr wrap="square" rtlCol="0">
            <a:spAutoFit/>
          </a:bodyPr>
          <a:lstStyle/>
          <a:p>
            <a:pPr>
              <a:lnSpc>
                <a:spcPct val="97000"/>
              </a:lnSpc>
              <a:spcAft>
                <a:spcPts val="600"/>
              </a:spcAft>
            </a:pPr>
            <a:r>
              <a:rPr lang="de-DE" sz="1600" dirty="0"/>
              <a:t>Diese Präsentation eignet sich insbesondere für einen Seminareinstieg mit dem Ziel, die Gruppe zu aktivieren und „ins Gespräch zu kommen“. Der Ansatz ist modern und basiert auf aktuellen Forschungsergebnissen: Mit einem </a:t>
            </a:r>
            <a:r>
              <a:rPr lang="de-DE" sz="1600" dirty="0">
                <a:latin typeface="DGUV Meta-Normal"/>
                <a:ea typeface="Times New Roman" panose="02020603050405020304" pitchFamily="18" charset="0"/>
                <a:cs typeface="DGUV Meta-Normal"/>
              </a:rPr>
              <a:t>zu lösenden Problem, einer Frage, einem Rätsel oder einem Irrtum starten</a:t>
            </a:r>
            <a:r>
              <a:rPr lang="de-DE" sz="1600" dirty="0"/>
              <a:t> – das ist bei Unterweisungen nachweislich sehr effektiv.  </a:t>
            </a:r>
          </a:p>
          <a:p>
            <a:pPr>
              <a:lnSpc>
                <a:spcPct val="97000"/>
              </a:lnSpc>
              <a:spcAft>
                <a:spcPts val="600"/>
              </a:spcAft>
            </a:pPr>
            <a:r>
              <a:rPr lang="de-DE" sz="1600" b="1" dirty="0"/>
              <a:t>Folie 1 </a:t>
            </a:r>
            <a:r>
              <a:rPr lang="de-DE" sz="1600" dirty="0"/>
              <a:t>startet daher mit einem Irrtum. </a:t>
            </a:r>
            <a:r>
              <a:rPr lang="de-DE" sz="1600" b="1" dirty="0"/>
              <a:t>Folie 2 </a:t>
            </a:r>
            <a:r>
              <a:rPr lang="de-DE" sz="1600" dirty="0"/>
              <a:t>gibt eine geführte Diskussion wieder und regt zum Mitdiskutieren an. Mit </a:t>
            </a:r>
            <a:r>
              <a:rPr lang="de-DE" sz="1600" b="1" dirty="0"/>
              <a:t>Folie 3 </a:t>
            </a:r>
            <a:r>
              <a:rPr lang="de-DE" sz="1600" dirty="0"/>
              <a:t>kann die Diskussion je nach Situation fortgeführt werden. Mit </a:t>
            </a:r>
            <a:r>
              <a:rPr lang="de-DE" sz="1600" b="1" dirty="0"/>
              <a:t>Folien 4 und 5 </a:t>
            </a:r>
            <a:r>
              <a:rPr lang="de-DE" sz="1600" dirty="0"/>
              <a:t>erfolgt anschließend die Richtigstellung. Zur Vorbereitung der Referentin oder des Referenten kann insbesondere das Merkblatt A 039 und die darin empfohlene Literatur genutzt werden.</a:t>
            </a:r>
          </a:p>
          <a:p>
            <a:pPr>
              <a:lnSpc>
                <a:spcPct val="97000"/>
              </a:lnSpc>
              <a:spcAft>
                <a:spcPts val="600"/>
              </a:spcAft>
            </a:pPr>
            <a:r>
              <a:rPr lang="de-DE" sz="1600" dirty="0"/>
              <a:t>Ergebnis: Ein erwiesenermaßen hoher Behaltens- und Wiedererkennungseffekt mit Spaß. Weitere Präsentationen stehen unter downloadcenter.bgrci.de bereit. </a:t>
            </a:r>
          </a:p>
          <a:p>
            <a:pPr>
              <a:lnSpc>
                <a:spcPct val="97000"/>
              </a:lnSpc>
              <a:spcAft>
                <a:spcPts val="600"/>
              </a:spcAft>
            </a:pPr>
            <a:r>
              <a:rPr lang="de-DE" sz="1600" b="1" dirty="0"/>
              <a:t>Achtung: Diese Folien können betriebsspezifisch angepasst werden und dürfen inner-betrieblich verwendet werden. Jede anderweitige Nutzung, insbesondere die Integration in andere Produkte (z. B. E-Learnings), die Nutzung für eigene Veröffentlichungen oder Medien, die kostenfreie oder kostenpflichtige Weitergabe an Dritte oder die Entnahme von Bildmaterial ist </a:t>
            </a:r>
            <a:r>
              <a:rPr lang="de-DE" sz="1600" b="1" u="sng" dirty="0"/>
              <a:t>nicht</a:t>
            </a:r>
            <a:r>
              <a:rPr lang="de-DE" sz="1600" b="1" dirty="0"/>
              <a:t> zulässig. </a:t>
            </a:r>
          </a:p>
          <a:p>
            <a:pPr>
              <a:lnSpc>
                <a:spcPct val="97000"/>
              </a:lnSpc>
              <a:spcAft>
                <a:spcPts val="600"/>
              </a:spcAft>
            </a:pPr>
            <a:r>
              <a:rPr lang="de-DE" sz="1600" dirty="0"/>
              <a:t>© BG RCI / Jedermann-Verlag GmbH, Heidelberg</a:t>
            </a:r>
          </a:p>
        </p:txBody>
      </p:sp>
      <p:sp>
        <p:nvSpPr>
          <p:cNvPr id="23" name="Textfeld 22">
            <a:extLst>
              <a:ext uri="{FF2B5EF4-FFF2-40B4-BE49-F238E27FC236}">
                <a16:creationId xmlns:a16="http://schemas.microsoft.com/office/drawing/2014/main" id="{F7E797CE-6073-4C89-87A2-DFB367DFADCF}"/>
              </a:ext>
            </a:extLst>
          </p:cNvPr>
          <p:cNvSpPr txBox="1"/>
          <p:nvPr/>
        </p:nvSpPr>
        <p:spPr>
          <a:xfrm>
            <a:off x="1080000" y="1123698"/>
            <a:ext cx="2743200" cy="442035"/>
          </a:xfrm>
          <a:prstGeom prst="rect">
            <a:avLst/>
          </a:prstGeom>
          <a:solidFill>
            <a:schemeClr val="tx1">
              <a:lumMod val="65000"/>
              <a:lumOff val="35000"/>
            </a:schemeClr>
          </a:solidFill>
          <a:ln>
            <a:solidFill>
              <a:schemeClr val="bg1"/>
            </a:solidFill>
          </a:ln>
        </p:spPr>
        <p:txBody>
          <a:bodyPr wrap="square" lIns="144000" tIns="36000" rIns="144000" bIns="36000" rtlCol="0">
            <a:spAutoFit/>
          </a:bodyPr>
          <a:lstStyle/>
          <a:p>
            <a:r>
              <a:rPr lang="de-DE" sz="2400" b="1" dirty="0">
                <a:solidFill>
                  <a:schemeClr val="bg1"/>
                </a:solidFill>
              </a:rPr>
              <a:t>Nutzungshinweise</a:t>
            </a:r>
          </a:p>
        </p:txBody>
      </p:sp>
    </p:spTree>
    <p:extLst>
      <p:ext uri="{BB962C8B-B14F-4D97-AF65-F5344CB8AC3E}">
        <p14:creationId xmlns:p14="http://schemas.microsoft.com/office/powerpoint/2010/main" val="28227127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863</Words>
  <PresentationFormat>Breitbild</PresentationFormat>
  <Paragraphs>95</Paragraphs>
  <Slides>9</Slides>
  <Notes>8</Notes>
  <HiddenSlides>2</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Arial</vt:lpstr>
      <vt:lpstr>Calibri</vt:lpstr>
      <vt:lpstr>DGUV Meta-Normal</vt:lpstr>
      <vt:lpstr>1_Office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BG RCI</dc:creator>
  <cp:lastPrinted>2020-07-18T17:34:38Z</cp:lastPrinted>
  <dcterms:created xsi:type="dcterms:W3CDTF">2014-09-30T14:31:52Z</dcterms:created>
  <dcterms:modified xsi:type="dcterms:W3CDTF">2022-09-13T11:53:35Z</dcterms:modified>
</cp:coreProperties>
</file>