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10934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128795"/>
            <a:ext cx="9216649" cy="442035"/>
          </a:xfrm>
          <a:prstGeom prst="rect">
            <a:avLst/>
          </a:prstGeom>
          <a:noFill/>
          <a:ln>
            <a:noFill/>
          </a:ln>
        </p:spPr>
        <p:txBody>
          <a:bodyPr wrap="square" lIns="144000" tIns="36000" rIns="144000" bIns="36000" rtlCol="0">
            <a:spAutoFit/>
          </a:bodyPr>
          <a:lstStyle/>
          <a:p>
            <a:r>
              <a:rPr lang="de-DE" sz="2400" b="1" i="1" dirty="0">
                <a:solidFill>
                  <a:schemeClr val="bg2">
                    <a:lumMod val="25000"/>
                  </a:schemeClr>
                </a:solidFill>
              </a:rPr>
              <a:t>„Bei einem Arbeitsunfall muss immer ein D-Arzt aufgesucht werden“</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4DA3BAC-4B10-35B8-AD46-1449CC410D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3"/>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42</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273468" y="4918531"/>
            <a:ext cx="5401009" cy="862190"/>
            <a:chOff x="-6936315" y="487454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6936315" y="487454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5997094" y="487454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4822058" y="536740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6936315" y="536740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10" name="Grafik 9">
            <a:extLst>
              <a:ext uri="{FF2B5EF4-FFF2-40B4-BE49-F238E27FC236}">
                <a16:creationId xmlns:a16="http://schemas.microsoft.com/office/drawing/2014/main" id="{862BF7A4-EDCC-4868-1A54-9CDD5997F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356" y="1889216"/>
            <a:ext cx="7363266" cy="1418656"/>
          </a:xfrm>
          <a:prstGeom prst="rect">
            <a:avLst/>
          </a:prstGeom>
        </p:spPr>
      </p:pic>
      <p:pic>
        <p:nvPicPr>
          <p:cNvPr id="13" name="Grafik 12">
            <a:extLst>
              <a:ext uri="{FF2B5EF4-FFF2-40B4-BE49-F238E27FC236}">
                <a16:creationId xmlns:a16="http://schemas.microsoft.com/office/drawing/2014/main" id="{EE083F7D-7061-4895-94AC-0072E74557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50490">
            <a:off x="8390064" y="3531486"/>
            <a:ext cx="2799594" cy="1656287"/>
          </a:xfrm>
          <a:prstGeom prst="rect">
            <a:avLst/>
          </a:prstGeom>
        </p:spPr>
      </p:pic>
      <p:sp>
        <p:nvSpPr>
          <p:cNvPr id="4" name="Foliennummernplatzhalter 5">
            <a:extLst>
              <a:ext uri="{FF2B5EF4-FFF2-40B4-BE49-F238E27FC236}">
                <a16:creationId xmlns:a16="http://schemas.microsoft.com/office/drawing/2014/main" id="{5D90E5F3-8B10-0CA9-F447-273C2B7C6CB3}"/>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FE0A5E86-7902-DE75-4551-4609FDC56074}"/>
              </a:ext>
            </a:extLst>
          </p:cNvPr>
          <p:cNvSpPr/>
          <p:nvPr/>
        </p:nvSpPr>
        <p:spPr>
          <a:xfrm>
            <a:off x="440917" y="1695783"/>
            <a:ext cx="3169578" cy="1162158"/>
          </a:xfrm>
          <a:prstGeom prst="wedgeRectCallout">
            <a:avLst>
              <a:gd name="adj1" fmla="val -40722"/>
              <a:gd name="adj2" fmla="val 8873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Muss ich auch zum D-Arzt, wenn ich mich an einem Blatt Papier geschnitten habe?</a:t>
            </a:r>
          </a:p>
        </p:txBody>
      </p:sp>
      <p:sp>
        <p:nvSpPr>
          <p:cNvPr id="3" name="Sprechblase: oval 2">
            <a:extLst>
              <a:ext uri="{FF2B5EF4-FFF2-40B4-BE49-F238E27FC236}">
                <a16:creationId xmlns:a16="http://schemas.microsoft.com/office/drawing/2014/main" id="{6FEE0ADF-FB70-7DCF-0F2E-80E2D4B4E558}"/>
              </a:ext>
            </a:extLst>
          </p:cNvPr>
          <p:cNvSpPr/>
          <p:nvPr/>
        </p:nvSpPr>
        <p:spPr>
          <a:xfrm>
            <a:off x="4060039" y="1533031"/>
            <a:ext cx="3768845" cy="1487661"/>
          </a:xfrm>
          <a:prstGeom prst="wedgeEllipseCallout">
            <a:avLst>
              <a:gd name="adj1" fmla="val -23818"/>
              <a:gd name="adj2" fmla="val 931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erstbehandelnde Ärzte müssen ggf. eine Vorstellung beim D-Arzt veranlassen.</a:t>
            </a:r>
          </a:p>
        </p:txBody>
      </p:sp>
      <p:sp>
        <p:nvSpPr>
          <p:cNvPr id="8" name="Sprechblase: oval 7">
            <a:extLst>
              <a:ext uri="{FF2B5EF4-FFF2-40B4-BE49-F238E27FC236}">
                <a16:creationId xmlns:a16="http://schemas.microsoft.com/office/drawing/2014/main" id="{79DB3754-0D91-C150-D728-6F86A080EBCC}"/>
              </a:ext>
            </a:extLst>
          </p:cNvPr>
          <p:cNvSpPr/>
          <p:nvPr/>
        </p:nvSpPr>
        <p:spPr>
          <a:xfrm>
            <a:off x="305283" y="3601376"/>
            <a:ext cx="4062436" cy="1805808"/>
          </a:xfrm>
          <a:prstGeom prst="wedgeEllipseCallout">
            <a:avLst>
              <a:gd name="adj1" fmla="val 30552"/>
              <a:gd name="adj2" fmla="val 7609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Nein, jeder Vertragsarzt kann für eine Erstversorgung nach einem Arbeitsunfall aufgesucht werden.</a:t>
            </a:r>
          </a:p>
        </p:txBody>
      </p:sp>
      <p:sp>
        <p:nvSpPr>
          <p:cNvPr id="9" name="Sprechblase: rechteckig 8">
            <a:extLst>
              <a:ext uri="{FF2B5EF4-FFF2-40B4-BE49-F238E27FC236}">
                <a16:creationId xmlns:a16="http://schemas.microsoft.com/office/drawing/2014/main" id="{AD69C79C-889F-E38A-326A-B8A743CC9BF7}"/>
              </a:ext>
            </a:extLst>
          </p:cNvPr>
          <p:cNvSpPr/>
          <p:nvPr/>
        </p:nvSpPr>
        <p:spPr>
          <a:xfrm flipH="1">
            <a:off x="8025622" y="4242461"/>
            <a:ext cx="2913125" cy="1592407"/>
          </a:xfrm>
          <a:prstGeom prst="wedgeRectCallout">
            <a:avLst>
              <a:gd name="adj1" fmla="val -71441"/>
              <a:gd name="adj2" fmla="val 4216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Verletzte mit isolierten Augenverletzungen oder Verletzungen im HNO-Bereich suchen direkt </a:t>
            </a:r>
            <a:br>
              <a:rPr lang="de-DE" i="1" dirty="0">
                <a:solidFill>
                  <a:schemeClr val="bg1"/>
                </a:solidFill>
              </a:rPr>
            </a:br>
            <a:r>
              <a:rPr lang="de-DE" i="1" dirty="0">
                <a:solidFill>
                  <a:schemeClr val="bg1"/>
                </a:solidFill>
              </a:rPr>
              <a:t>einen Facharzt auf.</a:t>
            </a:r>
          </a:p>
        </p:txBody>
      </p:sp>
      <p:sp>
        <p:nvSpPr>
          <p:cNvPr id="10" name="Sprechblase: oval 9">
            <a:extLst>
              <a:ext uri="{FF2B5EF4-FFF2-40B4-BE49-F238E27FC236}">
                <a16:creationId xmlns:a16="http://schemas.microsoft.com/office/drawing/2014/main" id="{1395249A-9F10-F53E-B9B6-6E600E8C5468}"/>
              </a:ext>
            </a:extLst>
          </p:cNvPr>
          <p:cNvSpPr/>
          <p:nvPr/>
        </p:nvSpPr>
        <p:spPr>
          <a:xfrm flipH="1">
            <a:off x="8023338" y="1910332"/>
            <a:ext cx="3965581" cy="1895218"/>
          </a:xfrm>
          <a:prstGeom prst="wedgeEllipseCallout">
            <a:avLst>
              <a:gd name="adj1" fmla="val 57889"/>
              <a:gd name="adj2" fmla="val 5763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Nein, oft reichen </a:t>
            </a:r>
            <a:br>
              <a:rPr lang="de-DE" i="1" dirty="0">
                <a:solidFill>
                  <a:schemeClr val="bg1"/>
                </a:solidFill>
              </a:rPr>
            </a:br>
            <a:r>
              <a:rPr lang="de-DE" i="1" dirty="0">
                <a:solidFill>
                  <a:schemeClr val="bg1"/>
                </a:solidFill>
              </a:rPr>
              <a:t>die Erstversorgung durch Ersthelfende und eine betriebliche Dokumentation</a:t>
            </a:r>
            <a:br>
              <a:rPr lang="de-DE" i="1" dirty="0">
                <a:solidFill>
                  <a:schemeClr val="bg1"/>
                </a:solidFill>
              </a:rPr>
            </a:br>
            <a:r>
              <a:rPr lang="de-DE" i="1" dirty="0">
                <a:solidFill>
                  <a:schemeClr val="bg1"/>
                </a:solidFill>
              </a:rPr>
              <a:t>des Unfalls. </a:t>
            </a:r>
          </a:p>
        </p:txBody>
      </p:sp>
      <p:sp>
        <p:nvSpPr>
          <p:cNvPr id="11" name="Sprechblase: oval 10">
            <a:extLst>
              <a:ext uri="{FF2B5EF4-FFF2-40B4-BE49-F238E27FC236}">
                <a16:creationId xmlns:a16="http://schemas.microsoft.com/office/drawing/2014/main" id="{03B50668-4BEA-BCB6-93FC-500D87262391}"/>
              </a:ext>
            </a:extLst>
          </p:cNvPr>
          <p:cNvSpPr/>
          <p:nvPr/>
        </p:nvSpPr>
        <p:spPr>
          <a:xfrm>
            <a:off x="4511211" y="4307492"/>
            <a:ext cx="3169578" cy="1387546"/>
          </a:xfrm>
          <a:prstGeom prst="wedgeEllipseCallout">
            <a:avLst>
              <a:gd name="adj1" fmla="val 19093"/>
              <a:gd name="adj2" fmla="val -9698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wenn ich zum Arzt muss, muss ich dann zum D-Arzt?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3077766"/>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In vielen Fällen ist nach einem Arbeitsunfall die </a:t>
            </a:r>
            <a:br>
              <a:rPr lang="de-DE" sz="2300" dirty="0">
                <a:solidFill>
                  <a:schemeClr val="tx1">
                    <a:lumMod val="65000"/>
                    <a:lumOff val="35000"/>
                  </a:schemeClr>
                </a:solidFill>
              </a:rPr>
            </a:br>
            <a:r>
              <a:rPr lang="de-DE" sz="2300" dirty="0">
                <a:solidFill>
                  <a:schemeClr val="tx1">
                    <a:lumMod val="65000"/>
                    <a:lumOff val="35000"/>
                  </a:schemeClr>
                </a:solidFill>
              </a:rPr>
              <a:t>Erstversorgung durch den betrieblichen Ersthelfer </a:t>
            </a:r>
            <a:br>
              <a:rPr lang="de-DE" sz="2300" dirty="0">
                <a:solidFill>
                  <a:schemeClr val="tx1">
                    <a:lumMod val="65000"/>
                    <a:lumOff val="35000"/>
                  </a:schemeClr>
                </a:solidFill>
              </a:rPr>
            </a:br>
            <a:r>
              <a:rPr lang="de-DE" sz="2300" dirty="0">
                <a:solidFill>
                  <a:schemeClr val="tx1">
                    <a:lumMod val="65000"/>
                    <a:lumOff val="35000"/>
                  </a:schemeClr>
                </a:solidFill>
              </a:rPr>
              <a:t>ausreichend, eine Vorstellung bei einem Arzt ist </a:t>
            </a:r>
            <a:br>
              <a:rPr lang="de-DE" sz="2300" dirty="0">
                <a:solidFill>
                  <a:schemeClr val="tx1">
                    <a:lumMod val="65000"/>
                    <a:lumOff val="35000"/>
                  </a:schemeClr>
                </a:solidFill>
              </a:rPr>
            </a:br>
            <a:r>
              <a:rPr lang="de-DE" sz="2300" dirty="0">
                <a:solidFill>
                  <a:schemeClr val="tx1">
                    <a:lumMod val="65000"/>
                    <a:lumOff val="35000"/>
                  </a:schemeClr>
                </a:solidFill>
              </a:rPr>
              <a:t>nicht erforderlich.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Falls eine Vorstellung beim Arzt erforderlich ist, </a:t>
            </a:r>
            <a:br>
              <a:rPr lang="de-DE" sz="2300" dirty="0">
                <a:solidFill>
                  <a:schemeClr val="tx1">
                    <a:lumMod val="65000"/>
                    <a:lumOff val="35000"/>
                  </a:schemeClr>
                </a:solidFill>
              </a:rPr>
            </a:br>
            <a:r>
              <a:rPr lang="de-DE" sz="2300" dirty="0">
                <a:solidFill>
                  <a:schemeClr val="tx1">
                    <a:lumMod val="65000"/>
                    <a:lumOff val="35000"/>
                  </a:schemeClr>
                </a:solidFill>
              </a:rPr>
              <a:t>so kann die ärztliche Versorgung durch jede/jeden </a:t>
            </a:r>
            <a:br>
              <a:rPr lang="de-DE" sz="2300" dirty="0">
                <a:solidFill>
                  <a:schemeClr val="tx1">
                    <a:lumMod val="65000"/>
                    <a:lumOff val="35000"/>
                  </a:schemeClr>
                </a:solidFill>
              </a:rPr>
            </a:br>
            <a:r>
              <a:rPr lang="de-DE" sz="2300" dirty="0">
                <a:solidFill>
                  <a:schemeClr val="tx1">
                    <a:lumMod val="65000"/>
                    <a:lumOff val="35000"/>
                  </a:schemeClr>
                </a:solidFill>
              </a:rPr>
              <a:t>an der vertragsärztlichen Versorgung teilnehmende </a:t>
            </a:r>
            <a:br>
              <a:rPr lang="de-DE" sz="2300" dirty="0">
                <a:solidFill>
                  <a:schemeClr val="tx1">
                    <a:lumMod val="65000"/>
                    <a:lumOff val="35000"/>
                  </a:schemeClr>
                </a:solidFill>
              </a:rPr>
            </a:br>
            <a:r>
              <a:rPr lang="de-DE" sz="2300" dirty="0">
                <a:solidFill>
                  <a:schemeClr val="tx1">
                    <a:lumMod val="65000"/>
                    <a:lumOff val="35000"/>
                  </a:schemeClr>
                </a:solidFill>
              </a:rPr>
              <a:t>Ärztin/Arzt erfolgen</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277547"/>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Unter bestimmten Voraussetzungen hat die </a:t>
            </a:r>
            <a:br>
              <a:rPr lang="de-DE" sz="2300" dirty="0">
                <a:solidFill>
                  <a:schemeClr val="tx1">
                    <a:lumMod val="65000"/>
                    <a:lumOff val="35000"/>
                  </a:schemeClr>
                </a:solidFill>
              </a:rPr>
            </a:br>
            <a:r>
              <a:rPr lang="de-DE" sz="2300" dirty="0">
                <a:solidFill>
                  <a:schemeClr val="tx1">
                    <a:lumMod val="65000"/>
                    <a:lumOff val="35000"/>
                  </a:schemeClr>
                </a:solidFill>
              </a:rPr>
              <a:t>erstaufgesuchte Ärztin/ der erstaufgesuchte </a:t>
            </a:r>
            <a:br>
              <a:rPr lang="de-DE" sz="2300" dirty="0">
                <a:solidFill>
                  <a:schemeClr val="tx1">
                    <a:lumMod val="65000"/>
                    <a:lumOff val="35000"/>
                  </a:schemeClr>
                </a:solidFill>
              </a:rPr>
            </a:br>
            <a:r>
              <a:rPr lang="de-DE" sz="2300" dirty="0">
                <a:solidFill>
                  <a:schemeClr val="tx1">
                    <a:lumMod val="65000"/>
                    <a:lumOff val="35000"/>
                  </a:schemeClr>
                </a:solidFill>
              </a:rPr>
              <a:t>Arzt für eine Vorstellung beim D-Arzt zu sorgen.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Bei isolierten Augenverletzungen oder Verletzungen </a:t>
            </a:r>
            <a:br>
              <a:rPr lang="de-DE" sz="2300" dirty="0">
                <a:solidFill>
                  <a:schemeClr val="tx1">
                    <a:lumMod val="65000"/>
                    <a:lumOff val="35000"/>
                  </a:schemeClr>
                </a:solidFill>
              </a:rPr>
            </a:br>
            <a:r>
              <a:rPr lang="de-DE" sz="2300" dirty="0">
                <a:solidFill>
                  <a:schemeClr val="tx1">
                    <a:lumMod val="65000"/>
                    <a:lumOff val="35000"/>
                  </a:schemeClr>
                </a:solidFill>
              </a:rPr>
              <a:t>im HNO-Bereich kann direkt ein entsprechender</a:t>
            </a:r>
            <a:br>
              <a:rPr lang="de-DE" sz="2300" dirty="0">
                <a:solidFill>
                  <a:schemeClr val="tx1">
                    <a:lumMod val="65000"/>
                    <a:lumOff val="35000"/>
                  </a:schemeClr>
                </a:solidFill>
              </a:rPr>
            </a:br>
            <a:r>
              <a:rPr lang="de-DE" sz="2300" dirty="0">
                <a:solidFill>
                  <a:schemeClr val="tx1">
                    <a:lumMod val="65000"/>
                    <a:lumOff val="35000"/>
                  </a:schemeClr>
                </a:solidFill>
              </a:rPr>
              <a:t> Facharzt aufgesucht werden</a:t>
            </a:r>
          </a:p>
        </p:txBody>
      </p:sp>
    </p:spTree>
    <p:extLst>
      <p:ext uri="{BB962C8B-B14F-4D97-AF65-F5344CB8AC3E}">
        <p14:creationId xmlns:p14="http://schemas.microsoft.com/office/powerpoint/2010/main" val="201127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9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Gut zu wissen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330033" cy="3693319"/>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Bei jedem betrieblichen Unfall ist eine betriebs-</a:t>
            </a:r>
            <a:br>
              <a:rPr lang="de-DE" sz="2300" dirty="0">
                <a:solidFill>
                  <a:schemeClr val="tx1">
                    <a:lumMod val="65000"/>
                    <a:lumOff val="35000"/>
                  </a:schemeClr>
                </a:solidFill>
              </a:rPr>
            </a:br>
            <a:r>
              <a:rPr lang="de-DE" sz="2300" dirty="0">
                <a:solidFill>
                  <a:schemeClr val="tx1">
                    <a:lumMod val="65000"/>
                    <a:lumOff val="35000"/>
                  </a:schemeClr>
                </a:solidFill>
              </a:rPr>
              <a:t>interne Erfassung erforderlich. Hierdurch kann </a:t>
            </a:r>
            <a:br>
              <a:rPr lang="de-DE" sz="2300" dirty="0">
                <a:solidFill>
                  <a:schemeClr val="tx1">
                    <a:lumMod val="65000"/>
                    <a:lumOff val="35000"/>
                  </a:schemeClr>
                </a:solidFill>
              </a:rPr>
            </a:br>
            <a:r>
              <a:rPr lang="de-DE" sz="2300" dirty="0">
                <a:solidFill>
                  <a:schemeClr val="tx1">
                    <a:lumMod val="65000"/>
                    <a:lumOff val="35000"/>
                  </a:schemeClr>
                </a:solidFill>
              </a:rPr>
              <a:t>bei einer möglichen späteren Verschlechterung </a:t>
            </a:r>
            <a:br>
              <a:rPr lang="de-DE" sz="2300" dirty="0">
                <a:solidFill>
                  <a:schemeClr val="tx1">
                    <a:lumMod val="65000"/>
                    <a:lumOff val="35000"/>
                  </a:schemeClr>
                </a:solidFill>
              </a:rPr>
            </a:br>
            <a:r>
              <a:rPr lang="de-DE" sz="2300" dirty="0">
                <a:solidFill>
                  <a:schemeClr val="tx1">
                    <a:lumMod val="65000"/>
                    <a:lumOff val="35000"/>
                  </a:schemeClr>
                </a:solidFill>
              </a:rPr>
              <a:t>ein Zusammenhang zum Unfall leichter geprüft </a:t>
            </a:r>
            <a:br>
              <a:rPr lang="de-DE" sz="2300" dirty="0">
                <a:solidFill>
                  <a:schemeClr val="tx1">
                    <a:lumMod val="65000"/>
                    <a:lumOff val="35000"/>
                  </a:schemeClr>
                </a:solidFill>
              </a:rPr>
            </a:br>
            <a:r>
              <a:rPr lang="de-DE" sz="2300" dirty="0">
                <a:solidFill>
                  <a:schemeClr val="tx1">
                    <a:lumMod val="65000"/>
                    <a:lumOff val="35000"/>
                  </a:schemeClr>
                </a:solidFill>
              </a:rPr>
              <a:t>werden.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Dokumentieren Sie alle wichtigen Adressen und Rufnummern (D-Ärztin/D-Arzt, Rettungsdienst, </a:t>
            </a:r>
            <a:br>
              <a:rPr lang="de-DE" sz="2300" dirty="0">
                <a:solidFill>
                  <a:schemeClr val="tx1">
                    <a:lumMod val="65000"/>
                    <a:lumOff val="35000"/>
                  </a:schemeClr>
                </a:solidFill>
              </a:rPr>
            </a:br>
            <a:r>
              <a:rPr lang="de-DE" sz="2300" dirty="0">
                <a:solidFill>
                  <a:schemeClr val="tx1">
                    <a:lumMod val="65000"/>
                    <a:lumOff val="35000"/>
                  </a:schemeClr>
                </a:solidFill>
              </a:rPr>
              <a:t>nächstes Krankenhaus, nächster Augenarzt,….) </a:t>
            </a:r>
            <a:br>
              <a:rPr lang="de-DE" sz="2300" dirty="0">
                <a:solidFill>
                  <a:schemeClr val="tx1">
                    <a:lumMod val="65000"/>
                    <a:lumOff val="35000"/>
                  </a:schemeClr>
                </a:solidFill>
              </a:rPr>
            </a:br>
            <a:r>
              <a:rPr lang="de-DE" sz="2300" dirty="0">
                <a:solidFill>
                  <a:schemeClr val="tx1">
                    <a:lumMod val="65000"/>
                    <a:lumOff val="35000"/>
                  </a:schemeClr>
                </a:solidFill>
              </a:rPr>
              <a:t>auf entsprechenden Aushängen (z. B. dem </a:t>
            </a:r>
            <a:br>
              <a:rPr lang="de-DE" sz="2300" dirty="0">
                <a:solidFill>
                  <a:schemeClr val="tx1">
                    <a:lumMod val="65000"/>
                    <a:lumOff val="35000"/>
                  </a:schemeClr>
                </a:solidFill>
              </a:rPr>
            </a:br>
            <a:r>
              <a:rPr lang="de-DE" sz="2300" dirty="0">
                <a:solidFill>
                  <a:schemeClr val="tx1">
                    <a:lumMod val="65000"/>
                    <a:lumOff val="35000"/>
                  </a:schemeClr>
                </a:solidFill>
              </a:rPr>
              <a:t>Erste-Hilfe-Plakat)</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543140" cy="366472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Information 204-001: Erste-Hilfe-Plakat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Information 204-021: Meldeblock zur </a:t>
            </a:r>
            <a:br>
              <a:rPr lang="de-DE" sz="2300" dirty="0">
                <a:solidFill>
                  <a:schemeClr val="tx1">
                    <a:lumMod val="65000"/>
                    <a:lumOff val="35000"/>
                  </a:schemeClr>
                </a:solidFill>
              </a:rPr>
            </a:br>
            <a:r>
              <a:rPr lang="de-DE" sz="2300" dirty="0">
                <a:solidFill>
                  <a:schemeClr val="tx1">
                    <a:lumMod val="65000"/>
                    <a:lumOff val="35000"/>
                  </a:schemeClr>
                </a:solidFill>
              </a:rPr>
              <a:t>Dokumentation von Erste-Hilfe-Leistungen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Homepage zum Thema „Durchgangsarztverfahren“ (www.dguv.de/landesverbaende/de/med_reha/</a:t>
            </a:r>
            <a:br>
              <a:rPr lang="de-DE" sz="2300" dirty="0">
                <a:solidFill>
                  <a:schemeClr val="tx1">
                    <a:lumMod val="65000"/>
                    <a:lumOff val="35000"/>
                  </a:schemeClr>
                </a:solidFill>
              </a:rPr>
            </a:br>
            <a:r>
              <a:rPr lang="de-DE" sz="2300" dirty="0">
                <a:solidFill>
                  <a:schemeClr val="tx1">
                    <a:lumMod val="65000"/>
                    <a:lumOff val="35000"/>
                  </a:schemeClr>
                </a:solidFill>
              </a:rPr>
              <a:t>d-arzt-verfahren/index.jsp)</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Homepage zum Thema „Erstversorgung/ärztliche</a:t>
            </a:r>
            <a:br>
              <a:rPr lang="de-DE" sz="2300" dirty="0">
                <a:solidFill>
                  <a:schemeClr val="tx1">
                    <a:lumMod val="65000"/>
                    <a:lumOff val="35000"/>
                  </a:schemeClr>
                </a:solidFill>
              </a:rPr>
            </a:br>
            <a:r>
              <a:rPr lang="de-DE" sz="2300" dirty="0">
                <a:solidFill>
                  <a:schemeClr val="tx1">
                    <a:lumMod val="65000"/>
                    <a:lumOff val="35000"/>
                  </a:schemeClr>
                </a:solidFill>
              </a:rPr>
              <a:t>Behandlung“ (www.dguv.de/landesverbaende/de/</a:t>
            </a:r>
            <a:br>
              <a:rPr lang="de-DE" sz="2300" dirty="0">
                <a:solidFill>
                  <a:schemeClr val="tx1">
                    <a:lumMod val="65000"/>
                    <a:lumOff val="35000"/>
                  </a:schemeClr>
                </a:solidFill>
              </a:rPr>
            </a:br>
            <a:r>
              <a:rPr lang="de-DE" sz="2300" dirty="0" err="1">
                <a:solidFill>
                  <a:schemeClr val="tx1">
                    <a:lumMod val="65000"/>
                    <a:lumOff val="35000"/>
                  </a:schemeClr>
                </a:solidFill>
              </a:rPr>
              <a:t>med_reha</a:t>
            </a:r>
            <a:r>
              <a:rPr lang="de-DE" sz="2300" dirty="0">
                <a:solidFill>
                  <a:schemeClr val="tx1">
                    <a:lumMod val="65000"/>
                    <a:lumOff val="35000"/>
                  </a:schemeClr>
                </a:solidFill>
              </a:rPr>
              <a:t>/erstversorgung/</a:t>
            </a:r>
            <a:r>
              <a:rPr lang="de-DE" sz="2300" dirty="0" err="1">
                <a:solidFill>
                  <a:schemeClr val="tx1">
                    <a:lumMod val="65000"/>
                    <a:lumOff val="35000"/>
                  </a:schemeClr>
                </a:solidFill>
              </a:rPr>
              <a:t>index.jsp</a:t>
            </a:r>
            <a:r>
              <a:rPr lang="de-DE" sz="2300" dirty="0">
                <a:solidFill>
                  <a:schemeClr val="tx1">
                    <a:lumMod val="65000"/>
                    <a:lumOff val="35000"/>
                  </a:schemeClr>
                </a:solidFill>
              </a:rPr>
              <a:t>)</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EC5376F5-B1C3-6DAB-C3B9-BE9403940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035" y="5234675"/>
            <a:ext cx="3217523" cy="108887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42).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855</Words>
  <PresentationFormat>Breitbild</PresentationFormat>
  <Paragraphs>87</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2022-09-13T11:54:01Z</dcterms:modified>
</cp:coreProperties>
</file>