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1"/>
  </p:notesMasterIdLst>
  <p:handoutMasterIdLst>
    <p:handoutMasterId r:id="rId12"/>
  </p:handoutMasterIdLst>
  <p:sldIdLst>
    <p:sldId id="262" r:id="rId2"/>
    <p:sldId id="257" r:id="rId3"/>
    <p:sldId id="258" r:id="rId4"/>
    <p:sldId id="259" r:id="rId5"/>
    <p:sldId id="263" r:id="rId6"/>
    <p:sldId id="273" r:id="rId7"/>
    <p:sldId id="268" r:id="rId8"/>
    <p:sldId id="271" r:id="rId9"/>
    <p:sldId id="272" r:id="rId10"/>
  </p:sldIdLst>
  <p:sldSz cx="12192000" cy="6858000"/>
  <p:notesSz cx="6797675" cy="992822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1073" userDrawn="1">
          <p15:clr>
            <a:srgbClr val="A4A3A4"/>
          </p15:clr>
        </p15:guide>
        <p15:guide id="3" orient="horz" pos="845" userDrawn="1">
          <p15:clr>
            <a:srgbClr val="A4A3A4"/>
          </p15:clr>
        </p15:guide>
        <p15:guide id="5" orient="horz" pos="3838" userDrawn="1">
          <p15:clr>
            <a:srgbClr val="A4A3A4"/>
          </p15:clr>
        </p15:guide>
        <p15:guide id="6" pos="619" userDrawn="1">
          <p15:clr>
            <a:srgbClr val="A4A3A4"/>
          </p15:clr>
        </p15:guide>
        <p15:guide id="8" pos="6970"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irkenstock, Imke Dr." initials="BID" lastIdx="2" clrIdx="0">
    <p:extLst>
      <p:ext uri="{19B8F6BF-5375-455C-9EA6-DF929625EA0E}">
        <p15:presenceInfo xmlns:p15="http://schemas.microsoft.com/office/powerpoint/2012/main" userId="S::Imke.Birkenstock@bgrci.de::919eed87-5d9d-4082-beec-0addc325ea25" providerId="AD"/>
      </p:ext>
    </p:extLst>
  </p:cmAuthor>
  <p:cmAuthor id="2" name="Claus Munder" initials="CM" lastIdx="1" clrIdx="1">
    <p:extLst>
      <p:ext uri="{19B8F6BF-5375-455C-9EA6-DF929625EA0E}">
        <p15:presenceInfo xmlns:p15="http://schemas.microsoft.com/office/powerpoint/2012/main" userId="S-1-5-21-3061921868-1708982661-156723138-304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FF6E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122" autoAdjust="0"/>
    <p:restoredTop sz="85497" autoAdjust="0"/>
  </p:normalViewPr>
  <p:slideViewPr>
    <p:cSldViewPr snapToGrid="0">
      <p:cViewPr varScale="1">
        <p:scale>
          <a:sx n="98" d="100"/>
          <a:sy n="98" d="100"/>
        </p:scale>
        <p:origin x="834" y="84"/>
      </p:cViewPr>
      <p:guideLst>
        <p:guide pos="1073"/>
        <p:guide orient="horz" pos="845"/>
        <p:guide orient="horz" pos="3838"/>
        <p:guide pos="619"/>
        <p:guide pos="6970"/>
      </p:guideLst>
    </p:cSldViewPr>
  </p:slideViewPr>
  <p:outlineViewPr>
    <p:cViewPr>
      <p:scale>
        <a:sx n="33" d="100"/>
        <a:sy n="33" d="100"/>
      </p:scale>
      <p:origin x="0" y="-3174"/>
    </p:cViewPr>
  </p:outlin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65" d="100"/>
          <a:sy n="65" d="100"/>
        </p:scale>
        <p:origin x="2412" y="48"/>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183431F7-8D26-45EA-8EA3-91EE6C39D66C}"/>
              </a:ext>
            </a:extLst>
          </p:cNvPr>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de-DE"/>
          </a:p>
        </p:txBody>
      </p:sp>
      <p:sp>
        <p:nvSpPr>
          <p:cNvPr id="3" name="Datumsplatzhalter 2">
            <a:extLst>
              <a:ext uri="{FF2B5EF4-FFF2-40B4-BE49-F238E27FC236}">
                <a16:creationId xmlns:a16="http://schemas.microsoft.com/office/drawing/2014/main" id="{16FF7422-6896-4214-A44D-463B46BA229D}"/>
              </a:ext>
            </a:extLst>
          </p:cNvPr>
          <p:cNvSpPr>
            <a:spLocks noGrp="1"/>
          </p:cNvSpPr>
          <p:nvPr>
            <p:ph type="dt" sz="quarter" idx="1"/>
          </p:nvPr>
        </p:nvSpPr>
        <p:spPr>
          <a:xfrm>
            <a:off x="3849688" y="0"/>
            <a:ext cx="2946400" cy="498475"/>
          </a:xfrm>
          <a:prstGeom prst="rect">
            <a:avLst/>
          </a:prstGeom>
        </p:spPr>
        <p:txBody>
          <a:bodyPr vert="horz" lIns="91440" tIns="45720" rIns="91440" bIns="45720" rtlCol="0"/>
          <a:lstStyle>
            <a:lvl1pPr algn="r">
              <a:defRPr sz="1200"/>
            </a:lvl1pPr>
          </a:lstStyle>
          <a:p>
            <a:fld id="{F792D8E5-D115-4BB6-B746-926ED674B279}" type="datetimeFigureOut">
              <a:rPr lang="de-DE" smtClean="0"/>
              <a:t>13.09.2022</a:t>
            </a:fld>
            <a:endParaRPr lang="de-DE"/>
          </a:p>
        </p:txBody>
      </p:sp>
      <p:sp>
        <p:nvSpPr>
          <p:cNvPr id="4" name="Fußzeilenplatzhalter 3">
            <a:extLst>
              <a:ext uri="{FF2B5EF4-FFF2-40B4-BE49-F238E27FC236}">
                <a16:creationId xmlns:a16="http://schemas.microsoft.com/office/drawing/2014/main" id="{87849EFC-38B8-4A6A-83A4-EDD68207CACF}"/>
              </a:ext>
            </a:extLst>
          </p:cNvPr>
          <p:cNvSpPr>
            <a:spLocks noGrp="1"/>
          </p:cNvSpPr>
          <p:nvPr>
            <p:ph type="ftr" sz="quarter" idx="2"/>
          </p:nvPr>
        </p:nvSpPr>
        <p:spPr>
          <a:xfrm>
            <a:off x="0" y="9429750"/>
            <a:ext cx="2946400" cy="498475"/>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a:extLst>
              <a:ext uri="{FF2B5EF4-FFF2-40B4-BE49-F238E27FC236}">
                <a16:creationId xmlns:a16="http://schemas.microsoft.com/office/drawing/2014/main" id="{44F9F865-9DCD-40FD-98C8-174E326EC4B4}"/>
              </a:ext>
            </a:extLst>
          </p:cNvPr>
          <p:cNvSpPr>
            <a:spLocks noGrp="1"/>
          </p:cNvSpPr>
          <p:nvPr>
            <p:ph type="sldNum" sz="quarter" idx="3"/>
          </p:nvPr>
        </p:nvSpPr>
        <p:spPr>
          <a:xfrm>
            <a:off x="3849688" y="9429750"/>
            <a:ext cx="2946400" cy="498475"/>
          </a:xfrm>
          <a:prstGeom prst="rect">
            <a:avLst/>
          </a:prstGeom>
        </p:spPr>
        <p:txBody>
          <a:bodyPr vert="horz" lIns="91440" tIns="45720" rIns="91440" bIns="45720" rtlCol="0" anchor="b"/>
          <a:lstStyle>
            <a:lvl1pPr algn="r">
              <a:defRPr sz="1200"/>
            </a:lvl1pPr>
          </a:lstStyle>
          <a:p>
            <a:fld id="{22AA9090-E5AB-4949-A2A9-7265E483A8E2}" type="slidenum">
              <a:rPr lang="de-DE" smtClean="0"/>
              <a:t>‹Nr.›</a:t>
            </a:fld>
            <a:endParaRPr lang="de-DE"/>
          </a:p>
        </p:txBody>
      </p:sp>
    </p:spTree>
    <p:extLst>
      <p:ext uri="{BB962C8B-B14F-4D97-AF65-F5344CB8AC3E}">
        <p14:creationId xmlns:p14="http://schemas.microsoft.com/office/powerpoint/2010/main" val="14950792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49688" y="0"/>
            <a:ext cx="2946400" cy="498475"/>
          </a:xfrm>
          <a:prstGeom prst="rect">
            <a:avLst/>
          </a:prstGeom>
        </p:spPr>
        <p:txBody>
          <a:bodyPr vert="horz" lIns="91440" tIns="45720" rIns="91440" bIns="45720" rtlCol="0"/>
          <a:lstStyle>
            <a:lvl1pPr algn="r">
              <a:defRPr sz="1200"/>
            </a:lvl1pPr>
          </a:lstStyle>
          <a:p>
            <a:fld id="{0A63EB9C-2073-4613-8E3C-51D040CCF79F}" type="datetimeFigureOut">
              <a:rPr lang="de-DE" smtClean="0"/>
              <a:t>13.09.2022</a:t>
            </a:fld>
            <a:endParaRPr lang="de-DE"/>
          </a:p>
        </p:txBody>
      </p:sp>
      <p:sp>
        <p:nvSpPr>
          <p:cNvPr id="4" name="Folienbildplatzhalt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450" y="4778375"/>
            <a:ext cx="5438775" cy="3908425"/>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29750"/>
            <a:ext cx="2946400" cy="498475"/>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49688" y="9429750"/>
            <a:ext cx="2946400" cy="498475"/>
          </a:xfrm>
          <a:prstGeom prst="rect">
            <a:avLst/>
          </a:prstGeom>
        </p:spPr>
        <p:txBody>
          <a:bodyPr vert="horz" lIns="91440" tIns="45720" rIns="91440" bIns="45720" rtlCol="0" anchor="b"/>
          <a:lstStyle>
            <a:lvl1pPr algn="r">
              <a:defRPr sz="1200"/>
            </a:lvl1pPr>
          </a:lstStyle>
          <a:p>
            <a:fld id="{B3D36A07-7C06-41C2-A9E1-68AE99A757F3}" type="slidenum">
              <a:rPr lang="de-DE" smtClean="0"/>
              <a:t>‹Nr.›</a:t>
            </a:fld>
            <a:endParaRPr lang="de-DE"/>
          </a:p>
        </p:txBody>
      </p:sp>
    </p:spTree>
    <p:extLst>
      <p:ext uri="{BB962C8B-B14F-4D97-AF65-F5344CB8AC3E}">
        <p14:creationId xmlns:p14="http://schemas.microsoft.com/office/powerpoint/2010/main" val="35150889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spcAft>
                <a:spcPts val="1000"/>
              </a:spcAft>
            </a:pPr>
            <a:r>
              <a:rPr lang="de-DE" sz="1200" b="1" u="sng" dirty="0"/>
              <a:t>Achtung: </a:t>
            </a:r>
          </a:p>
          <a:p>
            <a:pPr>
              <a:spcAft>
                <a:spcPts val="1000"/>
              </a:spcAft>
            </a:pPr>
            <a:endParaRPr lang="de-DE" sz="1200" b="1" u="sng" dirty="0"/>
          </a:p>
          <a:p>
            <a:pPr>
              <a:spcAft>
                <a:spcPts val="1000"/>
              </a:spcAft>
            </a:pPr>
            <a:r>
              <a:rPr lang="de-DE" sz="1200" b="0" dirty="0"/>
              <a:t>Diese Folien können betriebsspezifisch angepasst werden und dürfen innerbetrieblich verwendet werden. </a:t>
            </a:r>
          </a:p>
          <a:p>
            <a:pPr>
              <a:spcAft>
                <a:spcPts val="1000"/>
              </a:spcAft>
            </a:pPr>
            <a:endParaRPr lang="de-DE" sz="1200" b="0" dirty="0"/>
          </a:p>
          <a:p>
            <a:pPr marL="0" marR="0" lvl="0" indent="0" algn="l" defTabSz="914400" rtl="0" eaLnBrk="1" fontAlgn="auto" latinLnBrk="0" hangingPunct="1">
              <a:lnSpc>
                <a:spcPct val="100000"/>
              </a:lnSpc>
              <a:spcBef>
                <a:spcPts val="0"/>
              </a:spcBef>
              <a:spcAft>
                <a:spcPts val="1000"/>
              </a:spcAft>
              <a:buClrTx/>
              <a:buSzTx/>
              <a:buFontTx/>
              <a:buNone/>
              <a:tabLst/>
              <a:defRPr/>
            </a:pPr>
            <a:r>
              <a:rPr lang="de-DE" sz="1200" b="0" dirty="0"/>
              <a:t>Jede anderweitige Nutzung, insbesondere die Integration in andere Produkte (z. B. E-</a:t>
            </a:r>
            <a:r>
              <a:rPr lang="de-DE" sz="1200" b="0" dirty="0" err="1"/>
              <a:t>Learnings</a:t>
            </a:r>
            <a:r>
              <a:rPr lang="de-DE" sz="1200" b="0" dirty="0"/>
              <a:t>), die Nutzung für eigene Veröffentlichungen oder Medien, die kostenfreie oder kostenpflichtige Weitergabe an Dritte oder die Entnahme von Bildmaterial ist nicht zulässig. </a:t>
            </a:r>
          </a:p>
          <a:p>
            <a:pPr>
              <a:spcAft>
                <a:spcPts val="1000"/>
              </a:spcAft>
            </a:pPr>
            <a:endParaRPr lang="de-DE" sz="1200" b="0" dirty="0"/>
          </a:p>
          <a:p>
            <a:pPr>
              <a:spcAft>
                <a:spcPts val="1000"/>
              </a:spcAft>
            </a:pPr>
            <a:r>
              <a:rPr lang="de-DE" sz="1200" b="0" dirty="0"/>
              <a:t>Zur Anpassung der Werte für „Datum“ und „Referent/Referentin“, ändern Sie die Texte auf der Startfolie und wählen Sie dann in der PowerPoint-Menüleiste die Befehlsfolge </a:t>
            </a:r>
            <a:r>
              <a:rPr lang="de-DE" sz="1200" b="0" i="1" dirty="0"/>
              <a:t>Einfügen </a:t>
            </a:r>
            <a:r>
              <a:rPr lang="de-DE" sz="1200" b="0" i="1" dirty="0">
                <a:sym typeface="Wingdings" panose="05000000000000000000" pitchFamily="2" charset="2"/>
              </a:rPr>
              <a:t> Kopf und Fußzeile  Für alle übernehmen</a:t>
            </a:r>
            <a:r>
              <a:rPr lang="de-DE" sz="1200" b="0" dirty="0">
                <a:sym typeface="Wingdings" panose="05000000000000000000" pitchFamily="2" charset="2"/>
              </a:rPr>
              <a:t>. Dadurch werden die Fußzeilen in allen Folien aktualisiert.</a:t>
            </a:r>
          </a:p>
          <a:p>
            <a:pPr>
              <a:spcAft>
                <a:spcPts val="1000"/>
              </a:spcAft>
            </a:pPr>
            <a:endParaRPr lang="de-DE" sz="1200" b="0" dirty="0">
              <a:sym typeface="Wingdings" panose="05000000000000000000" pitchFamily="2" charset="2"/>
            </a:endParaRPr>
          </a:p>
          <a:p>
            <a:pPr>
              <a:spcAft>
                <a:spcPts val="1000"/>
              </a:spcAft>
            </a:pPr>
            <a:r>
              <a:rPr lang="de-DE" sz="1200" b="0" dirty="0">
                <a:sym typeface="Wingdings" panose="05000000000000000000" pitchFamily="2" charset="2"/>
              </a:rPr>
              <a:t>Zur Integration Ihres Unternehmenslogos wechseln Sie in die Masterfolie über </a:t>
            </a:r>
            <a:r>
              <a:rPr lang="de-DE" sz="1200" b="0" i="1" dirty="0">
                <a:sym typeface="Wingdings" panose="05000000000000000000" pitchFamily="2" charset="2"/>
              </a:rPr>
              <a:t>Ansicht  Folienmaster</a:t>
            </a:r>
            <a:r>
              <a:rPr lang="de-DE" sz="1200" b="0" dirty="0">
                <a:sym typeface="Wingdings" panose="05000000000000000000" pitchFamily="2" charset="2"/>
              </a:rPr>
              <a:t>. Klicken Sie auf den obersten Folienmaster, entfernen Sie das Bild mit dem Kundenlogo und integrieren Sie – falls gewünscht – Ihr eigenes Logo. Auf allen Folien ist dann das neu eingefügte Logo enthalten.</a:t>
            </a:r>
            <a:endParaRPr lang="de-DE" sz="1200" b="0" dirty="0"/>
          </a:p>
          <a:p>
            <a:pPr>
              <a:spcAft>
                <a:spcPts val="1000"/>
              </a:spcAft>
            </a:pPr>
            <a:endParaRPr lang="de-DE" sz="1200" dirty="0"/>
          </a:p>
          <a:p>
            <a:pPr>
              <a:spcAft>
                <a:spcPts val="1000"/>
              </a:spcAft>
            </a:pPr>
            <a:r>
              <a:rPr lang="de-DE" sz="1200" dirty="0"/>
              <a:t>© BG RCI / Jedermann-Verlag GmbH, Heidelberg</a:t>
            </a:r>
          </a:p>
          <a:p>
            <a:pPr>
              <a:spcAft>
                <a:spcPts val="1000"/>
              </a:spcAft>
            </a:pPr>
            <a:endParaRPr lang="de-DE" sz="1200" dirty="0"/>
          </a:p>
          <a:p>
            <a:pPr>
              <a:spcAft>
                <a:spcPts val="1000"/>
              </a:spcAft>
            </a:pPr>
            <a:endParaRPr lang="de-DE" sz="1200" dirty="0"/>
          </a:p>
          <a:p>
            <a:endParaRPr lang="de-DE" dirty="0"/>
          </a:p>
          <a:p>
            <a:endParaRPr lang="en-GB" dirty="0"/>
          </a:p>
        </p:txBody>
      </p:sp>
      <p:sp>
        <p:nvSpPr>
          <p:cNvPr id="4" name="Foliennummernplatzhalter 3"/>
          <p:cNvSpPr>
            <a:spLocks noGrp="1"/>
          </p:cNvSpPr>
          <p:nvPr>
            <p:ph type="sldNum" sz="quarter" idx="5"/>
          </p:nvPr>
        </p:nvSpPr>
        <p:spPr/>
        <p:txBody>
          <a:bodyPr/>
          <a:lstStyle/>
          <a:p>
            <a:fld id="{B3D36A07-7C06-41C2-A9E1-68AE99A757F3}" type="slidenum">
              <a:rPr lang="de-DE" smtClean="0"/>
              <a:t>1</a:t>
            </a:fld>
            <a:endParaRPr lang="de-DE"/>
          </a:p>
        </p:txBody>
      </p:sp>
    </p:spTree>
    <p:extLst>
      <p:ext uri="{BB962C8B-B14F-4D97-AF65-F5344CB8AC3E}">
        <p14:creationId xmlns:p14="http://schemas.microsoft.com/office/powerpoint/2010/main" val="11599895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B3D36A07-7C06-41C2-A9E1-68AE99A757F3}" type="slidenum">
              <a:rPr lang="de-DE" smtClean="0"/>
              <a:t>2</a:t>
            </a:fld>
            <a:endParaRPr lang="de-DE"/>
          </a:p>
        </p:txBody>
      </p:sp>
    </p:spTree>
    <p:extLst>
      <p:ext uri="{BB962C8B-B14F-4D97-AF65-F5344CB8AC3E}">
        <p14:creationId xmlns:p14="http://schemas.microsoft.com/office/powerpoint/2010/main" val="16501581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B3D36A07-7C06-41C2-A9E1-68AE99A757F3}" type="slidenum">
              <a:rPr lang="de-DE" smtClean="0"/>
              <a:t>4</a:t>
            </a:fld>
            <a:endParaRPr lang="de-DE"/>
          </a:p>
        </p:txBody>
      </p:sp>
    </p:spTree>
    <p:extLst>
      <p:ext uri="{BB962C8B-B14F-4D97-AF65-F5344CB8AC3E}">
        <p14:creationId xmlns:p14="http://schemas.microsoft.com/office/powerpoint/2010/main" val="15919010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B3D36A07-7C06-41C2-A9E1-68AE99A757F3}" type="slidenum">
              <a:rPr lang="de-DE" smtClean="0"/>
              <a:t>5</a:t>
            </a:fld>
            <a:endParaRPr lang="de-DE"/>
          </a:p>
        </p:txBody>
      </p:sp>
    </p:spTree>
    <p:extLst>
      <p:ext uri="{BB962C8B-B14F-4D97-AF65-F5344CB8AC3E}">
        <p14:creationId xmlns:p14="http://schemas.microsoft.com/office/powerpoint/2010/main" val="34196493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B3D36A07-7C06-41C2-A9E1-68AE99A757F3}" type="slidenum">
              <a:rPr lang="de-DE" smtClean="0"/>
              <a:t>6</a:t>
            </a:fld>
            <a:endParaRPr lang="de-DE"/>
          </a:p>
        </p:txBody>
      </p:sp>
    </p:spTree>
    <p:extLst>
      <p:ext uri="{BB962C8B-B14F-4D97-AF65-F5344CB8AC3E}">
        <p14:creationId xmlns:p14="http://schemas.microsoft.com/office/powerpoint/2010/main" val="23276285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B3D36A07-7C06-41C2-A9E1-68AE99A757F3}" type="slidenum">
              <a:rPr lang="de-DE" smtClean="0"/>
              <a:t>7</a:t>
            </a:fld>
            <a:endParaRPr lang="de-DE"/>
          </a:p>
        </p:txBody>
      </p:sp>
    </p:spTree>
    <p:extLst>
      <p:ext uri="{BB962C8B-B14F-4D97-AF65-F5344CB8AC3E}">
        <p14:creationId xmlns:p14="http://schemas.microsoft.com/office/powerpoint/2010/main" val="19256509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B3D36A07-7C06-41C2-A9E1-68AE99A757F3}" type="slidenum">
              <a:rPr lang="de-DE" smtClean="0"/>
              <a:t>8</a:t>
            </a:fld>
            <a:endParaRPr lang="de-DE"/>
          </a:p>
        </p:txBody>
      </p:sp>
    </p:spTree>
    <p:extLst>
      <p:ext uri="{BB962C8B-B14F-4D97-AF65-F5344CB8AC3E}">
        <p14:creationId xmlns:p14="http://schemas.microsoft.com/office/powerpoint/2010/main" val="42501215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B3D36A07-7C06-41C2-A9E1-68AE99A757F3}" type="slidenum">
              <a:rPr lang="de-DE" smtClean="0"/>
              <a:t>9</a:t>
            </a:fld>
            <a:endParaRPr lang="de-DE"/>
          </a:p>
        </p:txBody>
      </p:sp>
    </p:spTree>
    <p:extLst>
      <p:ext uri="{BB962C8B-B14F-4D97-AF65-F5344CB8AC3E}">
        <p14:creationId xmlns:p14="http://schemas.microsoft.com/office/powerpoint/2010/main" val="34216769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966939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bschnitts-&#10;überschrift">
    <p:spTree>
      <p:nvGrpSpPr>
        <p:cNvPr id="1" name=""/>
        <p:cNvGrpSpPr/>
        <p:nvPr/>
      </p:nvGrpSpPr>
      <p:grpSpPr>
        <a:xfrm>
          <a:off x="0" y="0"/>
          <a:ext cx="0" cy="0"/>
          <a:chOff x="0" y="0"/>
          <a:chExt cx="0" cy="0"/>
        </a:xfrm>
      </p:grpSpPr>
      <p:sp>
        <p:nvSpPr>
          <p:cNvPr id="7" name="Datumsplatzhalter 3"/>
          <p:cNvSpPr>
            <a:spLocks noGrp="1"/>
          </p:cNvSpPr>
          <p:nvPr>
            <p:ph type="dt" sz="half" idx="2"/>
          </p:nvPr>
        </p:nvSpPr>
        <p:spPr>
          <a:xfrm>
            <a:off x="307253" y="6494368"/>
            <a:ext cx="2743200" cy="365125"/>
          </a:xfrm>
          <a:prstGeom prst="rect">
            <a:avLst/>
          </a:prstGeom>
        </p:spPr>
        <p:txBody>
          <a:bodyPr/>
          <a:lstStyle>
            <a:lvl1pPr>
              <a:defRPr sz="1000">
                <a:solidFill>
                  <a:schemeClr val="tx1">
                    <a:lumMod val="65000"/>
                    <a:lumOff val="3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black">
                    <a:lumMod val="65000"/>
                    <a:lumOff val="35000"/>
                  </a:prstClr>
                </a:solidFill>
              </a:rPr>
              <a:t>01.08.2022</a:t>
            </a:r>
            <a:endParaRPr kumimoji="0" lang="de-DE" sz="10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
        <p:nvSpPr>
          <p:cNvPr id="9" name="Fußzeilenplatzhalter 4"/>
          <p:cNvSpPr>
            <a:spLocks noGrp="1"/>
          </p:cNvSpPr>
          <p:nvPr>
            <p:ph type="ftr" sz="quarter" idx="3"/>
          </p:nvPr>
        </p:nvSpPr>
        <p:spPr>
          <a:xfrm>
            <a:off x="4029973" y="6492875"/>
            <a:ext cx="4114800" cy="365125"/>
          </a:xfrm>
          <a:prstGeom prst="rect">
            <a:avLst/>
          </a:prstGeom>
        </p:spPr>
        <p:txBody>
          <a:bodyPr/>
          <a:lstStyle>
            <a:lvl1pPr algn="ctr">
              <a:defRPr sz="1000">
                <a:solidFill>
                  <a:schemeClr val="tx1">
                    <a:lumMod val="65000"/>
                    <a:lumOff val="3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a:ln>
                  <a:noFill/>
                </a:ln>
                <a:solidFill>
                  <a:prstClr val="black">
                    <a:lumMod val="65000"/>
                    <a:lumOff val="35000"/>
                  </a:prstClr>
                </a:solidFill>
                <a:effectLst/>
                <a:uLnTx/>
                <a:uFillTx/>
                <a:latin typeface="Calibri" panose="020F0502020204030204"/>
                <a:ea typeface="+mn-ea"/>
                <a:cs typeface="+mn-cs"/>
              </a:rPr>
              <a:t>Manfred Mustermann</a:t>
            </a:r>
            <a:endParaRPr kumimoji="0" lang="de-DE" sz="10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
        <p:nvSpPr>
          <p:cNvPr id="10" name="Foliennummernplatzhalter 5"/>
          <p:cNvSpPr>
            <a:spLocks noGrp="1"/>
          </p:cNvSpPr>
          <p:nvPr>
            <p:ph type="sldNum" sz="quarter" idx="4"/>
          </p:nvPr>
        </p:nvSpPr>
        <p:spPr>
          <a:xfrm>
            <a:off x="9124293" y="6492875"/>
            <a:ext cx="2743200" cy="365125"/>
          </a:xfrm>
          <a:prstGeom prst="rect">
            <a:avLst/>
          </a:prstGeom>
        </p:spPr>
        <p:txBody>
          <a:bodyPr/>
          <a:lstStyle>
            <a:lvl1pPr algn="r">
              <a:defRPr sz="1000">
                <a:solidFill>
                  <a:schemeClr val="tx1">
                    <a:lumMod val="65000"/>
                    <a:lumOff val="3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D4CF7CD-5D08-42BE-B8B2-DF7D6001447B}" type="slidenum">
              <a:rPr kumimoji="0" lang="de-DE" sz="1000" b="0" i="0" u="none" strike="noStrike" kern="1200" cap="none" spc="0" normalizeH="0" baseline="0" noProof="0" smtClean="0">
                <a:ln>
                  <a:noFill/>
                </a:ln>
                <a:solidFill>
                  <a:prstClr val="black">
                    <a:lumMod val="65000"/>
                    <a:lumOff val="3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e-DE" sz="10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
        <p:nvSpPr>
          <p:cNvPr id="3" name="Textfeld 2">
            <a:extLst>
              <a:ext uri="{FF2B5EF4-FFF2-40B4-BE49-F238E27FC236}">
                <a16:creationId xmlns:a16="http://schemas.microsoft.com/office/drawing/2014/main" id="{91B5BDDB-4B73-8DD4-DA51-8B99FB09AC1A}"/>
              </a:ext>
            </a:extLst>
          </p:cNvPr>
          <p:cNvSpPr txBox="1"/>
          <p:nvPr userDrawn="1"/>
        </p:nvSpPr>
        <p:spPr>
          <a:xfrm>
            <a:off x="956050" y="128795"/>
            <a:ext cx="9216649" cy="442035"/>
          </a:xfrm>
          <a:prstGeom prst="rect">
            <a:avLst/>
          </a:prstGeom>
          <a:noFill/>
          <a:ln>
            <a:noFill/>
          </a:ln>
        </p:spPr>
        <p:txBody>
          <a:bodyPr wrap="square" lIns="144000" tIns="36000" rIns="144000" bIns="36000" rtlCol="0">
            <a:spAutoFit/>
          </a:bodyPr>
          <a:lstStyle/>
          <a:p>
            <a:r>
              <a:rPr lang="de-DE" sz="2400" b="1" i="1" dirty="0">
                <a:solidFill>
                  <a:schemeClr val="bg2">
                    <a:lumMod val="25000"/>
                  </a:schemeClr>
                </a:solidFill>
              </a:rPr>
              <a:t>„Alles ganz detailliert“</a:t>
            </a:r>
          </a:p>
        </p:txBody>
      </p:sp>
    </p:spTree>
    <p:extLst>
      <p:ext uri="{BB962C8B-B14F-4D97-AF65-F5344CB8AC3E}">
        <p14:creationId xmlns:p14="http://schemas.microsoft.com/office/powerpoint/2010/main" val="143875614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hteck 6"/>
          <p:cNvSpPr/>
          <p:nvPr userDrawn="1"/>
        </p:nvSpPr>
        <p:spPr>
          <a:xfrm>
            <a:off x="0" y="-18429"/>
            <a:ext cx="12192000" cy="71014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Grafik 7">
            <a:extLst>
              <a:ext uri="{FF2B5EF4-FFF2-40B4-BE49-F238E27FC236}">
                <a16:creationId xmlns:a16="http://schemas.microsoft.com/office/drawing/2014/main" id="{9DAFAA23-D044-46A6-8973-145CCC131BF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066125" y="121761"/>
            <a:ext cx="1801368" cy="429768"/>
          </a:xfrm>
          <a:prstGeom prst="rect">
            <a:avLst/>
          </a:prstGeom>
        </p:spPr>
      </p:pic>
    </p:spTree>
    <p:extLst>
      <p:ext uri="{BB962C8B-B14F-4D97-AF65-F5344CB8AC3E}">
        <p14:creationId xmlns:p14="http://schemas.microsoft.com/office/powerpoint/2010/main" val="918106249"/>
      </p:ext>
    </p:extLst>
  </p:cSld>
  <p:clrMap bg1="lt1" tx1="dk1" bg2="lt2" tx2="dk2" accent1="accent1" accent2="accent2" accent3="accent3" accent4="accent4" accent5="accent5" accent6="accent6" hlink="hlink" folHlink="folHlink"/>
  <p:sldLayoutIdLst>
    <p:sldLayoutId id="2147483673" r:id="rId1"/>
    <p:sldLayoutId id="2147483674" r:id="rId2"/>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medienshop.bgrci.de/shop/bgi/areihe?query=/a039.xml&amp;field=path"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9CD40D74-DEE4-8C40-51BB-9EEF8E11D77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76842"/>
            <a:ext cx="12192000" cy="4747085"/>
          </a:xfrm>
          <a:prstGeom prst="rect">
            <a:avLst/>
          </a:prstGeom>
        </p:spPr>
      </p:pic>
      <p:sp>
        <p:nvSpPr>
          <p:cNvPr id="14" name="Textfeld 13">
            <a:extLst>
              <a:ext uri="{FF2B5EF4-FFF2-40B4-BE49-F238E27FC236}">
                <a16:creationId xmlns:a16="http://schemas.microsoft.com/office/drawing/2014/main" id="{A07C1C88-C8E9-4FEE-B874-61A02EB829CA}"/>
              </a:ext>
            </a:extLst>
          </p:cNvPr>
          <p:cNvSpPr txBox="1"/>
          <p:nvPr/>
        </p:nvSpPr>
        <p:spPr>
          <a:xfrm>
            <a:off x="982663" y="122959"/>
            <a:ext cx="3059948" cy="442035"/>
          </a:xfrm>
          <a:prstGeom prst="rect">
            <a:avLst/>
          </a:prstGeom>
          <a:noFill/>
          <a:ln>
            <a:solidFill>
              <a:schemeClr val="tx1">
                <a:lumMod val="50000"/>
                <a:lumOff val="50000"/>
              </a:schemeClr>
            </a:solidFill>
          </a:ln>
        </p:spPr>
        <p:txBody>
          <a:bodyPr wrap="square" lIns="144000" tIns="36000" rIns="144000" bIns="36000" rtlCol="0">
            <a:spAutoFit/>
          </a:bodyPr>
          <a:lstStyle/>
          <a:p>
            <a:r>
              <a:rPr lang="de-DE" sz="2400" b="1" dirty="0">
                <a:solidFill>
                  <a:schemeClr val="tx1">
                    <a:lumMod val="50000"/>
                    <a:lumOff val="50000"/>
                  </a:schemeClr>
                </a:solidFill>
              </a:rPr>
              <a:t>Apropos Irrtum Nr. 43</a:t>
            </a:r>
          </a:p>
        </p:txBody>
      </p:sp>
      <p:grpSp>
        <p:nvGrpSpPr>
          <p:cNvPr id="26" name="Gruppieren 25">
            <a:extLst>
              <a:ext uri="{FF2B5EF4-FFF2-40B4-BE49-F238E27FC236}">
                <a16:creationId xmlns:a16="http://schemas.microsoft.com/office/drawing/2014/main" id="{C5D75B70-CD50-DBA0-8110-1CAF68355EB1}"/>
              </a:ext>
            </a:extLst>
          </p:cNvPr>
          <p:cNvGrpSpPr/>
          <p:nvPr/>
        </p:nvGrpSpPr>
        <p:grpSpPr>
          <a:xfrm>
            <a:off x="487794" y="4834191"/>
            <a:ext cx="5401009" cy="862190"/>
            <a:chOff x="-11410490" y="4579188"/>
            <a:chExt cx="5401009" cy="862190"/>
          </a:xfrm>
        </p:grpSpPr>
        <p:sp>
          <p:nvSpPr>
            <p:cNvPr id="6" name="Rechteck 5">
              <a:extLst>
                <a:ext uri="{FF2B5EF4-FFF2-40B4-BE49-F238E27FC236}">
                  <a16:creationId xmlns:a16="http://schemas.microsoft.com/office/drawing/2014/main" id="{EADAB986-A455-5AFB-BEB8-D2D133AB7B37}"/>
                </a:ext>
              </a:extLst>
            </p:cNvPr>
            <p:cNvSpPr/>
            <p:nvPr/>
          </p:nvSpPr>
          <p:spPr>
            <a:xfrm>
              <a:off x="-11410490" y="4579188"/>
              <a:ext cx="1013709" cy="369332"/>
            </a:xfrm>
            <a:prstGeom prst="rect">
              <a:avLst/>
            </a:prstGeom>
          </p:spPr>
          <p:txBody>
            <a:bodyPr wrap="square">
              <a:spAutoFit/>
            </a:bodyPr>
            <a:lstStyle/>
            <a:p>
              <a:r>
                <a:rPr lang="de-DE" dirty="0">
                  <a:solidFill>
                    <a:schemeClr val="tx1">
                      <a:lumMod val="65000"/>
                      <a:lumOff val="35000"/>
                    </a:schemeClr>
                  </a:solidFill>
                </a:rPr>
                <a:t>Datum: </a:t>
              </a:r>
            </a:p>
          </p:txBody>
        </p:sp>
        <p:sp>
          <p:nvSpPr>
            <p:cNvPr id="17" name="Datumsplatzhalter 2">
              <a:extLst>
                <a:ext uri="{FF2B5EF4-FFF2-40B4-BE49-F238E27FC236}">
                  <a16:creationId xmlns:a16="http://schemas.microsoft.com/office/drawing/2014/main" id="{FC3D453C-3B9C-E658-46CC-2A69BD503CC4}"/>
                </a:ext>
              </a:extLst>
            </p:cNvPr>
            <p:cNvSpPr txBox="1">
              <a:spLocks/>
            </p:cNvSpPr>
            <p:nvPr/>
          </p:nvSpPr>
          <p:spPr>
            <a:xfrm>
              <a:off x="-10471269" y="4579188"/>
              <a:ext cx="2743200" cy="365125"/>
            </a:xfrm>
            <a:prstGeom prst="rect">
              <a:avLst/>
            </a:prstGeom>
          </p:spPr>
          <p:txBody>
            <a:bodyPr/>
            <a:lstStyle>
              <a:defPPr>
                <a:defRPr lang="de-DE"/>
              </a:defPPr>
              <a:lvl1pPr marL="0" algn="l" defTabSz="914400" rtl="0" eaLnBrk="1" latinLnBrk="0" hangingPunct="1">
                <a:defRPr sz="10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800" b="1" dirty="0"/>
                <a:t>01.08.2022</a:t>
              </a:r>
              <a:endParaRPr lang="de-DE" sz="1800" b="1" dirty="0"/>
            </a:p>
          </p:txBody>
        </p:sp>
        <p:sp>
          <p:nvSpPr>
            <p:cNvPr id="21" name="Fußzeilenplatzhalter 3">
              <a:extLst>
                <a:ext uri="{FF2B5EF4-FFF2-40B4-BE49-F238E27FC236}">
                  <a16:creationId xmlns:a16="http://schemas.microsoft.com/office/drawing/2014/main" id="{9C4D18A8-3683-79C5-E1E9-15A449ABD7F4}"/>
                </a:ext>
              </a:extLst>
            </p:cNvPr>
            <p:cNvSpPr txBox="1">
              <a:spLocks/>
            </p:cNvSpPr>
            <p:nvPr/>
          </p:nvSpPr>
          <p:spPr>
            <a:xfrm>
              <a:off x="-9296233" y="5072046"/>
              <a:ext cx="3286752" cy="365125"/>
            </a:xfrm>
            <a:prstGeom prst="rect">
              <a:avLst/>
            </a:prstGeom>
          </p:spPr>
          <p:txBody>
            <a:bodyPr/>
            <a:lstStyle>
              <a:defPPr>
                <a:defRPr lang="de-DE"/>
              </a:defPPr>
              <a:lvl1pPr marL="0" algn="ctr" defTabSz="914400" rtl="0" eaLnBrk="1" latinLnBrk="0" hangingPunct="1">
                <a:defRPr sz="10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de-DE" sz="1800" b="1" dirty="0"/>
                <a:t>Manfred Mustermann</a:t>
              </a:r>
            </a:p>
          </p:txBody>
        </p:sp>
        <p:sp>
          <p:nvSpPr>
            <p:cNvPr id="23" name="Rechteck 22">
              <a:extLst>
                <a:ext uri="{FF2B5EF4-FFF2-40B4-BE49-F238E27FC236}">
                  <a16:creationId xmlns:a16="http://schemas.microsoft.com/office/drawing/2014/main" id="{8417617B-3FE9-4A62-ACD2-5CBD38D6B101}"/>
                </a:ext>
              </a:extLst>
            </p:cNvPr>
            <p:cNvSpPr/>
            <p:nvPr/>
          </p:nvSpPr>
          <p:spPr>
            <a:xfrm>
              <a:off x="-11410490" y="5072046"/>
              <a:ext cx="2114257" cy="369332"/>
            </a:xfrm>
            <a:prstGeom prst="rect">
              <a:avLst/>
            </a:prstGeom>
          </p:spPr>
          <p:txBody>
            <a:bodyPr wrap="square">
              <a:spAutoFit/>
            </a:bodyPr>
            <a:lstStyle/>
            <a:p>
              <a:r>
                <a:rPr lang="de-DE" dirty="0">
                  <a:solidFill>
                    <a:schemeClr val="tx1">
                      <a:lumMod val="65000"/>
                      <a:lumOff val="35000"/>
                    </a:schemeClr>
                  </a:solidFill>
                </a:rPr>
                <a:t>Referent/Referentin:</a:t>
              </a:r>
            </a:p>
          </p:txBody>
        </p:sp>
      </p:grpSp>
      <p:pic>
        <p:nvPicPr>
          <p:cNvPr id="7" name="Grafik 6">
            <a:extLst>
              <a:ext uri="{FF2B5EF4-FFF2-40B4-BE49-F238E27FC236}">
                <a16:creationId xmlns:a16="http://schemas.microsoft.com/office/drawing/2014/main" id="{92A45452-4E54-C65B-5036-1FD2E549CC9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32464" y="1889607"/>
            <a:ext cx="7135675" cy="2329470"/>
          </a:xfrm>
          <a:prstGeom prst="rect">
            <a:avLst/>
          </a:prstGeom>
        </p:spPr>
      </p:pic>
      <p:pic>
        <p:nvPicPr>
          <p:cNvPr id="9" name="Grafik 8">
            <a:extLst>
              <a:ext uri="{FF2B5EF4-FFF2-40B4-BE49-F238E27FC236}">
                <a16:creationId xmlns:a16="http://schemas.microsoft.com/office/drawing/2014/main" id="{B6CAB6ED-A62F-CF57-9CB9-BBB6A9E2628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506170">
            <a:off x="5327838" y="4341328"/>
            <a:ext cx="2299859" cy="1541636"/>
          </a:xfrm>
          <a:prstGeom prst="rect">
            <a:avLst/>
          </a:prstGeom>
        </p:spPr>
      </p:pic>
      <p:sp>
        <p:nvSpPr>
          <p:cNvPr id="3" name="Foliennummernplatzhalter 5">
            <a:extLst>
              <a:ext uri="{FF2B5EF4-FFF2-40B4-BE49-F238E27FC236}">
                <a16:creationId xmlns:a16="http://schemas.microsoft.com/office/drawing/2014/main" id="{51CC1530-FBF4-0BC0-7BA0-BD4670664036}"/>
              </a:ext>
            </a:extLst>
          </p:cNvPr>
          <p:cNvSpPr txBox="1">
            <a:spLocks/>
          </p:cNvSpPr>
          <p:nvPr/>
        </p:nvSpPr>
        <p:spPr>
          <a:xfrm>
            <a:off x="9124293" y="6492875"/>
            <a:ext cx="2743200"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de-DE" sz="800" dirty="0">
                <a:solidFill>
                  <a:schemeClr val="tx1">
                    <a:lumMod val="65000"/>
                    <a:lumOff val="35000"/>
                  </a:schemeClr>
                </a:solidFill>
              </a:rPr>
              <a:t>1</a:t>
            </a:r>
          </a:p>
        </p:txBody>
      </p:sp>
    </p:spTree>
    <p:extLst>
      <p:ext uri="{BB962C8B-B14F-4D97-AF65-F5344CB8AC3E}">
        <p14:creationId xmlns:p14="http://schemas.microsoft.com/office/powerpoint/2010/main" val="4278666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Grafik 16">
            <a:extLst>
              <a:ext uri="{FF2B5EF4-FFF2-40B4-BE49-F238E27FC236}">
                <a16:creationId xmlns:a16="http://schemas.microsoft.com/office/drawing/2014/main" id="{A54C7ACB-B787-4B8E-99AE-1A10F62E6C3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27" y="1355163"/>
            <a:ext cx="12192000" cy="4751832"/>
          </a:xfrm>
          <a:prstGeom prst="rect">
            <a:avLst/>
          </a:prstGeom>
        </p:spPr>
      </p:pic>
      <p:sp>
        <p:nvSpPr>
          <p:cNvPr id="19" name="Datumsplatzhalter 1"/>
          <p:cNvSpPr>
            <a:spLocks noGrp="1"/>
          </p:cNvSpPr>
          <p:nvPr>
            <p:ph type="dt" sz="half" idx="2"/>
          </p:nvPr>
        </p:nvSpPr>
        <p:spPr/>
        <p:txBody>
          <a:bodyPr/>
          <a:lstStyle/>
          <a:p>
            <a:r>
              <a:rPr lang="en-US" sz="800" dirty="0">
                <a:solidFill>
                  <a:schemeClr val="tx1">
                    <a:lumMod val="65000"/>
                    <a:lumOff val="35000"/>
                  </a:schemeClr>
                </a:solidFill>
              </a:rPr>
              <a:t>01.08.2022</a:t>
            </a:r>
            <a:endParaRPr lang="de-DE" sz="800" dirty="0">
              <a:solidFill>
                <a:schemeClr val="tx1">
                  <a:lumMod val="65000"/>
                  <a:lumOff val="35000"/>
                </a:schemeClr>
              </a:solidFill>
            </a:endParaRPr>
          </a:p>
        </p:txBody>
      </p:sp>
      <p:sp>
        <p:nvSpPr>
          <p:cNvPr id="20" name="Fußzeilenplatzhalter 2"/>
          <p:cNvSpPr>
            <a:spLocks noGrp="1"/>
          </p:cNvSpPr>
          <p:nvPr>
            <p:ph type="ftr" sz="quarter" idx="3"/>
          </p:nvPr>
        </p:nvSpPr>
        <p:spPr/>
        <p:txBody>
          <a:bodyPr/>
          <a:lstStyle/>
          <a:p>
            <a:pPr algn="ctr"/>
            <a:r>
              <a:rPr lang="de-DE" sz="800">
                <a:solidFill>
                  <a:schemeClr val="tx1">
                    <a:lumMod val="65000"/>
                    <a:lumOff val="35000"/>
                  </a:schemeClr>
                </a:solidFill>
              </a:rPr>
              <a:t>Manfred Mustermann</a:t>
            </a:r>
            <a:endParaRPr lang="de-DE" sz="800" dirty="0">
              <a:solidFill>
                <a:schemeClr val="tx1">
                  <a:lumMod val="65000"/>
                  <a:lumOff val="35000"/>
                </a:schemeClr>
              </a:solidFill>
            </a:endParaRPr>
          </a:p>
        </p:txBody>
      </p:sp>
      <p:sp>
        <p:nvSpPr>
          <p:cNvPr id="21" name="Foliennummernplatzhalter 5"/>
          <p:cNvSpPr>
            <a:spLocks noGrp="1"/>
          </p:cNvSpPr>
          <p:nvPr>
            <p:ph type="sldNum" sz="quarter" idx="4"/>
          </p:nvPr>
        </p:nvSpPr>
        <p:spPr/>
        <p:txBody>
          <a:bodyPr/>
          <a:lstStyle/>
          <a:p>
            <a:pPr algn="r"/>
            <a:r>
              <a:rPr lang="de-DE" sz="800" dirty="0">
                <a:solidFill>
                  <a:schemeClr val="tx1">
                    <a:lumMod val="65000"/>
                    <a:lumOff val="35000"/>
                  </a:schemeClr>
                </a:solidFill>
              </a:rPr>
              <a:t>2</a:t>
            </a:r>
          </a:p>
        </p:txBody>
      </p:sp>
      <p:sp>
        <p:nvSpPr>
          <p:cNvPr id="4" name="Sprechblase: rechteckig 3">
            <a:extLst>
              <a:ext uri="{FF2B5EF4-FFF2-40B4-BE49-F238E27FC236}">
                <a16:creationId xmlns:a16="http://schemas.microsoft.com/office/drawing/2014/main" id="{E8BC8A9C-DA62-E89D-A84F-4CFF982599D7}"/>
              </a:ext>
            </a:extLst>
          </p:cNvPr>
          <p:cNvSpPr/>
          <p:nvPr/>
        </p:nvSpPr>
        <p:spPr>
          <a:xfrm>
            <a:off x="272973" y="1050587"/>
            <a:ext cx="3433512" cy="1332173"/>
          </a:xfrm>
          <a:prstGeom prst="wedgeRectCallout">
            <a:avLst>
              <a:gd name="adj1" fmla="val -33049"/>
              <a:gd name="adj2" fmla="val 1021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i="1" dirty="0">
                <a:solidFill>
                  <a:schemeClr val="bg1"/>
                </a:solidFill>
              </a:rPr>
              <a:t>Aber wir machen schon für jede Frau im Betrieb eine eigene Gefährdungsbeurteilung – das kostet uns so viel Zeit!</a:t>
            </a:r>
          </a:p>
        </p:txBody>
      </p:sp>
      <p:sp>
        <p:nvSpPr>
          <p:cNvPr id="5" name="Sprechblase: oval 4">
            <a:extLst>
              <a:ext uri="{FF2B5EF4-FFF2-40B4-BE49-F238E27FC236}">
                <a16:creationId xmlns:a16="http://schemas.microsoft.com/office/drawing/2014/main" id="{B8D80ABA-2FCF-E3B0-BDEE-1E1EC774D37B}"/>
              </a:ext>
            </a:extLst>
          </p:cNvPr>
          <p:cNvSpPr/>
          <p:nvPr/>
        </p:nvSpPr>
        <p:spPr>
          <a:xfrm>
            <a:off x="1562066" y="2628240"/>
            <a:ext cx="3965583" cy="1828110"/>
          </a:xfrm>
          <a:prstGeom prst="wedgeEllipseCallout">
            <a:avLst>
              <a:gd name="adj1" fmla="val 28922"/>
              <a:gd name="adj2" fmla="val -82479"/>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i="1" dirty="0">
                <a:solidFill>
                  <a:schemeClr val="bg1"/>
                </a:solidFill>
              </a:rPr>
              <a:t>Also für uns ist eine Gefährdungsbeurteilung nach Mutterschutzgesetz kein Thema – bei uns arbeiten keine Frauen!</a:t>
            </a:r>
          </a:p>
        </p:txBody>
      </p:sp>
      <p:sp>
        <p:nvSpPr>
          <p:cNvPr id="6" name="Sprechblase: oval 5">
            <a:extLst>
              <a:ext uri="{FF2B5EF4-FFF2-40B4-BE49-F238E27FC236}">
                <a16:creationId xmlns:a16="http://schemas.microsoft.com/office/drawing/2014/main" id="{908CFC12-01DC-D71C-BA73-3829A8E66C01}"/>
              </a:ext>
            </a:extLst>
          </p:cNvPr>
          <p:cNvSpPr/>
          <p:nvPr/>
        </p:nvSpPr>
        <p:spPr>
          <a:xfrm>
            <a:off x="296007" y="4704223"/>
            <a:ext cx="5037843" cy="1594966"/>
          </a:xfrm>
          <a:prstGeom prst="wedgeEllipseCallout">
            <a:avLst>
              <a:gd name="adj1" fmla="val -44638"/>
              <a:gd name="adj2" fmla="val -64793"/>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i="1" dirty="0">
                <a:solidFill>
                  <a:schemeClr val="bg1"/>
                </a:solidFill>
              </a:rPr>
              <a:t>Stimmt, sie gehört IMMER in die  allgemeine Gefährdungsbeurteilung hinein. Aber braucht man wirklich für jede Frau eine eigene?</a:t>
            </a:r>
          </a:p>
        </p:txBody>
      </p:sp>
      <p:sp>
        <p:nvSpPr>
          <p:cNvPr id="7" name="Sprechblase: rechteckig 6">
            <a:extLst>
              <a:ext uri="{FF2B5EF4-FFF2-40B4-BE49-F238E27FC236}">
                <a16:creationId xmlns:a16="http://schemas.microsoft.com/office/drawing/2014/main" id="{41B57A46-98F3-BBE0-1C58-A6F202CBC506}"/>
              </a:ext>
            </a:extLst>
          </p:cNvPr>
          <p:cNvSpPr/>
          <p:nvPr/>
        </p:nvSpPr>
        <p:spPr>
          <a:xfrm flipH="1">
            <a:off x="5638484" y="4456350"/>
            <a:ext cx="4149204" cy="1485711"/>
          </a:xfrm>
          <a:prstGeom prst="wedgeRectCallout">
            <a:avLst>
              <a:gd name="adj1" fmla="val -61173"/>
              <a:gd name="adj2" fmla="val 97759"/>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i="1" dirty="0">
                <a:solidFill>
                  <a:schemeClr val="bg1"/>
                </a:solidFill>
              </a:rPr>
              <a:t>Vorsicht! Bei einer Schwangerschaft muss die Gefährdungsbeurteilung aber überprüft werden. Manchmal ist sogar eine individuelle Beurteilung nötig.</a:t>
            </a:r>
          </a:p>
        </p:txBody>
      </p:sp>
      <p:sp>
        <p:nvSpPr>
          <p:cNvPr id="12" name="Sprechblase: oval 11">
            <a:extLst>
              <a:ext uri="{FF2B5EF4-FFF2-40B4-BE49-F238E27FC236}">
                <a16:creationId xmlns:a16="http://schemas.microsoft.com/office/drawing/2014/main" id="{820FDCFF-A7D7-30CE-916A-8CBB72F7AED0}"/>
              </a:ext>
            </a:extLst>
          </p:cNvPr>
          <p:cNvSpPr/>
          <p:nvPr/>
        </p:nvSpPr>
        <p:spPr>
          <a:xfrm flipH="1">
            <a:off x="4792573" y="751005"/>
            <a:ext cx="4282004" cy="1838123"/>
          </a:xfrm>
          <a:prstGeom prst="wedgeEllipseCallout">
            <a:avLst>
              <a:gd name="adj1" fmla="val 16313"/>
              <a:gd name="adj2" fmla="val 104891"/>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r>
              <a:rPr lang="de-DE" i="1" dirty="0">
                <a:solidFill>
                  <a:schemeClr val="bg1"/>
                </a:solidFill>
              </a:rPr>
              <a:t>Nein.  Mutterschutz-spezifische Gefährdungen muss jeder Betrieb ermitteln – egal ob Frauen dort arbeiten oder nicht.</a:t>
            </a:r>
          </a:p>
        </p:txBody>
      </p:sp>
      <p:sp>
        <p:nvSpPr>
          <p:cNvPr id="13" name="Sprechblase: oval 12">
            <a:extLst>
              <a:ext uri="{FF2B5EF4-FFF2-40B4-BE49-F238E27FC236}">
                <a16:creationId xmlns:a16="http://schemas.microsoft.com/office/drawing/2014/main" id="{8E297615-E6BD-9B0F-174B-7248C6D541AA}"/>
              </a:ext>
            </a:extLst>
          </p:cNvPr>
          <p:cNvSpPr/>
          <p:nvPr/>
        </p:nvSpPr>
        <p:spPr>
          <a:xfrm>
            <a:off x="7490757" y="2307088"/>
            <a:ext cx="4282004" cy="1961785"/>
          </a:xfrm>
          <a:prstGeom prst="wedgeEllipseCallout">
            <a:avLst>
              <a:gd name="adj1" fmla="val 46051"/>
              <a:gd name="adj2" fmla="val -54965"/>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i="1" dirty="0">
                <a:solidFill>
                  <a:schemeClr val="bg1"/>
                </a:solidFill>
              </a:rPr>
              <a:t>Wir machen das nur einmal pro Arbeitsplatz. Und wenn eine Kollegin schwanger wird, lesen wir nach und setzen die Maßnahmen um.</a:t>
            </a:r>
          </a:p>
        </p:txBody>
      </p:sp>
    </p:spTree>
    <p:extLst>
      <p:ext uri="{BB962C8B-B14F-4D97-AF65-F5344CB8AC3E}">
        <p14:creationId xmlns:p14="http://schemas.microsoft.com/office/powerpoint/2010/main" val="3687141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12" grpId="0" animBg="1"/>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Grafik 12">
            <a:extLst>
              <a:ext uri="{FF2B5EF4-FFF2-40B4-BE49-F238E27FC236}">
                <a16:creationId xmlns:a16="http://schemas.microsoft.com/office/drawing/2014/main" id="{BCCA32C6-2817-4469-818A-D9F1D2A8AC1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345184"/>
            <a:ext cx="12192000" cy="4751832"/>
          </a:xfrm>
          <a:prstGeom prst="rect">
            <a:avLst/>
          </a:prstGeom>
        </p:spPr>
      </p:pic>
      <p:sp>
        <p:nvSpPr>
          <p:cNvPr id="4" name="Textfeld 3">
            <a:extLst>
              <a:ext uri="{FF2B5EF4-FFF2-40B4-BE49-F238E27FC236}">
                <a16:creationId xmlns:a16="http://schemas.microsoft.com/office/drawing/2014/main" id="{6BFAD743-F18C-4685-80F1-0B186FA6F0D5}"/>
              </a:ext>
            </a:extLst>
          </p:cNvPr>
          <p:cNvSpPr txBox="1"/>
          <p:nvPr/>
        </p:nvSpPr>
        <p:spPr>
          <a:xfrm>
            <a:off x="838610" y="1573350"/>
            <a:ext cx="5611427" cy="1398808"/>
          </a:xfrm>
          <a:prstGeom prst="rect">
            <a:avLst/>
          </a:prstGeom>
          <a:solidFill>
            <a:schemeClr val="tx1">
              <a:lumMod val="65000"/>
              <a:lumOff val="35000"/>
            </a:schemeClr>
          </a:solidFill>
        </p:spPr>
        <p:txBody>
          <a:bodyPr wrap="none" lIns="180000" tIns="108000" rIns="180000" bIns="180000" rtlCol="0">
            <a:spAutoFit/>
          </a:bodyPr>
          <a:lstStyle/>
          <a:p>
            <a:r>
              <a:rPr lang="de-DE" sz="4000" b="1" dirty="0">
                <a:solidFill>
                  <a:schemeClr val="bg1"/>
                </a:solidFill>
              </a:rPr>
              <a:t>Und jetzt IHRE Meinung!</a:t>
            </a:r>
          </a:p>
          <a:p>
            <a:r>
              <a:rPr lang="de-DE" sz="3200" dirty="0">
                <a:solidFill>
                  <a:schemeClr val="bg1"/>
                </a:solidFill>
              </a:rPr>
              <a:t>Was denken Sie?</a:t>
            </a:r>
          </a:p>
        </p:txBody>
      </p:sp>
      <p:sp>
        <p:nvSpPr>
          <p:cNvPr id="10" name="Datumsplatzhalter 1"/>
          <p:cNvSpPr>
            <a:spLocks noGrp="1"/>
          </p:cNvSpPr>
          <p:nvPr>
            <p:ph type="dt" sz="half" idx="2"/>
          </p:nvPr>
        </p:nvSpPr>
        <p:spPr/>
        <p:txBody>
          <a:bodyPr/>
          <a:lstStyle/>
          <a:p>
            <a:r>
              <a:rPr lang="en-US" sz="800" dirty="0">
                <a:solidFill>
                  <a:schemeClr val="tx1">
                    <a:lumMod val="65000"/>
                    <a:lumOff val="35000"/>
                  </a:schemeClr>
                </a:solidFill>
              </a:rPr>
              <a:t>01.08.2022</a:t>
            </a:r>
            <a:endParaRPr lang="de-DE" sz="800" dirty="0">
              <a:solidFill>
                <a:schemeClr val="tx1">
                  <a:lumMod val="65000"/>
                  <a:lumOff val="35000"/>
                </a:schemeClr>
              </a:solidFill>
            </a:endParaRPr>
          </a:p>
        </p:txBody>
      </p:sp>
      <p:sp>
        <p:nvSpPr>
          <p:cNvPr id="11" name="Fußzeilenplatzhalter 2"/>
          <p:cNvSpPr>
            <a:spLocks noGrp="1"/>
          </p:cNvSpPr>
          <p:nvPr>
            <p:ph type="ftr" sz="quarter" idx="3"/>
          </p:nvPr>
        </p:nvSpPr>
        <p:spPr/>
        <p:txBody>
          <a:bodyPr/>
          <a:lstStyle/>
          <a:p>
            <a:pPr algn="ctr"/>
            <a:r>
              <a:rPr lang="de-DE" sz="800">
                <a:solidFill>
                  <a:schemeClr val="tx1">
                    <a:lumMod val="65000"/>
                    <a:lumOff val="35000"/>
                  </a:schemeClr>
                </a:solidFill>
              </a:rPr>
              <a:t>Manfred Mustermann</a:t>
            </a:r>
            <a:endParaRPr lang="de-DE" sz="800" dirty="0">
              <a:solidFill>
                <a:schemeClr val="tx1">
                  <a:lumMod val="65000"/>
                  <a:lumOff val="35000"/>
                </a:schemeClr>
              </a:solidFill>
            </a:endParaRPr>
          </a:p>
        </p:txBody>
      </p:sp>
      <p:sp>
        <p:nvSpPr>
          <p:cNvPr id="12" name="Foliennummernplatzhalter 5"/>
          <p:cNvSpPr>
            <a:spLocks noGrp="1"/>
          </p:cNvSpPr>
          <p:nvPr>
            <p:ph type="sldNum" sz="quarter" idx="4"/>
          </p:nvPr>
        </p:nvSpPr>
        <p:spPr/>
        <p:txBody>
          <a:bodyPr/>
          <a:lstStyle/>
          <a:p>
            <a:pPr algn="r"/>
            <a:fld id="{BD4CF7CD-5D08-42BE-B8B2-DF7D6001447B}" type="slidenum">
              <a:rPr lang="de-DE" sz="800" smtClean="0">
                <a:solidFill>
                  <a:schemeClr val="tx1">
                    <a:lumMod val="65000"/>
                    <a:lumOff val="35000"/>
                  </a:schemeClr>
                </a:solidFill>
              </a:rPr>
              <a:pPr algn="r"/>
              <a:t>3</a:t>
            </a:fld>
            <a:endParaRPr lang="de-DE" sz="800" dirty="0">
              <a:solidFill>
                <a:schemeClr val="tx1">
                  <a:lumMod val="65000"/>
                  <a:lumOff val="35000"/>
                </a:schemeClr>
              </a:solidFill>
            </a:endParaRPr>
          </a:p>
        </p:txBody>
      </p:sp>
      <p:sp>
        <p:nvSpPr>
          <p:cNvPr id="5" name="Rechteckige Legende 4"/>
          <p:cNvSpPr/>
          <p:nvPr/>
        </p:nvSpPr>
        <p:spPr>
          <a:xfrm>
            <a:off x="4139921" y="2481943"/>
            <a:ext cx="7506119" cy="3309257"/>
          </a:xfrm>
          <a:prstGeom prst="wedgeRectCallout">
            <a:avLst>
              <a:gd name="adj1" fmla="val 30874"/>
              <a:gd name="adj2" fmla="val 68574"/>
            </a:avLst>
          </a:prstGeom>
          <a:solidFill>
            <a:schemeClr val="bg1"/>
          </a:solidFill>
          <a:ln w="5715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FF0000"/>
              </a:solidFill>
            </a:endParaRPr>
          </a:p>
        </p:txBody>
      </p:sp>
    </p:spTree>
    <p:extLst>
      <p:ext uri="{BB962C8B-B14F-4D97-AF65-F5344CB8AC3E}">
        <p14:creationId xmlns:p14="http://schemas.microsoft.com/office/powerpoint/2010/main" val="36465408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fik 10">
            <a:extLst>
              <a:ext uri="{FF2B5EF4-FFF2-40B4-BE49-F238E27FC236}">
                <a16:creationId xmlns:a16="http://schemas.microsoft.com/office/drawing/2014/main" id="{2196E2CF-E321-45E1-8616-68E0ECDEA1C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45184"/>
            <a:ext cx="12192000" cy="4751832"/>
          </a:xfrm>
          <a:prstGeom prst="rect">
            <a:avLst/>
          </a:prstGeom>
        </p:spPr>
      </p:pic>
      <p:sp>
        <p:nvSpPr>
          <p:cNvPr id="12" name="Rechteck 11"/>
          <p:cNvSpPr/>
          <p:nvPr/>
        </p:nvSpPr>
        <p:spPr>
          <a:xfrm>
            <a:off x="0" y="1043493"/>
            <a:ext cx="4680000" cy="6024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feld 4">
            <a:extLst>
              <a:ext uri="{FF2B5EF4-FFF2-40B4-BE49-F238E27FC236}">
                <a16:creationId xmlns:a16="http://schemas.microsoft.com/office/drawing/2014/main" id="{6BFAD743-F18C-4685-80F1-0B186FA6F0D5}"/>
              </a:ext>
            </a:extLst>
          </p:cNvPr>
          <p:cNvSpPr txBox="1"/>
          <p:nvPr/>
        </p:nvSpPr>
        <p:spPr>
          <a:xfrm>
            <a:off x="1080000" y="1123698"/>
            <a:ext cx="1868113" cy="442035"/>
          </a:xfrm>
          <a:prstGeom prst="rect">
            <a:avLst/>
          </a:prstGeom>
          <a:solidFill>
            <a:schemeClr val="tx1">
              <a:lumMod val="65000"/>
              <a:lumOff val="35000"/>
            </a:schemeClr>
          </a:solidFill>
          <a:ln>
            <a:solidFill>
              <a:schemeClr val="bg1"/>
            </a:solidFill>
          </a:ln>
        </p:spPr>
        <p:txBody>
          <a:bodyPr wrap="square" lIns="144000" tIns="36000" rIns="144000" bIns="36000" rtlCol="0">
            <a:spAutoFit/>
          </a:bodyPr>
          <a:lstStyle/>
          <a:p>
            <a:r>
              <a:rPr lang="de-DE" sz="2400" b="1" dirty="0">
                <a:solidFill>
                  <a:schemeClr val="bg1"/>
                </a:solidFill>
              </a:rPr>
              <a:t>Richtig ist …</a:t>
            </a:r>
          </a:p>
        </p:txBody>
      </p:sp>
      <p:sp>
        <p:nvSpPr>
          <p:cNvPr id="16" name="Datumsplatzhalter 1"/>
          <p:cNvSpPr>
            <a:spLocks noGrp="1"/>
          </p:cNvSpPr>
          <p:nvPr>
            <p:ph type="dt" sz="half" idx="2"/>
          </p:nvPr>
        </p:nvSpPr>
        <p:spPr/>
        <p:txBody>
          <a:bodyPr/>
          <a:lstStyle/>
          <a:p>
            <a:r>
              <a:rPr lang="en-US" sz="800" dirty="0">
                <a:solidFill>
                  <a:schemeClr val="tx1">
                    <a:lumMod val="65000"/>
                    <a:lumOff val="35000"/>
                  </a:schemeClr>
                </a:solidFill>
              </a:rPr>
              <a:t>01.08.2022</a:t>
            </a:r>
            <a:endParaRPr lang="de-DE" sz="800" dirty="0">
              <a:solidFill>
                <a:schemeClr val="tx1">
                  <a:lumMod val="65000"/>
                  <a:lumOff val="35000"/>
                </a:schemeClr>
              </a:solidFill>
            </a:endParaRPr>
          </a:p>
        </p:txBody>
      </p:sp>
      <p:sp>
        <p:nvSpPr>
          <p:cNvPr id="17" name="Fußzeilenplatzhalter 2"/>
          <p:cNvSpPr>
            <a:spLocks noGrp="1"/>
          </p:cNvSpPr>
          <p:nvPr>
            <p:ph type="ftr" sz="quarter" idx="3"/>
          </p:nvPr>
        </p:nvSpPr>
        <p:spPr/>
        <p:txBody>
          <a:bodyPr/>
          <a:lstStyle/>
          <a:p>
            <a:pPr algn="ctr"/>
            <a:r>
              <a:rPr lang="de-DE" sz="800">
                <a:solidFill>
                  <a:schemeClr val="tx1">
                    <a:lumMod val="65000"/>
                    <a:lumOff val="35000"/>
                  </a:schemeClr>
                </a:solidFill>
              </a:rPr>
              <a:t>Manfred Mustermann</a:t>
            </a:r>
            <a:endParaRPr lang="de-DE" sz="800" dirty="0">
              <a:solidFill>
                <a:schemeClr val="tx1">
                  <a:lumMod val="65000"/>
                  <a:lumOff val="35000"/>
                </a:schemeClr>
              </a:solidFill>
            </a:endParaRPr>
          </a:p>
        </p:txBody>
      </p:sp>
      <p:sp>
        <p:nvSpPr>
          <p:cNvPr id="18" name="Foliennummernplatzhalter 5"/>
          <p:cNvSpPr>
            <a:spLocks noGrp="1"/>
          </p:cNvSpPr>
          <p:nvPr>
            <p:ph type="sldNum" sz="quarter" idx="4"/>
          </p:nvPr>
        </p:nvSpPr>
        <p:spPr/>
        <p:txBody>
          <a:bodyPr/>
          <a:lstStyle/>
          <a:p>
            <a:pPr algn="r"/>
            <a:r>
              <a:rPr lang="de-DE" sz="800" dirty="0">
                <a:solidFill>
                  <a:schemeClr val="tx1">
                    <a:lumMod val="65000"/>
                    <a:lumOff val="35000"/>
                  </a:schemeClr>
                </a:solidFill>
              </a:rPr>
              <a:t>4</a:t>
            </a:r>
          </a:p>
        </p:txBody>
      </p:sp>
      <p:sp>
        <p:nvSpPr>
          <p:cNvPr id="2" name="Textfeld 1">
            <a:extLst>
              <a:ext uri="{FF2B5EF4-FFF2-40B4-BE49-F238E27FC236}">
                <a16:creationId xmlns:a16="http://schemas.microsoft.com/office/drawing/2014/main" id="{22BB85F2-C1A2-9F0D-9766-D06A765D67DC}"/>
              </a:ext>
            </a:extLst>
          </p:cNvPr>
          <p:cNvSpPr txBox="1"/>
          <p:nvPr/>
        </p:nvSpPr>
        <p:spPr>
          <a:xfrm>
            <a:off x="1080000" y="1944000"/>
            <a:ext cx="10272207" cy="4016484"/>
          </a:xfrm>
          <a:prstGeom prst="rect">
            <a:avLst/>
          </a:prstGeom>
          <a:noFill/>
        </p:spPr>
        <p:txBody>
          <a:bodyPr wrap="square" lIns="0" tIns="0" rIns="0" bIns="0" rtlCol="0">
            <a:spAutoFit/>
          </a:bodyPr>
          <a:lstStyle/>
          <a:p>
            <a:pPr marL="252000" indent="-252000">
              <a:spcAft>
                <a:spcPts val="1000"/>
              </a:spcAft>
              <a:buClr>
                <a:srgbClr val="FF0000"/>
              </a:buClr>
              <a:buFont typeface="Arial" panose="020B0604020202020204" pitchFamily="34" charset="0"/>
              <a:buChar char="•"/>
            </a:pPr>
            <a:r>
              <a:rPr lang="de-DE" sz="2300" dirty="0">
                <a:solidFill>
                  <a:schemeClr val="tx1">
                    <a:lumMod val="65000"/>
                    <a:lumOff val="35000"/>
                  </a:schemeClr>
                </a:solidFill>
              </a:rPr>
              <a:t>Mutterschutzspezifische Gefährdungen bereits im Rahmen </a:t>
            </a:r>
            <a:br>
              <a:rPr lang="de-DE" sz="2300" dirty="0">
                <a:solidFill>
                  <a:schemeClr val="tx1">
                    <a:lumMod val="65000"/>
                    <a:lumOff val="35000"/>
                  </a:schemeClr>
                </a:solidFill>
              </a:rPr>
            </a:br>
            <a:r>
              <a:rPr lang="de-DE" sz="2300" dirty="0">
                <a:solidFill>
                  <a:schemeClr val="tx1">
                    <a:lumMod val="65000"/>
                    <a:lumOff val="35000"/>
                  </a:schemeClr>
                </a:solidFill>
              </a:rPr>
              <a:t>der allgemeinen tätigkeitsbezogenen Gefährdungsbeurteilung </a:t>
            </a:r>
            <a:br>
              <a:rPr lang="de-DE" sz="2300" dirty="0">
                <a:solidFill>
                  <a:schemeClr val="tx1">
                    <a:lumMod val="65000"/>
                    <a:lumOff val="35000"/>
                  </a:schemeClr>
                </a:solidFill>
              </a:rPr>
            </a:br>
            <a:r>
              <a:rPr lang="de-DE" sz="2300" dirty="0">
                <a:solidFill>
                  <a:schemeClr val="tx1">
                    <a:lumMod val="65000"/>
                    <a:lumOff val="35000"/>
                  </a:schemeClr>
                </a:solidFill>
              </a:rPr>
              <a:t>ermitteln und bewerten.</a:t>
            </a:r>
          </a:p>
          <a:p>
            <a:pPr marL="252000" indent="-252000">
              <a:spcAft>
                <a:spcPts val="1000"/>
              </a:spcAft>
              <a:buClr>
                <a:srgbClr val="FF0000"/>
              </a:buClr>
              <a:buFont typeface="Arial" panose="020B0604020202020204" pitchFamily="34" charset="0"/>
              <a:buChar char="•"/>
            </a:pPr>
            <a:r>
              <a:rPr lang="de-DE" sz="2300" dirty="0">
                <a:solidFill>
                  <a:schemeClr val="tx1">
                    <a:lumMod val="65000"/>
                    <a:lumOff val="35000"/>
                  </a:schemeClr>
                </a:solidFill>
              </a:rPr>
              <a:t>Dies gilt unabhängig davon, ob in einem Arbeitsbereich </a:t>
            </a:r>
            <a:br>
              <a:rPr lang="de-DE" sz="2300" dirty="0">
                <a:solidFill>
                  <a:schemeClr val="tx1">
                    <a:lumMod val="65000"/>
                    <a:lumOff val="35000"/>
                  </a:schemeClr>
                </a:solidFill>
              </a:rPr>
            </a:br>
            <a:r>
              <a:rPr lang="de-DE" sz="2300" dirty="0">
                <a:solidFill>
                  <a:schemeClr val="tx1">
                    <a:lumMod val="65000"/>
                    <a:lumOff val="35000"/>
                  </a:schemeClr>
                </a:solidFill>
              </a:rPr>
              <a:t>Frauen beschäftigt werden oder nicht.</a:t>
            </a:r>
          </a:p>
          <a:p>
            <a:pPr marL="252000" indent="-252000">
              <a:spcAft>
                <a:spcPts val="1000"/>
              </a:spcAft>
              <a:buClr>
                <a:srgbClr val="FF0000"/>
              </a:buClr>
              <a:buFont typeface="Arial" panose="020B0604020202020204" pitchFamily="34" charset="0"/>
              <a:buChar char="•"/>
            </a:pPr>
            <a:r>
              <a:rPr lang="de-DE" sz="2300" dirty="0">
                <a:solidFill>
                  <a:schemeClr val="tx1">
                    <a:lumMod val="65000"/>
                    <a:lumOff val="35000"/>
                  </a:schemeClr>
                </a:solidFill>
              </a:rPr>
              <a:t>Nach Mitteilung einer Schwangerschaft oder Stillzeit die </a:t>
            </a:r>
            <a:br>
              <a:rPr lang="de-DE" sz="2300" dirty="0">
                <a:solidFill>
                  <a:schemeClr val="tx1">
                    <a:lumMod val="65000"/>
                    <a:lumOff val="35000"/>
                  </a:schemeClr>
                </a:solidFill>
              </a:rPr>
            </a:br>
            <a:r>
              <a:rPr lang="de-DE" sz="2300" dirty="0">
                <a:solidFill>
                  <a:schemeClr val="tx1">
                    <a:lumMod val="65000"/>
                    <a:lumOff val="35000"/>
                  </a:schemeClr>
                </a:solidFill>
              </a:rPr>
              <a:t>Gefährdungsbeurteilung überprüfen und ggf. konkretisieren.</a:t>
            </a:r>
          </a:p>
          <a:p>
            <a:pPr marL="252000" indent="-252000">
              <a:spcAft>
                <a:spcPts val="1000"/>
              </a:spcAft>
              <a:buClr>
                <a:srgbClr val="FF0000"/>
              </a:buClr>
              <a:buFont typeface="Arial" panose="020B0604020202020204" pitchFamily="34" charset="0"/>
              <a:buChar char="•"/>
            </a:pPr>
            <a:r>
              <a:rPr lang="de-DE" sz="2300" dirty="0">
                <a:solidFill>
                  <a:schemeClr val="tx1">
                    <a:lumMod val="65000"/>
                    <a:lumOff val="35000"/>
                  </a:schemeClr>
                </a:solidFill>
              </a:rPr>
              <a:t>Bei umfangreichen Zusatzmaßnahmen eventuell zusätzlich</a:t>
            </a:r>
            <a:br>
              <a:rPr lang="de-DE" sz="2300" dirty="0">
                <a:solidFill>
                  <a:schemeClr val="tx1">
                    <a:lumMod val="65000"/>
                    <a:lumOff val="35000"/>
                  </a:schemeClr>
                </a:solidFill>
              </a:rPr>
            </a:br>
            <a:r>
              <a:rPr lang="de-DE" sz="2300" dirty="0">
                <a:solidFill>
                  <a:schemeClr val="tx1">
                    <a:lumMod val="65000"/>
                    <a:lumOff val="35000"/>
                  </a:schemeClr>
                </a:solidFill>
              </a:rPr>
              <a:t>eine personenbezogene Gefährdungsbeurteilung erstellen. </a:t>
            </a:r>
            <a:br>
              <a:rPr lang="de-DE" sz="2300" dirty="0">
                <a:solidFill>
                  <a:schemeClr val="tx1">
                    <a:lumMod val="65000"/>
                    <a:lumOff val="35000"/>
                  </a:schemeClr>
                </a:solidFill>
              </a:rPr>
            </a:br>
            <a:r>
              <a:rPr lang="de-DE" sz="2300" dirty="0">
                <a:solidFill>
                  <a:schemeClr val="tx1">
                    <a:lumMod val="65000"/>
                    <a:lumOff val="35000"/>
                  </a:schemeClr>
                </a:solidFill>
              </a:rPr>
              <a:t>Dies ist aber nicht zwingend notwendig.</a:t>
            </a:r>
          </a:p>
        </p:txBody>
      </p:sp>
    </p:spTree>
    <p:extLst>
      <p:ext uri="{BB962C8B-B14F-4D97-AF65-F5344CB8AC3E}">
        <p14:creationId xmlns:p14="http://schemas.microsoft.com/office/powerpoint/2010/main" val="20217659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Grafik 14">
            <a:extLst>
              <a:ext uri="{FF2B5EF4-FFF2-40B4-BE49-F238E27FC236}">
                <a16:creationId xmlns:a16="http://schemas.microsoft.com/office/drawing/2014/main" id="{97396881-4DDB-41C5-A939-55C2501F86F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45184"/>
            <a:ext cx="12192000" cy="4751832"/>
          </a:xfrm>
          <a:prstGeom prst="rect">
            <a:avLst/>
          </a:prstGeom>
        </p:spPr>
      </p:pic>
      <p:sp>
        <p:nvSpPr>
          <p:cNvPr id="12" name="Rechteck 11"/>
          <p:cNvSpPr/>
          <p:nvPr/>
        </p:nvSpPr>
        <p:spPr>
          <a:xfrm>
            <a:off x="-3" y="1043493"/>
            <a:ext cx="4680000" cy="6024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feld 4">
            <a:extLst>
              <a:ext uri="{FF2B5EF4-FFF2-40B4-BE49-F238E27FC236}">
                <a16:creationId xmlns:a16="http://schemas.microsoft.com/office/drawing/2014/main" id="{6BFAD743-F18C-4685-80F1-0B186FA6F0D5}"/>
              </a:ext>
            </a:extLst>
          </p:cNvPr>
          <p:cNvSpPr txBox="1"/>
          <p:nvPr/>
        </p:nvSpPr>
        <p:spPr>
          <a:xfrm>
            <a:off x="1080000" y="1123698"/>
            <a:ext cx="2067790" cy="442035"/>
          </a:xfrm>
          <a:prstGeom prst="rect">
            <a:avLst/>
          </a:prstGeom>
          <a:solidFill>
            <a:schemeClr val="tx1">
              <a:lumMod val="65000"/>
              <a:lumOff val="35000"/>
            </a:schemeClr>
          </a:solidFill>
          <a:ln>
            <a:solidFill>
              <a:schemeClr val="bg1"/>
            </a:solidFill>
          </a:ln>
        </p:spPr>
        <p:txBody>
          <a:bodyPr wrap="square" lIns="144000" tIns="36000" rIns="144000" bIns="36000" rtlCol="0">
            <a:spAutoFit/>
          </a:bodyPr>
          <a:lstStyle/>
          <a:p>
            <a:r>
              <a:rPr lang="de-DE" sz="2400" b="1" dirty="0">
                <a:solidFill>
                  <a:schemeClr val="bg1"/>
                </a:solidFill>
              </a:rPr>
              <a:t>Gut zu wissen</a:t>
            </a:r>
          </a:p>
        </p:txBody>
      </p:sp>
      <p:sp>
        <p:nvSpPr>
          <p:cNvPr id="11" name="Datumsplatzhalter 1"/>
          <p:cNvSpPr>
            <a:spLocks noGrp="1"/>
          </p:cNvSpPr>
          <p:nvPr>
            <p:ph type="dt" sz="half" idx="2"/>
          </p:nvPr>
        </p:nvSpPr>
        <p:spPr/>
        <p:txBody>
          <a:bodyPr/>
          <a:lstStyle/>
          <a:p>
            <a:r>
              <a:rPr lang="en-US" sz="800" dirty="0">
                <a:solidFill>
                  <a:schemeClr val="tx1">
                    <a:lumMod val="65000"/>
                    <a:lumOff val="35000"/>
                  </a:schemeClr>
                </a:solidFill>
              </a:rPr>
              <a:t>01.08.2022</a:t>
            </a:r>
            <a:endParaRPr lang="de-DE" sz="800" dirty="0">
              <a:solidFill>
                <a:schemeClr val="tx1">
                  <a:lumMod val="65000"/>
                  <a:lumOff val="35000"/>
                </a:schemeClr>
              </a:solidFill>
            </a:endParaRPr>
          </a:p>
        </p:txBody>
      </p:sp>
      <p:sp>
        <p:nvSpPr>
          <p:cNvPr id="13" name="Fußzeilenplatzhalter 2"/>
          <p:cNvSpPr>
            <a:spLocks noGrp="1"/>
          </p:cNvSpPr>
          <p:nvPr>
            <p:ph type="ftr" sz="quarter" idx="3"/>
          </p:nvPr>
        </p:nvSpPr>
        <p:spPr/>
        <p:txBody>
          <a:bodyPr/>
          <a:lstStyle/>
          <a:p>
            <a:pPr algn="ctr"/>
            <a:r>
              <a:rPr lang="de-DE" sz="800" dirty="0">
                <a:solidFill>
                  <a:schemeClr val="tx1">
                    <a:lumMod val="65000"/>
                    <a:lumOff val="35000"/>
                  </a:schemeClr>
                </a:solidFill>
              </a:rPr>
              <a:t>Manfred Mustermann</a:t>
            </a:r>
          </a:p>
        </p:txBody>
      </p:sp>
      <p:sp>
        <p:nvSpPr>
          <p:cNvPr id="14" name="Foliennummernplatzhalter 5"/>
          <p:cNvSpPr>
            <a:spLocks noGrp="1"/>
          </p:cNvSpPr>
          <p:nvPr>
            <p:ph type="sldNum" sz="quarter" idx="4"/>
          </p:nvPr>
        </p:nvSpPr>
        <p:spPr/>
        <p:txBody>
          <a:bodyPr/>
          <a:lstStyle/>
          <a:p>
            <a:pPr algn="r"/>
            <a:r>
              <a:rPr lang="de-DE" sz="800" dirty="0">
                <a:solidFill>
                  <a:schemeClr val="tx1">
                    <a:lumMod val="65000"/>
                    <a:lumOff val="35000"/>
                  </a:schemeClr>
                </a:solidFill>
              </a:rPr>
              <a:t>5</a:t>
            </a:r>
          </a:p>
        </p:txBody>
      </p:sp>
      <p:sp>
        <p:nvSpPr>
          <p:cNvPr id="4" name="Textfeld 3">
            <a:extLst>
              <a:ext uri="{FF2B5EF4-FFF2-40B4-BE49-F238E27FC236}">
                <a16:creationId xmlns:a16="http://schemas.microsoft.com/office/drawing/2014/main" id="{19B9E5FD-0CE0-31FC-1660-34F7610AAF29}"/>
              </a:ext>
            </a:extLst>
          </p:cNvPr>
          <p:cNvSpPr txBox="1"/>
          <p:nvPr/>
        </p:nvSpPr>
        <p:spPr>
          <a:xfrm>
            <a:off x="1080000" y="1944000"/>
            <a:ext cx="7407855" cy="2013372"/>
          </a:xfrm>
          <a:prstGeom prst="rect">
            <a:avLst/>
          </a:prstGeom>
          <a:noFill/>
        </p:spPr>
        <p:txBody>
          <a:bodyPr wrap="square" lIns="0" tIns="0" rIns="0" bIns="0" rtlCol="0">
            <a:spAutoFit/>
          </a:bodyPr>
          <a:lstStyle/>
          <a:p>
            <a:pPr marL="252000" indent="-252000">
              <a:lnSpc>
                <a:spcPts val="2500"/>
              </a:lnSpc>
              <a:spcAft>
                <a:spcPts val="700"/>
              </a:spcAft>
              <a:buClr>
                <a:srgbClr val="FF0000"/>
              </a:buClr>
              <a:buFont typeface="Arial" panose="020B0604020202020204" pitchFamily="34" charset="0"/>
              <a:buChar char="•"/>
            </a:pPr>
            <a:r>
              <a:rPr lang="de-DE" sz="2300" dirty="0">
                <a:solidFill>
                  <a:schemeClr val="tx1">
                    <a:lumMod val="65000"/>
                    <a:lumOff val="35000"/>
                  </a:schemeClr>
                </a:solidFill>
              </a:rPr>
              <a:t>Ggf. kann es ausreichen, die mutterschutzspezifischen Maßnahmen in der allgemeinen tätigkeitsbezogenen Gefährdungsbeurteilung zu markieren und/oder auszudrucken.</a:t>
            </a:r>
          </a:p>
          <a:p>
            <a:pPr marL="252000" indent="-252000">
              <a:lnSpc>
                <a:spcPts val="2500"/>
              </a:lnSpc>
              <a:spcAft>
                <a:spcPts val="700"/>
              </a:spcAft>
              <a:buClr>
                <a:srgbClr val="FF0000"/>
              </a:buClr>
              <a:buFont typeface="Arial" panose="020B0604020202020204" pitchFamily="34" charset="0"/>
              <a:buChar char="•"/>
            </a:pPr>
            <a:r>
              <a:rPr lang="de-DE" sz="2300" dirty="0">
                <a:solidFill>
                  <a:schemeClr val="tx1">
                    <a:lumMod val="65000"/>
                    <a:lumOff val="35000"/>
                  </a:schemeClr>
                </a:solidFill>
              </a:rPr>
              <a:t>Am Markt sind unterstützende </a:t>
            </a:r>
            <a:br>
              <a:rPr lang="de-DE" sz="2300" dirty="0">
                <a:solidFill>
                  <a:schemeClr val="tx1">
                    <a:lumMod val="65000"/>
                    <a:lumOff val="35000"/>
                  </a:schemeClr>
                </a:solidFill>
              </a:rPr>
            </a:br>
            <a:r>
              <a:rPr lang="de-DE" sz="2300" dirty="0">
                <a:solidFill>
                  <a:schemeClr val="tx1">
                    <a:lumMod val="65000"/>
                    <a:lumOff val="35000"/>
                  </a:schemeClr>
                </a:solidFill>
              </a:rPr>
              <a:t>Softwareanwendungen erhältlich.</a:t>
            </a:r>
          </a:p>
        </p:txBody>
      </p:sp>
    </p:spTree>
    <p:extLst>
      <p:ext uri="{BB962C8B-B14F-4D97-AF65-F5344CB8AC3E}">
        <p14:creationId xmlns:p14="http://schemas.microsoft.com/office/powerpoint/2010/main" val="7892270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Grafik 14">
            <a:extLst>
              <a:ext uri="{FF2B5EF4-FFF2-40B4-BE49-F238E27FC236}">
                <a16:creationId xmlns:a16="http://schemas.microsoft.com/office/drawing/2014/main" id="{97396881-4DDB-41C5-A939-55C2501F86F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45184"/>
            <a:ext cx="12192000" cy="4751832"/>
          </a:xfrm>
          <a:prstGeom prst="rect">
            <a:avLst/>
          </a:prstGeom>
        </p:spPr>
      </p:pic>
      <p:sp>
        <p:nvSpPr>
          <p:cNvPr id="12" name="Rechteck 11"/>
          <p:cNvSpPr/>
          <p:nvPr/>
        </p:nvSpPr>
        <p:spPr>
          <a:xfrm>
            <a:off x="-3" y="1043493"/>
            <a:ext cx="4680000" cy="6024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feld 4">
            <a:extLst>
              <a:ext uri="{FF2B5EF4-FFF2-40B4-BE49-F238E27FC236}">
                <a16:creationId xmlns:a16="http://schemas.microsoft.com/office/drawing/2014/main" id="{6BFAD743-F18C-4685-80F1-0B186FA6F0D5}"/>
              </a:ext>
            </a:extLst>
          </p:cNvPr>
          <p:cNvSpPr txBox="1"/>
          <p:nvPr/>
        </p:nvSpPr>
        <p:spPr>
          <a:xfrm>
            <a:off x="1080000" y="1123698"/>
            <a:ext cx="2067790" cy="442035"/>
          </a:xfrm>
          <a:prstGeom prst="rect">
            <a:avLst/>
          </a:prstGeom>
          <a:solidFill>
            <a:schemeClr val="tx1">
              <a:lumMod val="65000"/>
              <a:lumOff val="35000"/>
            </a:schemeClr>
          </a:solidFill>
          <a:ln>
            <a:solidFill>
              <a:schemeClr val="bg1"/>
            </a:solidFill>
          </a:ln>
        </p:spPr>
        <p:txBody>
          <a:bodyPr wrap="square" lIns="144000" tIns="36000" rIns="144000" bIns="36000" rtlCol="0">
            <a:spAutoFit/>
          </a:bodyPr>
          <a:lstStyle/>
          <a:p>
            <a:r>
              <a:rPr lang="de-DE" sz="2400" b="1" dirty="0">
                <a:solidFill>
                  <a:schemeClr val="bg1"/>
                </a:solidFill>
              </a:rPr>
              <a:t>Gut zu wissen</a:t>
            </a:r>
          </a:p>
        </p:txBody>
      </p:sp>
      <p:sp>
        <p:nvSpPr>
          <p:cNvPr id="11" name="Datumsplatzhalter 1"/>
          <p:cNvSpPr>
            <a:spLocks noGrp="1"/>
          </p:cNvSpPr>
          <p:nvPr>
            <p:ph type="dt" sz="half" idx="2"/>
          </p:nvPr>
        </p:nvSpPr>
        <p:spPr/>
        <p:txBody>
          <a:bodyPr/>
          <a:lstStyle/>
          <a:p>
            <a:r>
              <a:rPr lang="en-US" sz="800" dirty="0">
                <a:solidFill>
                  <a:schemeClr val="tx1">
                    <a:lumMod val="65000"/>
                    <a:lumOff val="35000"/>
                  </a:schemeClr>
                </a:solidFill>
              </a:rPr>
              <a:t>01.08.2022</a:t>
            </a:r>
            <a:endParaRPr lang="de-DE" sz="800" dirty="0">
              <a:solidFill>
                <a:schemeClr val="tx1">
                  <a:lumMod val="65000"/>
                  <a:lumOff val="35000"/>
                </a:schemeClr>
              </a:solidFill>
            </a:endParaRPr>
          </a:p>
        </p:txBody>
      </p:sp>
      <p:sp>
        <p:nvSpPr>
          <p:cNvPr id="13" name="Fußzeilenplatzhalter 2"/>
          <p:cNvSpPr>
            <a:spLocks noGrp="1"/>
          </p:cNvSpPr>
          <p:nvPr>
            <p:ph type="ftr" sz="quarter" idx="3"/>
          </p:nvPr>
        </p:nvSpPr>
        <p:spPr/>
        <p:txBody>
          <a:bodyPr/>
          <a:lstStyle/>
          <a:p>
            <a:pPr algn="ctr"/>
            <a:r>
              <a:rPr lang="de-DE" sz="800" dirty="0">
                <a:solidFill>
                  <a:schemeClr val="tx1">
                    <a:lumMod val="65000"/>
                    <a:lumOff val="35000"/>
                  </a:schemeClr>
                </a:solidFill>
              </a:rPr>
              <a:t>Manfred Mustermann</a:t>
            </a:r>
          </a:p>
        </p:txBody>
      </p:sp>
      <p:sp>
        <p:nvSpPr>
          <p:cNvPr id="14" name="Foliennummernplatzhalter 5"/>
          <p:cNvSpPr>
            <a:spLocks noGrp="1"/>
          </p:cNvSpPr>
          <p:nvPr>
            <p:ph type="sldNum" sz="quarter" idx="4"/>
          </p:nvPr>
        </p:nvSpPr>
        <p:spPr/>
        <p:txBody>
          <a:bodyPr/>
          <a:lstStyle/>
          <a:p>
            <a:pPr algn="r"/>
            <a:r>
              <a:rPr lang="de-DE" sz="800" dirty="0">
                <a:solidFill>
                  <a:schemeClr val="tx1">
                    <a:lumMod val="65000"/>
                    <a:lumOff val="35000"/>
                  </a:schemeClr>
                </a:solidFill>
              </a:rPr>
              <a:t>6</a:t>
            </a:r>
          </a:p>
        </p:txBody>
      </p:sp>
      <p:sp>
        <p:nvSpPr>
          <p:cNvPr id="4" name="Textfeld 3">
            <a:extLst>
              <a:ext uri="{FF2B5EF4-FFF2-40B4-BE49-F238E27FC236}">
                <a16:creationId xmlns:a16="http://schemas.microsoft.com/office/drawing/2014/main" id="{19B9E5FD-0CE0-31FC-1660-34F7610AAF29}"/>
              </a:ext>
            </a:extLst>
          </p:cNvPr>
          <p:cNvSpPr txBox="1"/>
          <p:nvPr/>
        </p:nvSpPr>
        <p:spPr>
          <a:xfrm>
            <a:off x="1080000" y="1944000"/>
            <a:ext cx="7407855" cy="2654573"/>
          </a:xfrm>
          <a:prstGeom prst="rect">
            <a:avLst/>
          </a:prstGeom>
          <a:noFill/>
        </p:spPr>
        <p:txBody>
          <a:bodyPr wrap="square" lIns="0" tIns="0" rIns="0" bIns="0" rtlCol="0">
            <a:spAutoFit/>
          </a:bodyPr>
          <a:lstStyle/>
          <a:p>
            <a:pPr marL="252000" indent="-252000">
              <a:lnSpc>
                <a:spcPts val="2500"/>
              </a:lnSpc>
              <a:spcAft>
                <a:spcPts val="700"/>
              </a:spcAft>
              <a:buClr>
                <a:srgbClr val="FF0000"/>
              </a:buClr>
              <a:buFont typeface="Arial" panose="020B0604020202020204" pitchFamily="34" charset="0"/>
              <a:buChar char="•"/>
            </a:pPr>
            <a:r>
              <a:rPr lang="de-DE" sz="2300" dirty="0">
                <a:solidFill>
                  <a:schemeClr val="tx1">
                    <a:lumMod val="65000"/>
                    <a:lumOff val="35000"/>
                  </a:schemeClr>
                </a:solidFill>
              </a:rPr>
              <a:t>Schwangere oder stillende Beschäftigte </a:t>
            </a:r>
            <a:br>
              <a:rPr lang="de-DE" sz="2300" dirty="0">
                <a:solidFill>
                  <a:schemeClr val="tx1">
                    <a:lumMod val="65000"/>
                    <a:lumOff val="35000"/>
                  </a:schemeClr>
                </a:solidFill>
              </a:rPr>
            </a:br>
            <a:r>
              <a:rPr lang="de-DE" sz="2300" dirty="0">
                <a:solidFill>
                  <a:schemeClr val="tx1">
                    <a:lumMod val="65000"/>
                    <a:lumOff val="35000"/>
                  </a:schemeClr>
                </a:solidFill>
              </a:rPr>
              <a:t>sind persönlich über die Ergebnisse der (personenbezogenen) </a:t>
            </a:r>
            <a:r>
              <a:rPr lang="de-DE" sz="2300" dirty="0" err="1">
                <a:solidFill>
                  <a:schemeClr val="tx1">
                    <a:lumMod val="65000"/>
                    <a:lumOff val="35000"/>
                  </a:schemeClr>
                </a:solidFill>
              </a:rPr>
              <a:t>Gefährdungsbeur</a:t>
            </a:r>
            <a:r>
              <a:rPr lang="de-DE" sz="2300" dirty="0">
                <a:solidFill>
                  <a:schemeClr val="tx1">
                    <a:lumMod val="65000"/>
                    <a:lumOff val="35000"/>
                  </a:schemeClr>
                </a:solidFill>
              </a:rPr>
              <a:t>-</a:t>
            </a:r>
            <a:br>
              <a:rPr lang="de-DE" sz="2300" dirty="0">
                <a:solidFill>
                  <a:schemeClr val="tx1">
                    <a:lumMod val="65000"/>
                    <a:lumOff val="35000"/>
                  </a:schemeClr>
                </a:solidFill>
              </a:rPr>
            </a:br>
            <a:r>
              <a:rPr lang="de-DE" sz="2300" dirty="0" err="1">
                <a:solidFill>
                  <a:schemeClr val="tx1">
                    <a:lumMod val="65000"/>
                    <a:lumOff val="35000"/>
                  </a:schemeClr>
                </a:solidFill>
              </a:rPr>
              <a:t>teilung</a:t>
            </a:r>
            <a:r>
              <a:rPr lang="de-DE" sz="2300" dirty="0">
                <a:solidFill>
                  <a:schemeClr val="tx1">
                    <a:lumMod val="65000"/>
                    <a:lumOff val="35000"/>
                  </a:schemeClr>
                </a:solidFill>
              </a:rPr>
              <a:t> und die zusätzlich erforderlichen </a:t>
            </a:r>
            <a:br>
              <a:rPr lang="de-DE" sz="2300" dirty="0">
                <a:solidFill>
                  <a:schemeClr val="tx1">
                    <a:lumMod val="65000"/>
                    <a:lumOff val="35000"/>
                  </a:schemeClr>
                </a:solidFill>
              </a:rPr>
            </a:br>
            <a:r>
              <a:rPr lang="de-DE" sz="2300" dirty="0">
                <a:solidFill>
                  <a:schemeClr val="tx1">
                    <a:lumMod val="65000"/>
                    <a:lumOff val="35000"/>
                  </a:schemeClr>
                </a:solidFill>
              </a:rPr>
              <a:t>Maßnahmen zu informieren.</a:t>
            </a:r>
          </a:p>
          <a:p>
            <a:pPr marL="252000" indent="-252000">
              <a:lnSpc>
                <a:spcPts val="2500"/>
              </a:lnSpc>
              <a:spcAft>
                <a:spcPts val="700"/>
              </a:spcAft>
              <a:buClr>
                <a:srgbClr val="FF0000"/>
              </a:buClr>
              <a:buFont typeface="Arial" panose="020B0604020202020204" pitchFamily="34" charset="0"/>
              <a:buChar char="•"/>
            </a:pPr>
            <a:r>
              <a:rPr lang="de-DE" sz="2300" dirty="0">
                <a:solidFill>
                  <a:schemeClr val="tx1">
                    <a:lumMod val="65000"/>
                    <a:lumOff val="35000"/>
                  </a:schemeClr>
                </a:solidFill>
              </a:rPr>
              <a:t>Es muss ihnen eine Gespräch über weitere </a:t>
            </a:r>
            <a:br>
              <a:rPr lang="de-DE" sz="2300" dirty="0">
                <a:solidFill>
                  <a:schemeClr val="tx1">
                    <a:lumMod val="65000"/>
                    <a:lumOff val="35000"/>
                  </a:schemeClr>
                </a:solidFill>
              </a:rPr>
            </a:br>
            <a:r>
              <a:rPr lang="de-DE" sz="2300" dirty="0">
                <a:solidFill>
                  <a:schemeClr val="tx1">
                    <a:lumMod val="65000"/>
                    <a:lumOff val="35000"/>
                  </a:schemeClr>
                </a:solidFill>
              </a:rPr>
              <a:t>Anpassungen angeboten werden, die ihren </a:t>
            </a:r>
            <a:br>
              <a:rPr lang="de-DE" sz="2300" dirty="0">
                <a:solidFill>
                  <a:schemeClr val="tx1">
                    <a:lumMod val="65000"/>
                    <a:lumOff val="35000"/>
                  </a:schemeClr>
                </a:solidFill>
              </a:rPr>
            </a:br>
            <a:r>
              <a:rPr lang="de-DE" sz="2300" dirty="0">
                <a:solidFill>
                  <a:schemeClr val="tx1">
                    <a:lumMod val="65000"/>
                    <a:lumOff val="35000"/>
                  </a:schemeClr>
                </a:solidFill>
              </a:rPr>
              <a:t>Bedürfnissen entsprechen.</a:t>
            </a:r>
          </a:p>
        </p:txBody>
      </p:sp>
    </p:spTree>
    <p:extLst>
      <p:ext uri="{BB962C8B-B14F-4D97-AF65-F5344CB8AC3E}">
        <p14:creationId xmlns:p14="http://schemas.microsoft.com/office/powerpoint/2010/main" val="18219957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Grafik 15">
            <a:extLst>
              <a:ext uri="{FF2B5EF4-FFF2-40B4-BE49-F238E27FC236}">
                <a16:creationId xmlns:a16="http://schemas.microsoft.com/office/drawing/2014/main" id="{2799817A-60B6-4A44-ABC4-4AFBD1D2CF5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38834"/>
            <a:ext cx="12192000" cy="4751832"/>
          </a:xfrm>
          <a:prstGeom prst="rect">
            <a:avLst/>
          </a:prstGeom>
        </p:spPr>
      </p:pic>
      <p:sp>
        <p:nvSpPr>
          <p:cNvPr id="13" name="Datumsplatzhalter 1"/>
          <p:cNvSpPr>
            <a:spLocks noGrp="1"/>
          </p:cNvSpPr>
          <p:nvPr>
            <p:ph type="dt" sz="half" idx="2"/>
          </p:nvPr>
        </p:nvSpPr>
        <p:spPr/>
        <p:txBody>
          <a:bodyPr/>
          <a:lstStyle/>
          <a:p>
            <a:r>
              <a:rPr lang="en-US" sz="800" dirty="0">
                <a:solidFill>
                  <a:schemeClr val="tx1">
                    <a:lumMod val="65000"/>
                    <a:lumOff val="35000"/>
                  </a:schemeClr>
                </a:solidFill>
              </a:rPr>
              <a:t>01.08.2022</a:t>
            </a:r>
            <a:endParaRPr lang="de-DE" sz="800" dirty="0">
              <a:solidFill>
                <a:schemeClr val="tx1">
                  <a:lumMod val="65000"/>
                  <a:lumOff val="35000"/>
                </a:schemeClr>
              </a:solidFill>
            </a:endParaRPr>
          </a:p>
        </p:txBody>
      </p:sp>
      <p:sp>
        <p:nvSpPr>
          <p:cNvPr id="14" name="Fußzeilenplatzhalter 2"/>
          <p:cNvSpPr>
            <a:spLocks noGrp="1"/>
          </p:cNvSpPr>
          <p:nvPr>
            <p:ph type="ftr" sz="quarter" idx="3"/>
          </p:nvPr>
        </p:nvSpPr>
        <p:spPr/>
        <p:txBody>
          <a:bodyPr/>
          <a:lstStyle/>
          <a:p>
            <a:pPr algn="ctr"/>
            <a:r>
              <a:rPr lang="de-DE" sz="800">
                <a:solidFill>
                  <a:schemeClr val="tx1">
                    <a:lumMod val="65000"/>
                    <a:lumOff val="35000"/>
                  </a:schemeClr>
                </a:solidFill>
              </a:rPr>
              <a:t>Manfred Mustermann</a:t>
            </a:r>
            <a:endParaRPr lang="de-DE" sz="800" dirty="0">
              <a:solidFill>
                <a:schemeClr val="tx1">
                  <a:lumMod val="65000"/>
                  <a:lumOff val="35000"/>
                </a:schemeClr>
              </a:solidFill>
            </a:endParaRPr>
          </a:p>
        </p:txBody>
      </p:sp>
      <p:sp>
        <p:nvSpPr>
          <p:cNvPr id="15" name="Foliennummernplatzhalter 5"/>
          <p:cNvSpPr>
            <a:spLocks noGrp="1"/>
          </p:cNvSpPr>
          <p:nvPr>
            <p:ph type="sldNum" sz="quarter" idx="4"/>
          </p:nvPr>
        </p:nvSpPr>
        <p:spPr/>
        <p:txBody>
          <a:bodyPr/>
          <a:lstStyle/>
          <a:p>
            <a:pPr algn="r"/>
            <a:fld id="{BD4CF7CD-5D08-42BE-B8B2-DF7D6001447B}" type="slidenum">
              <a:rPr lang="de-DE" sz="800" smtClean="0">
                <a:solidFill>
                  <a:schemeClr val="tx1">
                    <a:lumMod val="65000"/>
                    <a:lumOff val="35000"/>
                  </a:schemeClr>
                </a:solidFill>
              </a:rPr>
              <a:pPr algn="r"/>
              <a:t>7</a:t>
            </a:fld>
            <a:endParaRPr lang="de-DE" sz="800" dirty="0">
              <a:solidFill>
                <a:schemeClr val="tx1">
                  <a:lumMod val="65000"/>
                  <a:lumOff val="35000"/>
                </a:schemeClr>
              </a:solidFill>
            </a:endParaRPr>
          </a:p>
        </p:txBody>
      </p:sp>
      <p:sp>
        <p:nvSpPr>
          <p:cNvPr id="3" name="Textfeld 2">
            <a:extLst>
              <a:ext uri="{FF2B5EF4-FFF2-40B4-BE49-F238E27FC236}">
                <a16:creationId xmlns:a16="http://schemas.microsoft.com/office/drawing/2014/main" id="{E0747FE4-F3E1-4EC1-B816-BDF08A01FD13}"/>
              </a:ext>
            </a:extLst>
          </p:cNvPr>
          <p:cNvSpPr txBox="1"/>
          <p:nvPr/>
        </p:nvSpPr>
        <p:spPr>
          <a:xfrm>
            <a:off x="1080000" y="1944000"/>
            <a:ext cx="7543140" cy="2602893"/>
          </a:xfrm>
          <a:prstGeom prst="rect">
            <a:avLst/>
          </a:prstGeom>
          <a:noFill/>
        </p:spPr>
        <p:txBody>
          <a:bodyPr wrap="square" lIns="0" tIns="0" rIns="0" bIns="0" rtlCol="0">
            <a:spAutoFit/>
          </a:bodyPr>
          <a:lstStyle/>
          <a:p>
            <a:pPr marL="252000" indent="-252000">
              <a:spcAft>
                <a:spcPts val="1000"/>
              </a:spcAft>
              <a:buClr>
                <a:srgbClr val="FF0000"/>
              </a:buClr>
              <a:buFont typeface="Arial" panose="020B0604020202020204" pitchFamily="34" charset="0"/>
              <a:buChar char="•"/>
            </a:pPr>
            <a:r>
              <a:rPr lang="de-DE" sz="2300" dirty="0">
                <a:solidFill>
                  <a:schemeClr val="tx1">
                    <a:lumMod val="65000"/>
                    <a:lumOff val="35000"/>
                  </a:schemeClr>
                </a:solidFill>
              </a:rPr>
              <a:t>Arbeitsschutzgesetz (ArbSchG)</a:t>
            </a:r>
          </a:p>
          <a:p>
            <a:pPr marL="252000" indent="-252000">
              <a:spcAft>
                <a:spcPts val="1000"/>
              </a:spcAft>
              <a:buClr>
                <a:srgbClr val="FF0000"/>
              </a:buClr>
              <a:buFont typeface="Arial" panose="020B0604020202020204" pitchFamily="34" charset="0"/>
              <a:buChar char="•"/>
            </a:pPr>
            <a:r>
              <a:rPr lang="de-DE" sz="2300" dirty="0">
                <a:solidFill>
                  <a:schemeClr val="tx1">
                    <a:lumMod val="65000"/>
                    <a:lumOff val="35000"/>
                  </a:schemeClr>
                </a:solidFill>
              </a:rPr>
              <a:t>Gesetz zum Schutz von Müttern bei der Arbeit, </a:t>
            </a:r>
            <a:br>
              <a:rPr lang="de-DE" sz="2300" dirty="0">
                <a:solidFill>
                  <a:schemeClr val="tx1">
                    <a:lumMod val="65000"/>
                    <a:lumOff val="35000"/>
                  </a:schemeClr>
                </a:solidFill>
              </a:rPr>
            </a:br>
            <a:r>
              <a:rPr lang="de-DE" sz="2300" dirty="0">
                <a:solidFill>
                  <a:schemeClr val="tx1">
                    <a:lumMod val="65000"/>
                    <a:lumOff val="35000"/>
                  </a:schemeClr>
                </a:solidFill>
              </a:rPr>
              <a:t>in der Ausbildung und im Studium (MuSchG)</a:t>
            </a:r>
          </a:p>
          <a:p>
            <a:pPr marL="252000" indent="-252000">
              <a:spcAft>
                <a:spcPts val="1000"/>
              </a:spcAft>
              <a:buClr>
                <a:srgbClr val="FF0000"/>
              </a:buClr>
              <a:buFont typeface="Arial" panose="020B0604020202020204" pitchFamily="34" charset="0"/>
              <a:buChar char="•"/>
            </a:pPr>
            <a:r>
              <a:rPr lang="de-DE" sz="2300" dirty="0">
                <a:solidFill>
                  <a:schemeClr val="tx1">
                    <a:lumMod val="65000"/>
                    <a:lumOff val="35000"/>
                  </a:schemeClr>
                </a:solidFill>
              </a:rPr>
              <a:t>Merkblatt A 027: Mutterschutz im Betrieb</a:t>
            </a:r>
          </a:p>
          <a:p>
            <a:pPr marL="252000" indent="-252000">
              <a:spcAft>
                <a:spcPts val="1000"/>
              </a:spcAft>
              <a:buClr>
                <a:srgbClr val="FF0000"/>
              </a:buClr>
              <a:buFont typeface="Arial" panose="020B0604020202020204" pitchFamily="34" charset="0"/>
              <a:buChar char="•"/>
            </a:pPr>
            <a:r>
              <a:rPr lang="de-DE" sz="2300" dirty="0">
                <a:solidFill>
                  <a:schemeClr val="tx1">
                    <a:lumMod val="65000"/>
                    <a:lumOff val="35000"/>
                  </a:schemeClr>
                </a:solidFill>
              </a:rPr>
              <a:t>Kleinbroschüre A 027-1: Beruf und Schwangerschaft – Arbeitsschutzinfos für Mitarbeiterinnen</a:t>
            </a:r>
          </a:p>
        </p:txBody>
      </p:sp>
      <p:sp>
        <p:nvSpPr>
          <p:cNvPr id="12" name="Rechteck 11"/>
          <p:cNvSpPr/>
          <p:nvPr/>
        </p:nvSpPr>
        <p:spPr>
          <a:xfrm>
            <a:off x="-2" y="1043493"/>
            <a:ext cx="4680000" cy="6024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feld 4">
            <a:extLst>
              <a:ext uri="{FF2B5EF4-FFF2-40B4-BE49-F238E27FC236}">
                <a16:creationId xmlns:a16="http://schemas.microsoft.com/office/drawing/2014/main" id="{6BFAD743-F18C-4685-80F1-0B186FA6F0D5}"/>
              </a:ext>
            </a:extLst>
          </p:cNvPr>
          <p:cNvSpPr txBox="1"/>
          <p:nvPr/>
        </p:nvSpPr>
        <p:spPr>
          <a:xfrm>
            <a:off x="1080000" y="1123698"/>
            <a:ext cx="3212819" cy="442035"/>
          </a:xfrm>
          <a:prstGeom prst="rect">
            <a:avLst/>
          </a:prstGeom>
          <a:solidFill>
            <a:schemeClr val="tx1">
              <a:lumMod val="65000"/>
              <a:lumOff val="35000"/>
            </a:schemeClr>
          </a:solidFill>
          <a:ln>
            <a:solidFill>
              <a:schemeClr val="bg1"/>
            </a:solidFill>
          </a:ln>
        </p:spPr>
        <p:txBody>
          <a:bodyPr wrap="square" lIns="144000" tIns="36000" rIns="144000" bIns="36000" rtlCol="0">
            <a:spAutoFit/>
          </a:bodyPr>
          <a:lstStyle/>
          <a:p>
            <a:r>
              <a:rPr lang="de-DE" sz="2400" b="1" dirty="0">
                <a:solidFill>
                  <a:schemeClr val="bg1"/>
                </a:solidFill>
              </a:rPr>
              <a:t>Weitere Informationen</a:t>
            </a:r>
          </a:p>
        </p:txBody>
      </p:sp>
      <p:pic>
        <p:nvPicPr>
          <p:cNvPr id="6" name="Grafik 5">
            <a:extLst>
              <a:ext uri="{FF2B5EF4-FFF2-40B4-BE49-F238E27FC236}">
                <a16:creationId xmlns:a16="http://schemas.microsoft.com/office/drawing/2014/main" id="{FD0813F9-A209-887B-BB84-C2883BCEDCE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68818" y="4688427"/>
            <a:ext cx="4103794" cy="1202667"/>
          </a:xfrm>
          <a:prstGeom prst="rect">
            <a:avLst/>
          </a:prstGeom>
        </p:spPr>
      </p:pic>
    </p:spTree>
    <p:extLst>
      <p:ext uri="{BB962C8B-B14F-4D97-AF65-F5344CB8AC3E}">
        <p14:creationId xmlns:p14="http://schemas.microsoft.com/office/powerpoint/2010/main" val="14602891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 name="Datumsplatzhalter 1"/>
          <p:cNvSpPr>
            <a:spLocks noGrp="1"/>
          </p:cNvSpPr>
          <p:nvPr>
            <p:ph type="dt" sz="half" idx="2"/>
          </p:nvPr>
        </p:nvSpPr>
        <p:spPr/>
        <p:txBody>
          <a:bodyPr/>
          <a:lstStyle/>
          <a:p>
            <a:r>
              <a:rPr lang="en-US" sz="800" dirty="0">
                <a:solidFill>
                  <a:schemeClr val="tx1">
                    <a:lumMod val="65000"/>
                    <a:lumOff val="35000"/>
                  </a:schemeClr>
                </a:solidFill>
              </a:rPr>
              <a:t>01.08.2022</a:t>
            </a:r>
            <a:endParaRPr lang="de-DE" sz="800" dirty="0">
              <a:solidFill>
                <a:schemeClr val="tx1">
                  <a:lumMod val="65000"/>
                  <a:lumOff val="35000"/>
                </a:schemeClr>
              </a:solidFill>
            </a:endParaRPr>
          </a:p>
        </p:txBody>
      </p:sp>
      <p:sp>
        <p:nvSpPr>
          <p:cNvPr id="14" name="Fußzeilenplatzhalter 2"/>
          <p:cNvSpPr>
            <a:spLocks noGrp="1"/>
          </p:cNvSpPr>
          <p:nvPr>
            <p:ph type="ftr" sz="quarter" idx="3"/>
          </p:nvPr>
        </p:nvSpPr>
        <p:spPr/>
        <p:txBody>
          <a:bodyPr/>
          <a:lstStyle/>
          <a:p>
            <a:pPr algn="ctr"/>
            <a:r>
              <a:rPr lang="de-DE" sz="800">
                <a:solidFill>
                  <a:schemeClr val="tx1">
                    <a:lumMod val="65000"/>
                    <a:lumOff val="35000"/>
                  </a:schemeClr>
                </a:solidFill>
              </a:rPr>
              <a:t>Manfred Mustermann</a:t>
            </a:r>
            <a:endParaRPr lang="de-DE" sz="800" dirty="0">
              <a:solidFill>
                <a:schemeClr val="tx1">
                  <a:lumMod val="65000"/>
                  <a:lumOff val="35000"/>
                </a:schemeClr>
              </a:solidFill>
            </a:endParaRPr>
          </a:p>
        </p:txBody>
      </p:sp>
      <p:sp>
        <p:nvSpPr>
          <p:cNvPr id="15" name="Foliennummernplatzhalter 5"/>
          <p:cNvSpPr>
            <a:spLocks noGrp="1"/>
          </p:cNvSpPr>
          <p:nvPr>
            <p:ph type="sldNum" sz="quarter" idx="4"/>
          </p:nvPr>
        </p:nvSpPr>
        <p:spPr/>
        <p:txBody>
          <a:bodyPr/>
          <a:lstStyle/>
          <a:p>
            <a:pPr algn="r"/>
            <a:fld id="{BD4CF7CD-5D08-42BE-B8B2-DF7D6001447B}" type="slidenum">
              <a:rPr lang="de-DE" sz="800" smtClean="0">
                <a:solidFill>
                  <a:schemeClr val="tx1">
                    <a:lumMod val="65000"/>
                    <a:lumOff val="35000"/>
                  </a:schemeClr>
                </a:solidFill>
              </a:rPr>
              <a:pPr algn="r"/>
              <a:t>8</a:t>
            </a:fld>
            <a:endParaRPr lang="de-DE" sz="800" dirty="0">
              <a:solidFill>
                <a:schemeClr val="tx1">
                  <a:lumMod val="65000"/>
                  <a:lumOff val="35000"/>
                </a:schemeClr>
              </a:solidFill>
            </a:endParaRPr>
          </a:p>
        </p:txBody>
      </p:sp>
      <p:pic>
        <p:nvPicPr>
          <p:cNvPr id="11" name="Grafik 10">
            <a:extLst>
              <a:ext uri="{FF2B5EF4-FFF2-40B4-BE49-F238E27FC236}">
                <a16:creationId xmlns:a16="http://schemas.microsoft.com/office/drawing/2014/main" id="{1DF4148E-9FA2-447A-8566-DD2C7AB6E7D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38834"/>
            <a:ext cx="12192000" cy="4751832"/>
          </a:xfrm>
          <a:prstGeom prst="rect">
            <a:avLst/>
          </a:prstGeom>
        </p:spPr>
      </p:pic>
      <p:sp>
        <p:nvSpPr>
          <p:cNvPr id="17" name="Rechteck 16">
            <a:extLst>
              <a:ext uri="{FF2B5EF4-FFF2-40B4-BE49-F238E27FC236}">
                <a16:creationId xmlns:a16="http://schemas.microsoft.com/office/drawing/2014/main" id="{C3B592AB-6E5D-4B1E-A833-391733984E67}"/>
              </a:ext>
            </a:extLst>
          </p:cNvPr>
          <p:cNvSpPr/>
          <p:nvPr/>
        </p:nvSpPr>
        <p:spPr>
          <a:xfrm>
            <a:off x="-2" y="1043493"/>
            <a:ext cx="4680000" cy="6024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8" name="Textfeld 17">
            <a:extLst>
              <a:ext uri="{FF2B5EF4-FFF2-40B4-BE49-F238E27FC236}">
                <a16:creationId xmlns:a16="http://schemas.microsoft.com/office/drawing/2014/main" id="{E35E7FEA-C778-4813-BC4B-350C2929E43B}"/>
              </a:ext>
            </a:extLst>
          </p:cNvPr>
          <p:cNvSpPr txBox="1"/>
          <p:nvPr/>
        </p:nvSpPr>
        <p:spPr>
          <a:xfrm>
            <a:off x="982664" y="1928906"/>
            <a:ext cx="7238390" cy="2769989"/>
          </a:xfrm>
          <a:prstGeom prst="rect">
            <a:avLst/>
          </a:prstGeom>
          <a:noFill/>
        </p:spPr>
        <p:txBody>
          <a:bodyPr wrap="square" rtlCol="0">
            <a:spAutoFit/>
          </a:bodyPr>
          <a:lstStyle/>
          <a:p>
            <a:r>
              <a:rPr lang="de-DE" sz="1600" dirty="0"/>
              <a:t>Die vorliegende Präsentation basiert auf dem Merkblatt A 039 „Populäre Irrtümer im Arbeitsschutz“ der BG RCI (Populärer Irrtum Nr. 43). Im Merkblatt finden Sie weitere 43 kursierende Aussagen mit falschem Inhalt, die sich hartnäckig jeder nachhaltigen Richtigstellung zu widersetzen scheinen. </a:t>
            </a:r>
          </a:p>
          <a:p>
            <a:endParaRPr lang="de-DE" sz="1600" dirty="0"/>
          </a:p>
          <a:p>
            <a:r>
              <a:rPr lang="de-DE" sz="1600" dirty="0"/>
              <a:t>Bezugsquelle des Merkblatts: </a:t>
            </a:r>
            <a:r>
              <a:rPr lang="de-DE" sz="1600" dirty="0">
                <a:hlinkClick r:id="rId4"/>
              </a:rPr>
              <a:t>medienshop.bgrci.de</a:t>
            </a:r>
            <a:r>
              <a:rPr lang="de-DE" sz="1600" dirty="0"/>
              <a:t>. 172 Seiten im Format A5. </a:t>
            </a:r>
          </a:p>
          <a:p>
            <a:r>
              <a:rPr lang="de-DE" sz="1600" dirty="0"/>
              <a:t>Mitgliedsbetriebe der BG RCI erhalten die Broschüre kostenlos. </a:t>
            </a:r>
          </a:p>
          <a:p>
            <a:r>
              <a:rPr lang="de-DE" sz="1600" dirty="0"/>
              <a:t>Für Dritte ist sie kostenpflichtig.  </a:t>
            </a:r>
          </a:p>
          <a:p>
            <a:endParaRPr lang="de-DE" sz="1600" dirty="0"/>
          </a:p>
          <a:p>
            <a:r>
              <a:rPr lang="de-DE" sz="1600" dirty="0"/>
              <a:t>Download unter downloadcenter.bgrci.de möglich.</a:t>
            </a:r>
          </a:p>
          <a:p>
            <a:endParaRPr lang="de-DE" sz="1400" dirty="0"/>
          </a:p>
        </p:txBody>
      </p:sp>
      <p:sp>
        <p:nvSpPr>
          <p:cNvPr id="19" name="Textfeld 18">
            <a:extLst>
              <a:ext uri="{FF2B5EF4-FFF2-40B4-BE49-F238E27FC236}">
                <a16:creationId xmlns:a16="http://schemas.microsoft.com/office/drawing/2014/main" id="{D897DFAF-9255-4FC9-93A3-FB0ADDF2C27E}"/>
              </a:ext>
            </a:extLst>
          </p:cNvPr>
          <p:cNvSpPr txBox="1"/>
          <p:nvPr/>
        </p:nvSpPr>
        <p:spPr>
          <a:xfrm>
            <a:off x="1080000" y="1120420"/>
            <a:ext cx="1128148" cy="442035"/>
          </a:xfrm>
          <a:prstGeom prst="rect">
            <a:avLst/>
          </a:prstGeom>
          <a:solidFill>
            <a:schemeClr val="tx1">
              <a:lumMod val="65000"/>
              <a:lumOff val="35000"/>
            </a:schemeClr>
          </a:solidFill>
          <a:ln>
            <a:solidFill>
              <a:schemeClr val="bg1"/>
            </a:solidFill>
          </a:ln>
        </p:spPr>
        <p:txBody>
          <a:bodyPr wrap="square" lIns="144000" tIns="36000" rIns="144000" bIns="36000" rtlCol="0">
            <a:spAutoFit/>
          </a:bodyPr>
          <a:lstStyle/>
          <a:p>
            <a:r>
              <a:rPr lang="de-DE" sz="2400" b="1" dirty="0">
                <a:solidFill>
                  <a:schemeClr val="bg1"/>
                </a:solidFill>
              </a:rPr>
              <a:t>Quelle</a:t>
            </a:r>
          </a:p>
        </p:txBody>
      </p:sp>
    </p:spTree>
    <p:extLst>
      <p:ext uri="{BB962C8B-B14F-4D97-AF65-F5344CB8AC3E}">
        <p14:creationId xmlns:p14="http://schemas.microsoft.com/office/powerpoint/2010/main" val="39618508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 name="Datumsplatzhalter 1"/>
          <p:cNvSpPr>
            <a:spLocks noGrp="1"/>
          </p:cNvSpPr>
          <p:nvPr>
            <p:ph type="dt" sz="half" idx="2"/>
          </p:nvPr>
        </p:nvSpPr>
        <p:spPr/>
        <p:txBody>
          <a:bodyPr/>
          <a:lstStyle/>
          <a:p>
            <a:r>
              <a:rPr lang="en-US" sz="800" dirty="0">
                <a:solidFill>
                  <a:schemeClr val="tx1">
                    <a:lumMod val="65000"/>
                    <a:lumOff val="35000"/>
                  </a:schemeClr>
                </a:solidFill>
              </a:rPr>
              <a:t>01.08.2022</a:t>
            </a:r>
            <a:endParaRPr lang="de-DE" sz="800" dirty="0">
              <a:solidFill>
                <a:schemeClr val="tx1">
                  <a:lumMod val="65000"/>
                  <a:lumOff val="35000"/>
                </a:schemeClr>
              </a:solidFill>
            </a:endParaRPr>
          </a:p>
        </p:txBody>
      </p:sp>
      <p:sp>
        <p:nvSpPr>
          <p:cNvPr id="14" name="Fußzeilenplatzhalter 2"/>
          <p:cNvSpPr>
            <a:spLocks noGrp="1"/>
          </p:cNvSpPr>
          <p:nvPr>
            <p:ph type="ftr" sz="quarter" idx="3"/>
          </p:nvPr>
        </p:nvSpPr>
        <p:spPr/>
        <p:txBody>
          <a:bodyPr/>
          <a:lstStyle/>
          <a:p>
            <a:pPr algn="ctr"/>
            <a:r>
              <a:rPr lang="de-DE" sz="800">
                <a:solidFill>
                  <a:schemeClr val="tx1">
                    <a:lumMod val="65000"/>
                    <a:lumOff val="35000"/>
                  </a:schemeClr>
                </a:solidFill>
              </a:rPr>
              <a:t>Manfred Mustermann</a:t>
            </a:r>
            <a:endParaRPr lang="de-DE" sz="800" dirty="0">
              <a:solidFill>
                <a:schemeClr val="tx1">
                  <a:lumMod val="65000"/>
                  <a:lumOff val="35000"/>
                </a:schemeClr>
              </a:solidFill>
            </a:endParaRPr>
          </a:p>
        </p:txBody>
      </p:sp>
      <p:sp>
        <p:nvSpPr>
          <p:cNvPr id="15" name="Foliennummernplatzhalter 5"/>
          <p:cNvSpPr>
            <a:spLocks noGrp="1"/>
          </p:cNvSpPr>
          <p:nvPr>
            <p:ph type="sldNum" sz="quarter" idx="4"/>
          </p:nvPr>
        </p:nvSpPr>
        <p:spPr/>
        <p:txBody>
          <a:bodyPr/>
          <a:lstStyle/>
          <a:p>
            <a:pPr algn="r"/>
            <a:fld id="{BD4CF7CD-5D08-42BE-B8B2-DF7D6001447B}" type="slidenum">
              <a:rPr lang="de-DE" sz="800" smtClean="0">
                <a:solidFill>
                  <a:schemeClr val="tx1">
                    <a:lumMod val="65000"/>
                    <a:lumOff val="35000"/>
                  </a:schemeClr>
                </a:solidFill>
              </a:rPr>
              <a:pPr algn="r"/>
              <a:t>9</a:t>
            </a:fld>
            <a:endParaRPr lang="de-DE" sz="800" dirty="0">
              <a:solidFill>
                <a:schemeClr val="tx1">
                  <a:lumMod val="65000"/>
                  <a:lumOff val="35000"/>
                </a:schemeClr>
              </a:solidFill>
            </a:endParaRPr>
          </a:p>
        </p:txBody>
      </p:sp>
      <p:pic>
        <p:nvPicPr>
          <p:cNvPr id="20" name="Grafik 19">
            <a:extLst>
              <a:ext uri="{FF2B5EF4-FFF2-40B4-BE49-F238E27FC236}">
                <a16:creationId xmlns:a16="http://schemas.microsoft.com/office/drawing/2014/main" id="{A0BD529D-4C07-4377-BCED-445B1F2CE5D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38834"/>
            <a:ext cx="12192000" cy="4751832"/>
          </a:xfrm>
          <a:prstGeom prst="rect">
            <a:avLst/>
          </a:prstGeom>
        </p:spPr>
      </p:pic>
      <p:sp>
        <p:nvSpPr>
          <p:cNvPr id="21" name="Rechteck 20">
            <a:extLst>
              <a:ext uri="{FF2B5EF4-FFF2-40B4-BE49-F238E27FC236}">
                <a16:creationId xmlns:a16="http://schemas.microsoft.com/office/drawing/2014/main" id="{56E21A08-1347-4E2E-AD14-C5C46C9379ED}"/>
              </a:ext>
            </a:extLst>
          </p:cNvPr>
          <p:cNvSpPr/>
          <p:nvPr/>
        </p:nvSpPr>
        <p:spPr>
          <a:xfrm>
            <a:off x="-2" y="1043493"/>
            <a:ext cx="4680000" cy="6024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2" name="Textfeld 21">
            <a:extLst>
              <a:ext uri="{FF2B5EF4-FFF2-40B4-BE49-F238E27FC236}">
                <a16:creationId xmlns:a16="http://schemas.microsoft.com/office/drawing/2014/main" id="{CABE30EE-30CA-4B5D-8DBD-963E84B468E3}"/>
              </a:ext>
            </a:extLst>
          </p:cNvPr>
          <p:cNvSpPr txBox="1"/>
          <p:nvPr/>
        </p:nvSpPr>
        <p:spPr>
          <a:xfrm>
            <a:off x="982663" y="1655438"/>
            <a:ext cx="7691318" cy="4460516"/>
          </a:xfrm>
          <a:prstGeom prst="rect">
            <a:avLst/>
          </a:prstGeom>
          <a:noFill/>
        </p:spPr>
        <p:txBody>
          <a:bodyPr wrap="square" rtlCol="0">
            <a:spAutoFit/>
          </a:bodyPr>
          <a:lstStyle/>
          <a:p>
            <a:pPr>
              <a:lnSpc>
                <a:spcPct val="97000"/>
              </a:lnSpc>
              <a:spcAft>
                <a:spcPts val="600"/>
              </a:spcAft>
            </a:pPr>
            <a:r>
              <a:rPr lang="de-DE" sz="1600" dirty="0"/>
              <a:t>Diese Präsentation eignet sich insbesondere für einen Seminareinstieg mit dem Ziel, die Gruppe zu aktivieren und „ins Gespräch zu kommen“. Der Ansatz ist modern und basiert auf aktuellen Forschungsergebnissen: Mit einem </a:t>
            </a:r>
            <a:r>
              <a:rPr lang="de-DE" sz="1600" dirty="0">
                <a:latin typeface="DGUV Meta-Normal"/>
                <a:ea typeface="Times New Roman" panose="02020603050405020304" pitchFamily="18" charset="0"/>
                <a:cs typeface="DGUV Meta-Normal"/>
              </a:rPr>
              <a:t>zu lösenden Problem, einer Frage, einem Rätsel oder einem Irrtum starten</a:t>
            </a:r>
            <a:r>
              <a:rPr lang="de-DE" sz="1600" dirty="0"/>
              <a:t> – das ist bei Unterweisungen nachweislich sehr effektiv.  </a:t>
            </a:r>
          </a:p>
          <a:p>
            <a:pPr>
              <a:lnSpc>
                <a:spcPct val="97000"/>
              </a:lnSpc>
              <a:spcAft>
                <a:spcPts val="600"/>
              </a:spcAft>
            </a:pPr>
            <a:r>
              <a:rPr lang="de-DE" sz="1600" b="1" dirty="0"/>
              <a:t>Folie 1 </a:t>
            </a:r>
            <a:r>
              <a:rPr lang="de-DE" sz="1600" dirty="0"/>
              <a:t>startet daher mit einem Irrtum. </a:t>
            </a:r>
            <a:r>
              <a:rPr lang="de-DE" sz="1600" b="1" dirty="0"/>
              <a:t>Folie 2 </a:t>
            </a:r>
            <a:r>
              <a:rPr lang="de-DE" sz="1600" dirty="0"/>
              <a:t>gibt eine geführte Diskussion wieder und regt zum Mitdiskutieren an. Mit </a:t>
            </a:r>
            <a:r>
              <a:rPr lang="de-DE" sz="1600" b="1" dirty="0"/>
              <a:t>Folie 3 </a:t>
            </a:r>
            <a:r>
              <a:rPr lang="de-DE" sz="1600" dirty="0"/>
              <a:t>kann die Diskussion je nach Situation fortgeführt werden. Mit </a:t>
            </a:r>
            <a:r>
              <a:rPr lang="de-DE" sz="1600" b="1" dirty="0"/>
              <a:t>Folien 4 und 5 </a:t>
            </a:r>
            <a:r>
              <a:rPr lang="de-DE" sz="1600" dirty="0"/>
              <a:t>erfolgt anschließend die Richtigstellung. Zur Vorbereitung der Referentin oder des Referenten kann insbesondere das Merkblatt A 039 und die darin empfohlene Literatur genutzt werden.</a:t>
            </a:r>
          </a:p>
          <a:p>
            <a:pPr>
              <a:lnSpc>
                <a:spcPct val="97000"/>
              </a:lnSpc>
              <a:spcAft>
                <a:spcPts val="600"/>
              </a:spcAft>
            </a:pPr>
            <a:r>
              <a:rPr lang="de-DE" sz="1600" dirty="0"/>
              <a:t>Ergebnis: Ein erwiesenermaßen hoher Behaltens- und Wiedererkennungseffekt mit Spaß. Weitere Präsentationen stehen unter downloadcenter.bgrci.de bereit. </a:t>
            </a:r>
          </a:p>
          <a:p>
            <a:pPr>
              <a:lnSpc>
                <a:spcPct val="97000"/>
              </a:lnSpc>
              <a:spcAft>
                <a:spcPts val="600"/>
              </a:spcAft>
            </a:pPr>
            <a:r>
              <a:rPr lang="de-DE" sz="1600" b="1" dirty="0"/>
              <a:t>Achtung: Diese Folien können betriebsspezifisch angepasst werden und dürfen inner-betrieblich verwendet werden. Jede anderweitige Nutzung, insbesondere die Integration in andere Produkte (z. B. E-Learnings), die Nutzung für eigene Veröffentlichungen oder Medien, die kostenfreie oder kostenpflichtige Weitergabe an Dritte oder die Entnahme von Bildmaterial ist </a:t>
            </a:r>
            <a:r>
              <a:rPr lang="de-DE" sz="1600" b="1" u="sng" dirty="0"/>
              <a:t>nicht</a:t>
            </a:r>
            <a:r>
              <a:rPr lang="de-DE" sz="1600" b="1" dirty="0"/>
              <a:t> zulässig. </a:t>
            </a:r>
          </a:p>
          <a:p>
            <a:pPr>
              <a:lnSpc>
                <a:spcPct val="97000"/>
              </a:lnSpc>
              <a:spcAft>
                <a:spcPts val="600"/>
              </a:spcAft>
            </a:pPr>
            <a:r>
              <a:rPr lang="de-DE" sz="1600" dirty="0"/>
              <a:t>© BG RCI / Jedermann-Verlag GmbH, Heidelberg</a:t>
            </a:r>
          </a:p>
        </p:txBody>
      </p:sp>
      <p:sp>
        <p:nvSpPr>
          <p:cNvPr id="23" name="Textfeld 22">
            <a:extLst>
              <a:ext uri="{FF2B5EF4-FFF2-40B4-BE49-F238E27FC236}">
                <a16:creationId xmlns:a16="http://schemas.microsoft.com/office/drawing/2014/main" id="{F7E797CE-6073-4C89-87A2-DFB367DFADCF}"/>
              </a:ext>
            </a:extLst>
          </p:cNvPr>
          <p:cNvSpPr txBox="1"/>
          <p:nvPr/>
        </p:nvSpPr>
        <p:spPr>
          <a:xfrm>
            <a:off x="1080000" y="1123698"/>
            <a:ext cx="2743200" cy="442035"/>
          </a:xfrm>
          <a:prstGeom prst="rect">
            <a:avLst/>
          </a:prstGeom>
          <a:solidFill>
            <a:schemeClr val="tx1">
              <a:lumMod val="65000"/>
              <a:lumOff val="35000"/>
            </a:schemeClr>
          </a:solidFill>
          <a:ln>
            <a:solidFill>
              <a:schemeClr val="bg1"/>
            </a:solidFill>
          </a:ln>
        </p:spPr>
        <p:txBody>
          <a:bodyPr wrap="square" lIns="144000" tIns="36000" rIns="144000" bIns="36000" rtlCol="0">
            <a:spAutoFit/>
          </a:bodyPr>
          <a:lstStyle/>
          <a:p>
            <a:r>
              <a:rPr lang="de-DE" sz="2400" b="1" dirty="0">
                <a:solidFill>
                  <a:schemeClr val="bg1"/>
                </a:solidFill>
              </a:rPr>
              <a:t>Nutzungshinweise</a:t>
            </a:r>
          </a:p>
        </p:txBody>
      </p:sp>
    </p:spTree>
    <p:extLst>
      <p:ext uri="{BB962C8B-B14F-4D97-AF65-F5344CB8AC3E}">
        <p14:creationId xmlns:p14="http://schemas.microsoft.com/office/powerpoint/2010/main" val="2822712786"/>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830</Words>
  <PresentationFormat>Breitbild</PresentationFormat>
  <Paragraphs>89</Paragraphs>
  <Slides>9</Slides>
  <Notes>8</Notes>
  <HiddenSlides>2</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9</vt:i4>
      </vt:variant>
    </vt:vector>
  </HeadingPairs>
  <TitlesOfParts>
    <vt:vector size="13" baseType="lpstr">
      <vt:lpstr>Arial</vt:lpstr>
      <vt:lpstr>Calibri</vt:lpstr>
      <vt:lpstr>DGUV Meta-Normal</vt:lpstr>
      <vt:lpstr>1_Office Theme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BG RCI</dc:creator>
  <cp:lastPrinted>2020-07-18T17:34:38Z</cp:lastPrinted>
  <dcterms:created xsi:type="dcterms:W3CDTF">2014-09-30T14:31:52Z</dcterms:created>
  <dcterms:modified xsi:type="dcterms:W3CDTF">2022-09-13T11:54:17Z</dcterms:modified>
</cp:coreProperties>
</file>