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11170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28795"/>
            <a:ext cx="9216649" cy="442035"/>
          </a:xfrm>
          <a:prstGeom prst="rect">
            <a:avLst/>
          </a:prstGeom>
          <a:noFill/>
          <a:ln>
            <a:noFill/>
          </a:ln>
        </p:spPr>
        <p:txBody>
          <a:bodyPr wrap="square" lIns="144000" tIns="36000" rIns="144000" bIns="36000" rtlCol="0">
            <a:spAutoFit/>
          </a:bodyPr>
          <a:lstStyle/>
          <a:p>
            <a:r>
              <a:rPr lang="de-DE" sz="2400" b="1" i="1" dirty="0">
                <a:solidFill>
                  <a:schemeClr val="bg2">
                    <a:lumMod val="25000"/>
                  </a:schemeClr>
                </a:solidFill>
              </a:rPr>
              <a:t>„Gesagt ist gesagt – das reicht“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35FE73-EEBE-5AF2-3F41-302ED9D03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44</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096000" y="4902284"/>
            <a:ext cx="5401009" cy="862190"/>
            <a:chOff x="-5802284" y="4647281"/>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802284" y="4647281"/>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4863063" y="4647281"/>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3688027" y="5140139"/>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5802284" y="5140139"/>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90A36A3B-E595-DFC2-74BB-10DD7278D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456" y="1837348"/>
            <a:ext cx="5845989" cy="1722557"/>
          </a:xfrm>
          <a:prstGeom prst="rect">
            <a:avLst/>
          </a:prstGeom>
        </p:spPr>
      </p:pic>
      <p:pic>
        <p:nvPicPr>
          <p:cNvPr id="11" name="Grafik 10">
            <a:extLst>
              <a:ext uri="{FF2B5EF4-FFF2-40B4-BE49-F238E27FC236}">
                <a16:creationId xmlns:a16="http://schemas.microsoft.com/office/drawing/2014/main" id="{C5915A21-34B1-FFC0-CC70-CAC46E39E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39222">
            <a:off x="9002394" y="3643626"/>
            <a:ext cx="2552156" cy="1567437"/>
          </a:xfrm>
          <a:prstGeom prst="rect">
            <a:avLst/>
          </a:prstGeom>
        </p:spPr>
      </p:pic>
      <p:sp>
        <p:nvSpPr>
          <p:cNvPr id="4" name="Foliennummernplatzhalter 5">
            <a:extLst>
              <a:ext uri="{FF2B5EF4-FFF2-40B4-BE49-F238E27FC236}">
                <a16:creationId xmlns:a16="http://schemas.microsoft.com/office/drawing/2014/main" id="{85DF44AC-8E92-E8E8-C2D2-D4EC3E88B464}"/>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BDD11398-1055-1879-FE10-2183A1801DE4}"/>
              </a:ext>
            </a:extLst>
          </p:cNvPr>
          <p:cNvSpPr/>
          <p:nvPr/>
        </p:nvSpPr>
        <p:spPr>
          <a:xfrm>
            <a:off x="474828" y="1123432"/>
            <a:ext cx="4328966" cy="1017108"/>
          </a:xfrm>
          <a:prstGeom prst="wedgeRectCallout">
            <a:avLst>
              <a:gd name="adj1" fmla="val -33049"/>
              <a:gd name="adj2" fmla="val 1021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ich als Chef meinen Beschäftigten Arbeitsschutzmaßnahmen mitgeteilt habe, habe ich meine Pflicht erfüllt.</a:t>
            </a:r>
          </a:p>
        </p:txBody>
      </p:sp>
      <p:sp>
        <p:nvSpPr>
          <p:cNvPr id="3" name="Sprechblase: oval 2">
            <a:extLst>
              <a:ext uri="{FF2B5EF4-FFF2-40B4-BE49-F238E27FC236}">
                <a16:creationId xmlns:a16="http://schemas.microsoft.com/office/drawing/2014/main" id="{0969EDAF-E572-7361-2A7A-87BE37178F91}"/>
              </a:ext>
            </a:extLst>
          </p:cNvPr>
          <p:cNvSpPr/>
          <p:nvPr/>
        </p:nvSpPr>
        <p:spPr>
          <a:xfrm>
            <a:off x="2031389" y="2618327"/>
            <a:ext cx="4437504" cy="1487661"/>
          </a:xfrm>
          <a:prstGeom prst="wedgeEllipseCallout">
            <a:avLst>
              <a:gd name="adj1" fmla="val 24658"/>
              <a:gd name="adj2" fmla="val 7697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mache das anders: Das Thema Arbeitsschutz delegiere ich an meine Führungskräfte, dann bin ich es los!</a:t>
            </a:r>
          </a:p>
        </p:txBody>
      </p:sp>
      <p:sp>
        <p:nvSpPr>
          <p:cNvPr id="8" name="Sprechblase: oval 7">
            <a:extLst>
              <a:ext uri="{FF2B5EF4-FFF2-40B4-BE49-F238E27FC236}">
                <a16:creationId xmlns:a16="http://schemas.microsoft.com/office/drawing/2014/main" id="{92BEE35E-1852-DA9B-8947-C4FEA224E858}"/>
              </a:ext>
            </a:extLst>
          </p:cNvPr>
          <p:cNvSpPr/>
          <p:nvPr/>
        </p:nvSpPr>
        <p:spPr>
          <a:xfrm>
            <a:off x="237434" y="4583776"/>
            <a:ext cx="5849939" cy="1838122"/>
          </a:xfrm>
          <a:prstGeom prst="wedgeEllipseCallout">
            <a:avLst>
              <a:gd name="adj1" fmla="val -32138"/>
              <a:gd name="adj2" fmla="val -805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Delegieren an zuverlässige Personen </a:t>
            </a:r>
            <a:br>
              <a:rPr lang="de-DE" i="1" dirty="0">
                <a:solidFill>
                  <a:schemeClr val="bg1"/>
                </a:solidFill>
              </a:rPr>
            </a:br>
            <a:r>
              <a:rPr lang="de-DE" i="1" dirty="0">
                <a:solidFill>
                  <a:schemeClr val="bg1"/>
                </a:solidFill>
              </a:rPr>
              <a:t>ist prinzipiell ok, aber als Unternehmer ist man weiterhin für die korrekte Umsetzung verantwortlich und hat eine Kontroll- und Fürsorgepflicht.</a:t>
            </a:r>
          </a:p>
        </p:txBody>
      </p:sp>
      <p:sp>
        <p:nvSpPr>
          <p:cNvPr id="9" name="Sprechblase: rechteckig 8">
            <a:extLst>
              <a:ext uri="{FF2B5EF4-FFF2-40B4-BE49-F238E27FC236}">
                <a16:creationId xmlns:a16="http://schemas.microsoft.com/office/drawing/2014/main" id="{F949C57F-46CC-B147-33E8-E1161B5D284A}"/>
              </a:ext>
            </a:extLst>
          </p:cNvPr>
          <p:cNvSpPr/>
          <p:nvPr/>
        </p:nvSpPr>
        <p:spPr>
          <a:xfrm flipH="1">
            <a:off x="6468893" y="4788306"/>
            <a:ext cx="4505801" cy="1562878"/>
          </a:xfrm>
          <a:prstGeom prst="wedgeRectCallout">
            <a:avLst>
              <a:gd name="adj1" fmla="val -65782"/>
              <a:gd name="adj2" fmla="val -1753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wenn es Anhaltspunkte für ein sorg-</a:t>
            </a:r>
            <a:r>
              <a:rPr lang="de-DE" i="1" dirty="0" err="1">
                <a:solidFill>
                  <a:schemeClr val="bg1"/>
                </a:solidFill>
              </a:rPr>
              <a:t>faltswidriges</a:t>
            </a:r>
            <a:r>
              <a:rPr lang="de-DE" i="1" dirty="0">
                <a:solidFill>
                  <a:schemeClr val="bg1"/>
                </a:solidFill>
              </a:rPr>
              <a:t> Verhalten gibt, darf der Unternehmer nicht untätig bleiben. Es gibt</a:t>
            </a:r>
            <a:br>
              <a:rPr lang="de-DE" i="1" dirty="0">
                <a:solidFill>
                  <a:schemeClr val="bg1"/>
                </a:solidFill>
              </a:rPr>
            </a:br>
            <a:r>
              <a:rPr lang="de-DE" i="1" dirty="0">
                <a:solidFill>
                  <a:schemeClr val="bg1"/>
                </a:solidFill>
              </a:rPr>
              <a:t>immer noch eine Handlungspflicht!</a:t>
            </a:r>
          </a:p>
        </p:txBody>
      </p:sp>
      <p:sp>
        <p:nvSpPr>
          <p:cNvPr id="10" name="Sprechblase: oval 9">
            <a:extLst>
              <a:ext uri="{FF2B5EF4-FFF2-40B4-BE49-F238E27FC236}">
                <a16:creationId xmlns:a16="http://schemas.microsoft.com/office/drawing/2014/main" id="{57E89F9B-C6B1-0C02-F6C8-3D77804EA76D}"/>
              </a:ext>
            </a:extLst>
          </p:cNvPr>
          <p:cNvSpPr/>
          <p:nvPr/>
        </p:nvSpPr>
        <p:spPr>
          <a:xfrm flipH="1">
            <a:off x="6962861" y="896938"/>
            <a:ext cx="3727836" cy="1838123"/>
          </a:xfrm>
          <a:prstGeom prst="wedgeEllipseCallout">
            <a:avLst>
              <a:gd name="adj1" fmla="val -69542"/>
              <a:gd name="adj2" fmla="val 223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Naja, informieren reicht nicht aus – die Einhaltung muss auch regelmäßig kontrolliert werden.</a:t>
            </a:r>
          </a:p>
        </p:txBody>
      </p:sp>
      <p:sp>
        <p:nvSpPr>
          <p:cNvPr id="11" name="Sprechblase: rechteckig 10">
            <a:extLst>
              <a:ext uri="{FF2B5EF4-FFF2-40B4-BE49-F238E27FC236}">
                <a16:creationId xmlns:a16="http://schemas.microsoft.com/office/drawing/2014/main" id="{64867E3D-11DC-CB7D-18E8-0C7C33D9419D}"/>
              </a:ext>
            </a:extLst>
          </p:cNvPr>
          <p:cNvSpPr/>
          <p:nvPr/>
        </p:nvSpPr>
        <p:spPr>
          <a:xfrm flipH="1">
            <a:off x="6741267" y="3177788"/>
            <a:ext cx="5056061" cy="1381405"/>
          </a:xfrm>
          <a:prstGeom prst="wedgeRectCallout">
            <a:avLst>
              <a:gd name="adj1" fmla="val 67930"/>
              <a:gd name="adj2" fmla="val -10089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Und ich vertraue meinen Führungskräften –</a:t>
            </a:r>
            <a:br>
              <a:rPr lang="de-DE" i="1" dirty="0">
                <a:solidFill>
                  <a:schemeClr val="bg1"/>
                </a:solidFill>
              </a:rPr>
            </a:br>
            <a:r>
              <a:rPr lang="de-DE" i="1" dirty="0">
                <a:solidFill>
                  <a:schemeClr val="bg1"/>
                </a:solidFill>
              </a:rPr>
              <a:t> einmal gesagt, werden alle Anweisungen korrekt umgesetzt. Auch dafür werden sie bezahlt.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63149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Alle haben im Unternehmen Pflichten auf dem Gebiet </a:t>
            </a:r>
            <a:br>
              <a:rPr lang="de-DE" sz="2300" dirty="0">
                <a:solidFill>
                  <a:schemeClr val="tx1">
                    <a:lumMod val="65000"/>
                    <a:lumOff val="35000"/>
                  </a:schemeClr>
                </a:solidFill>
              </a:rPr>
            </a:br>
            <a:r>
              <a:rPr lang="de-DE" sz="2300" dirty="0">
                <a:solidFill>
                  <a:schemeClr val="tx1">
                    <a:lumMod val="65000"/>
                    <a:lumOff val="35000"/>
                  </a:schemeClr>
                </a:solidFill>
              </a:rPr>
              <a:t>des Arbeitsschutzes. Verantwortlich ist aber in erster</a:t>
            </a:r>
            <a:br>
              <a:rPr lang="de-DE" sz="2300" dirty="0">
                <a:solidFill>
                  <a:schemeClr val="tx1">
                    <a:lumMod val="65000"/>
                    <a:lumOff val="35000"/>
                  </a:schemeClr>
                </a:solidFill>
              </a:rPr>
            </a:br>
            <a:r>
              <a:rPr lang="de-DE" sz="2300" dirty="0">
                <a:solidFill>
                  <a:schemeClr val="tx1">
                    <a:lumMod val="65000"/>
                    <a:lumOff val="35000"/>
                  </a:schemeClr>
                </a:solidFill>
              </a:rPr>
              <a:t>Linie die Unternehmensleitung.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Arbeitsschutzpflichten können unter bestimmten </a:t>
            </a:r>
            <a:br>
              <a:rPr lang="de-DE" sz="2300" dirty="0">
                <a:solidFill>
                  <a:schemeClr val="tx1">
                    <a:lumMod val="65000"/>
                    <a:lumOff val="35000"/>
                  </a:schemeClr>
                </a:solidFill>
              </a:rPr>
            </a:br>
            <a:r>
              <a:rPr lang="de-DE" sz="2300" dirty="0">
                <a:solidFill>
                  <a:schemeClr val="tx1">
                    <a:lumMod val="65000"/>
                    <a:lumOff val="35000"/>
                  </a:schemeClr>
                </a:solidFill>
              </a:rPr>
              <a:t>Umständen an Führungskräfte delegiert werden,</a:t>
            </a:r>
            <a:br>
              <a:rPr lang="de-DE" sz="2300" dirty="0">
                <a:solidFill>
                  <a:schemeClr val="tx1">
                    <a:lumMod val="65000"/>
                    <a:lumOff val="35000"/>
                  </a:schemeClr>
                </a:solidFill>
              </a:rPr>
            </a:br>
            <a:r>
              <a:rPr lang="de-DE" sz="2300" dirty="0">
                <a:solidFill>
                  <a:schemeClr val="tx1">
                    <a:lumMod val="65000"/>
                    <a:lumOff val="35000"/>
                  </a:schemeClr>
                </a:solidFill>
              </a:rPr>
              <a:t>verantwortlich ist die Unternehmensleitung und </a:t>
            </a:r>
            <a:br>
              <a:rPr lang="de-DE" sz="2300" dirty="0">
                <a:solidFill>
                  <a:schemeClr val="tx1">
                    <a:lumMod val="65000"/>
                    <a:lumOff val="35000"/>
                  </a:schemeClr>
                </a:solidFill>
              </a:rPr>
            </a:br>
            <a:r>
              <a:rPr lang="de-DE" sz="2300" dirty="0">
                <a:solidFill>
                  <a:schemeClr val="tx1">
                    <a:lumMod val="65000"/>
                    <a:lumOff val="35000"/>
                  </a:schemeClr>
                </a:solidFill>
              </a:rPr>
              <a:t>sie hat eine Kontrollpflicht.</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63149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Hinweisen auf ein sorgfaltswidriges Verhalten </a:t>
            </a:r>
            <a:br>
              <a:rPr lang="de-DE" sz="2300" dirty="0">
                <a:solidFill>
                  <a:schemeClr val="tx1">
                    <a:lumMod val="65000"/>
                    <a:lumOff val="35000"/>
                  </a:schemeClr>
                </a:solidFill>
              </a:rPr>
            </a:br>
            <a:r>
              <a:rPr lang="de-DE" sz="2300" dirty="0">
                <a:solidFill>
                  <a:schemeClr val="tx1">
                    <a:lumMod val="65000"/>
                    <a:lumOff val="35000"/>
                  </a:schemeClr>
                </a:solidFill>
              </a:rPr>
              <a:t>eines Beauftragten darf die Unternehmensleitung </a:t>
            </a:r>
            <a:br>
              <a:rPr lang="de-DE" sz="2300" dirty="0">
                <a:solidFill>
                  <a:schemeClr val="tx1">
                    <a:lumMod val="65000"/>
                    <a:lumOff val="35000"/>
                  </a:schemeClr>
                </a:solidFill>
              </a:rPr>
            </a:br>
            <a:r>
              <a:rPr lang="de-DE" sz="2300" dirty="0">
                <a:solidFill>
                  <a:schemeClr val="tx1">
                    <a:lumMod val="65000"/>
                    <a:lumOff val="35000"/>
                  </a:schemeClr>
                </a:solidFill>
              </a:rPr>
              <a:t>nicht untätig bleiben.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Unterweisen im Rahmen der Pflichtenübertragung </a:t>
            </a:r>
            <a:br>
              <a:rPr lang="de-DE" sz="2300" dirty="0">
                <a:solidFill>
                  <a:schemeClr val="tx1">
                    <a:lumMod val="65000"/>
                    <a:lumOff val="35000"/>
                  </a:schemeClr>
                </a:solidFill>
              </a:rPr>
            </a:br>
            <a:r>
              <a:rPr lang="de-DE" sz="2300" dirty="0">
                <a:solidFill>
                  <a:schemeClr val="tx1">
                    <a:lumMod val="65000"/>
                    <a:lumOff val="35000"/>
                  </a:schemeClr>
                </a:solidFill>
              </a:rPr>
              <a:t>allein reicht nicht aus, es müssen alle rechtlich </a:t>
            </a:r>
            <a:br>
              <a:rPr lang="de-DE" sz="2300" dirty="0">
                <a:solidFill>
                  <a:schemeClr val="tx1">
                    <a:lumMod val="65000"/>
                    <a:lumOff val="35000"/>
                  </a:schemeClr>
                </a:solidFill>
              </a:rPr>
            </a:br>
            <a:r>
              <a:rPr lang="de-DE" sz="2300" dirty="0">
                <a:solidFill>
                  <a:schemeClr val="tx1">
                    <a:lumMod val="65000"/>
                    <a:lumOff val="35000"/>
                  </a:schemeClr>
                </a:solidFill>
              </a:rPr>
              <a:t>gebotenen Schritte unternommen werden, um die </a:t>
            </a:r>
            <a:br>
              <a:rPr lang="de-DE" sz="2300" dirty="0">
                <a:solidFill>
                  <a:schemeClr val="tx1">
                    <a:lumMod val="65000"/>
                    <a:lumOff val="35000"/>
                  </a:schemeClr>
                </a:solidFill>
              </a:rPr>
            </a:br>
            <a:r>
              <a:rPr lang="de-DE" sz="2300" dirty="0">
                <a:solidFill>
                  <a:schemeClr val="tx1">
                    <a:lumMod val="65000"/>
                    <a:lumOff val="35000"/>
                  </a:schemeClr>
                </a:solidFill>
              </a:rPr>
              <a:t>Einhaltung der Schutzmaßnahmen zu ermöglichen.</a:t>
            </a:r>
          </a:p>
        </p:txBody>
      </p:sp>
    </p:spTree>
    <p:extLst>
      <p:ext uri="{BB962C8B-B14F-4D97-AF65-F5344CB8AC3E}">
        <p14:creationId xmlns:p14="http://schemas.microsoft.com/office/powerpoint/2010/main" val="11400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Das bedeutet</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407855" cy="3795911"/>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Unternehmer müssen ihre Beschäftigten selbst </a:t>
            </a:r>
            <a:br>
              <a:rPr lang="de-DE" sz="2300" dirty="0">
                <a:solidFill>
                  <a:schemeClr val="tx1">
                    <a:lumMod val="65000"/>
                    <a:lumOff val="35000"/>
                  </a:schemeClr>
                </a:solidFill>
              </a:rPr>
            </a:br>
            <a:r>
              <a:rPr lang="de-DE" sz="2300" dirty="0">
                <a:solidFill>
                  <a:schemeClr val="tx1">
                    <a:lumMod val="65000"/>
                    <a:lumOff val="35000"/>
                  </a:schemeClr>
                </a:solidFill>
              </a:rPr>
              <a:t>oder durch qualifizierte Führungskräfte regelmäßig </a:t>
            </a:r>
            <a:br>
              <a:rPr lang="de-DE" sz="2300" dirty="0">
                <a:solidFill>
                  <a:schemeClr val="tx1">
                    <a:lumMod val="65000"/>
                    <a:lumOff val="35000"/>
                  </a:schemeClr>
                </a:solidFill>
              </a:rPr>
            </a:br>
            <a:r>
              <a:rPr lang="de-DE" sz="2300" dirty="0">
                <a:solidFill>
                  <a:schemeClr val="tx1">
                    <a:lumMod val="65000"/>
                    <a:lumOff val="35000"/>
                  </a:schemeClr>
                </a:solidFill>
              </a:rPr>
              <a:t>über die mit ihren Tätigkeiten verbundenen Gefahren </a:t>
            </a:r>
            <a:br>
              <a:rPr lang="de-DE" sz="2300" dirty="0">
                <a:solidFill>
                  <a:schemeClr val="tx1">
                    <a:lumMod val="65000"/>
                    <a:lumOff val="35000"/>
                  </a:schemeClr>
                </a:solidFill>
              </a:rPr>
            </a:br>
            <a:r>
              <a:rPr lang="de-DE" sz="2300" dirty="0">
                <a:solidFill>
                  <a:schemeClr val="tx1">
                    <a:lumMod val="65000"/>
                    <a:lumOff val="35000"/>
                  </a:schemeClr>
                </a:solidFill>
              </a:rPr>
              <a:t>und deren Abwehr unterweisen.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Zusätzlich müssen alle rechtlich gebotenen Schritte unternommen werden, um die Einhaltung der Schutzmaßnahmen zu ermöglichen.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Es gibt eine Kontroll- und Handlungspflicht, </a:t>
            </a:r>
            <a:br>
              <a:rPr lang="de-DE" sz="2300" dirty="0">
                <a:solidFill>
                  <a:schemeClr val="tx1">
                    <a:lumMod val="65000"/>
                    <a:lumOff val="35000"/>
                  </a:schemeClr>
                </a:solidFill>
              </a:rPr>
            </a:br>
            <a:r>
              <a:rPr lang="de-DE" sz="2300" dirty="0">
                <a:solidFill>
                  <a:schemeClr val="tx1">
                    <a:lumMod val="65000"/>
                    <a:lumOff val="35000"/>
                  </a:schemeClr>
                </a:solidFill>
              </a:rPr>
              <a:t>insbesondere wenn ein sorgfaltswidriges </a:t>
            </a:r>
            <a:br>
              <a:rPr lang="de-DE" sz="2300" dirty="0">
                <a:solidFill>
                  <a:schemeClr val="tx1">
                    <a:lumMod val="65000"/>
                    <a:lumOff val="35000"/>
                  </a:schemeClr>
                </a:solidFill>
              </a:rPr>
            </a:br>
            <a:r>
              <a:rPr lang="de-DE" sz="2300" dirty="0">
                <a:solidFill>
                  <a:schemeClr val="tx1">
                    <a:lumMod val="65000"/>
                    <a:lumOff val="35000"/>
                  </a:schemeClr>
                </a:solidFill>
              </a:rPr>
              <a:t>Verhalten vorliegt.</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543140" cy="3139321"/>
          </a:xfrm>
          <a:prstGeom prst="rect">
            <a:avLst/>
          </a:prstGeom>
          <a:noFill/>
        </p:spPr>
        <p:txBody>
          <a:bodyPr wrap="square" lIns="0" tIns="0" rIns="0" bIns="0" rtlCol="0">
            <a:spAutoFit/>
          </a:bodyPr>
          <a:lstStyle/>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Arbeitsschutzgesetz (ArbSchG)</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Merkblatt A 006: Verantwortung im Arbeitsschutz – Rechtspflichten, Rechtsfolgen, Rechtsgrundlagen</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Kleinbroschüre A 006-1: Verantwortung im Arbeitsschutz – Rechtspflichten, Rechtsfolgen, Rechtsgrundlagen</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Merkblatt A 017-1: Verantwortung der Führungskräfte im Arbeitsschutz – Gefährdungsorientierte Schlüsselfragen </a:t>
            </a:r>
            <a:br>
              <a:rPr lang="de-DE" sz="2300" dirty="0">
                <a:solidFill>
                  <a:schemeClr val="tx1">
                    <a:lumMod val="65000"/>
                    <a:lumOff val="35000"/>
                  </a:schemeClr>
                </a:solidFill>
              </a:rPr>
            </a:br>
            <a:r>
              <a:rPr lang="de-DE" sz="2300" dirty="0">
                <a:solidFill>
                  <a:schemeClr val="tx1">
                    <a:lumMod val="65000"/>
                    <a:lumOff val="35000"/>
                  </a:schemeClr>
                </a:solidFill>
              </a:rPr>
              <a:t>zum Merkblatt A 017</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88268C10-0C74-9902-5CBF-F35CE8AF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973" y="5108351"/>
            <a:ext cx="4904383" cy="1160272"/>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44).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854</Words>
  <PresentationFormat>Breitbild</PresentationFormat>
  <Paragraphs>88</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2022-09-13T11:54:39Z</dcterms:modified>
</cp:coreProperties>
</file>