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82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71" r:id="rId11"/>
    <p:sldId id="272" r:id="rId12"/>
    <p:sldId id="273" r:id="rId13"/>
    <p:sldId id="274" r:id="rId14"/>
    <p:sldId id="278" r:id="rId15"/>
    <p:sldId id="275" r:id="rId16"/>
    <p:sldId id="276" r:id="rId17"/>
    <p:sldId id="277" r:id="rId18"/>
    <p:sldId id="279" r:id="rId19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6023" autoAdjust="0"/>
  </p:normalViewPr>
  <p:slideViewPr>
    <p:cSldViewPr snapToGrid="0">
      <p:cViewPr varScale="1">
        <p:scale>
          <a:sx n="111" d="100"/>
          <a:sy n="111" d="100"/>
        </p:scale>
        <p:origin x="1080" y="78"/>
      </p:cViewPr>
      <p:guideLst>
        <p:guide orient="horz" pos="976"/>
        <p:guide orient="horz" pos="3963"/>
        <p:guide orient="horz" pos="1999"/>
        <p:guide orient="horz" pos="1738"/>
        <p:guide pos="6541"/>
        <p:guide pos="3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1A2E7703-32A5-0AED-C58D-5B8F6DF72D2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0FD867F0-3B4F-ED51-06EC-1130A54E96A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1D466B6B-978D-44E8-6D27-F20AA784C69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7CA2D1CD-D511-5764-92D0-2AF2CB22CB5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A35F35F6-4213-89B0-A5ED-18AC152C250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F4E5BF46-B1E1-F5D3-E193-E3FB4A8443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609A7239-8DCD-4357-80F3-32AFC859453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>
            <a:extLst>
              <a:ext uri="{FF2B5EF4-FFF2-40B4-BE49-F238E27FC236}">
                <a16:creationId xmlns:a16="http://schemas.microsoft.com/office/drawing/2014/main" id="{58D1CF1D-C6E9-B2BB-A1ED-2B11080FF2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izenplatzhalter 2">
            <a:extLst>
              <a:ext uri="{FF2B5EF4-FFF2-40B4-BE49-F238E27FC236}">
                <a16:creationId xmlns:a16="http://schemas.microsoft.com/office/drawing/2014/main" id="{CD9C2517-567D-94B8-4383-5E1D66392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14340" name="Foliennummernplatzhalter 3">
            <a:extLst>
              <a:ext uri="{FF2B5EF4-FFF2-40B4-BE49-F238E27FC236}">
                <a16:creationId xmlns:a16="http://schemas.microsoft.com/office/drawing/2014/main" id="{4382CB57-04E7-C083-9C73-625B3E6B0F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E626E615-319F-48FA-BB31-907FB8E5C452}" type="slidenum">
              <a:rPr lang="de-DE" altLang="de-DE" sz="1200" b="0">
                <a:solidFill>
                  <a:schemeClr val="tx1"/>
                </a:solidFill>
                <a:latin typeface="Times" panose="02020603050405020304" pitchFamily="18" charset="0"/>
              </a:rPr>
              <a:pPr/>
              <a:t>7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>
            <a:extLst>
              <a:ext uri="{FF2B5EF4-FFF2-40B4-BE49-F238E27FC236}">
                <a16:creationId xmlns:a16="http://schemas.microsoft.com/office/drawing/2014/main" id="{9D808325-0131-176C-DEAE-E8FB8BC2B1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>
            <a:extLst>
              <a:ext uri="{FF2B5EF4-FFF2-40B4-BE49-F238E27FC236}">
                <a16:creationId xmlns:a16="http://schemas.microsoft.com/office/drawing/2014/main" id="{CDD01241-D8A3-DBAF-6955-098992CB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32772" name="Foliennummernplatzhalter 3">
            <a:extLst>
              <a:ext uri="{FF2B5EF4-FFF2-40B4-BE49-F238E27FC236}">
                <a16:creationId xmlns:a16="http://schemas.microsoft.com/office/drawing/2014/main" id="{F5A14BD6-A48A-19E5-32C6-2267A85B61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9F1A1638-BC47-4885-BBF3-816EC4C1547A}" type="slidenum">
              <a:rPr lang="de-DE" altLang="de-DE" sz="1200" b="0">
                <a:solidFill>
                  <a:schemeClr val="tx1"/>
                </a:solidFill>
                <a:latin typeface="Times" panose="02020603050405020304" pitchFamily="18" charset="0"/>
              </a:rPr>
              <a:pPr/>
              <a:t>16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>
            <a:extLst>
              <a:ext uri="{FF2B5EF4-FFF2-40B4-BE49-F238E27FC236}">
                <a16:creationId xmlns:a16="http://schemas.microsoft.com/office/drawing/2014/main" id="{E832191D-FC85-3F3E-7ACB-F735FEB10E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>
            <a:extLst>
              <a:ext uri="{FF2B5EF4-FFF2-40B4-BE49-F238E27FC236}">
                <a16:creationId xmlns:a16="http://schemas.microsoft.com/office/drawing/2014/main" id="{B3B3D929-4908-6643-D106-CDB338A4E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34820" name="Foliennummernplatzhalter 3">
            <a:extLst>
              <a:ext uri="{FF2B5EF4-FFF2-40B4-BE49-F238E27FC236}">
                <a16:creationId xmlns:a16="http://schemas.microsoft.com/office/drawing/2014/main" id="{CA0E1A2D-D9B9-98DC-F367-37499DA0C5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BEBA78B6-F85F-4F59-ADF6-417B47DB26DC}" type="slidenum">
              <a:rPr lang="de-DE" altLang="de-DE" sz="1200" b="0">
                <a:solidFill>
                  <a:schemeClr val="tx1"/>
                </a:solidFill>
                <a:latin typeface="Times" panose="02020603050405020304" pitchFamily="18" charset="0"/>
              </a:rPr>
              <a:pPr/>
              <a:t>17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>
            <a:extLst>
              <a:ext uri="{FF2B5EF4-FFF2-40B4-BE49-F238E27FC236}">
                <a16:creationId xmlns:a16="http://schemas.microsoft.com/office/drawing/2014/main" id="{602B56B6-883C-32F6-2C24-70FD40458E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izenplatzhalter 2">
            <a:extLst>
              <a:ext uri="{FF2B5EF4-FFF2-40B4-BE49-F238E27FC236}">
                <a16:creationId xmlns:a16="http://schemas.microsoft.com/office/drawing/2014/main" id="{53C18538-C73B-F6BD-ED4B-58994A913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16388" name="Foliennummernplatzhalter 3">
            <a:extLst>
              <a:ext uri="{FF2B5EF4-FFF2-40B4-BE49-F238E27FC236}">
                <a16:creationId xmlns:a16="http://schemas.microsoft.com/office/drawing/2014/main" id="{3A2C4886-A54A-9F84-5588-17D4A17CFF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E80CFB24-626D-4C99-A053-3F22A549BA30}" type="slidenum">
              <a:rPr lang="de-DE" altLang="de-DE" sz="1200" b="0">
                <a:solidFill>
                  <a:schemeClr val="tx1"/>
                </a:solidFill>
                <a:latin typeface="Times" panose="02020603050405020304" pitchFamily="18" charset="0"/>
              </a:rPr>
              <a:pPr/>
              <a:t>8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>
            <a:extLst>
              <a:ext uri="{FF2B5EF4-FFF2-40B4-BE49-F238E27FC236}">
                <a16:creationId xmlns:a16="http://schemas.microsoft.com/office/drawing/2014/main" id="{36C9E583-F96E-C595-993B-E05C24E642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izenplatzhalter 2">
            <a:extLst>
              <a:ext uri="{FF2B5EF4-FFF2-40B4-BE49-F238E27FC236}">
                <a16:creationId xmlns:a16="http://schemas.microsoft.com/office/drawing/2014/main" id="{DCB9D95A-C271-EF12-EB06-66A5A429E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18436" name="Foliennummernplatzhalter 3">
            <a:extLst>
              <a:ext uri="{FF2B5EF4-FFF2-40B4-BE49-F238E27FC236}">
                <a16:creationId xmlns:a16="http://schemas.microsoft.com/office/drawing/2014/main" id="{A0D3DBEC-EAA5-4D43-F1FE-BC0B122855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D475F7F9-9F86-4049-9D41-566C5249DCF7}" type="slidenum">
              <a:rPr lang="de-DE" altLang="de-DE" sz="1200" b="0">
                <a:solidFill>
                  <a:schemeClr val="tx1"/>
                </a:solidFill>
                <a:latin typeface="Times" panose="02020603050405020304" pitchFamily="18" charset="0"/>
              </a:rPr>
              <a:pPr/>
              <a:t>9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>
            <a:extLst>
              <a:ext uri="{FF2B5EF4-FFF2-40B4-BE49-F238E27FC236}">
                <a16:creationId xmlns:a16="http://schemas.microsoft.com/office/drawing/2014/main" id="{D62D9520-BD58-32D2-7D82-BC0CE33441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izenplatzhalter 2">
            <a:extLst>
              <a:ext uri="{FF2B5EF4-FFF2-40B4-BE49-F238E27FC236}">
                <a16:creationId xmlns:a16="http://schemas.microsoft.com/office/drawing/2014/main" id="{CAEC8636-92A2-839D-3EE7-9470F5486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0484" name="Foliennummernplatzhalter 3">
            <a:extLst>
              <a:ext uri="{FF2B5EF4-FFF2-40B4-BE49-F238E27FC236}">
                <a16:creationId xmlns:a16="http://schemas.microsoft.com/office/drawing/2014/main" id="{54D8440B-0844-3CE3-1094-120D8C5433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21B5E75F-A5EA-415D-9856-D78456C57D70}" type="slidenum">
              <a:rPr lang="de-DE" altLang="de-DE" sz="1200" b="0">
                <a:solidFill>
                  <a:schemeClr val="tx1"/>
                </a:solidFill>
                <a:latin typeface="Times" panose="02020603050405020304" pitchFamily="18" charset="0"/>
              </a:rPr>
              <a:pPr/>
              <a:t>10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>
            <a:extLst>
              <a:ext uri="{FF2B5EF4-FFF2-40B4-BE49-F238E27FC236}">
                <a16:creationId xmlns:a16="http://schemas.microsoft.com/office/drawing/2014/main" id="{56001DC4-4727-E4CC-2F16-011B176D6C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>
            <a:extLst>
              <a:ext uri="{FF2B5EF4-FFF2-40B4-BE49-F238E27FC236}">
                <a16:creationId xmlns:a16="http://schemas.microsoft.com/office/drawing/2014/main" id="{B3F730BD-DB83-0AF6-2F25-2463CEF62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2532" name="Foliennummernplatzhalter 3">
            <a:extLst>
              <a:ext uri="{FF2B5EF4-FFF2-40B4-BE49-F238E27FC236}">
                <a16:creationId xmlns:a16="http://schemas.microsoft.com/office/drawing/2014/main" id="{6C73987C-B7B4-7815-AF40-1C47A6F08F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A220DF84-8C0B-486D-9270-369EC6EE9A60}" type="slidenum">
              <a:rPr lang="de-DE" altLang="de-DE" sz="1200" b="0">
                <a:solidFill>
                  <a:schemeClr val="tx1"/>
                </a:solidFill>
                <a:latin typeface="Times" panose="02020603050405020304" pitchFamily="18" charset="0"/>
              </a:rPr>
              <a:pPr/>
              <a:t>11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35FA4930-10AF-315B-7F48-A9BAC54E99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izenplatzhalter 2">
            <a:extLst>
              <a:ext uri="{FF2B5EF4-FFF2-40B4-BE49-F238E27FC236}">
                <a16:creationId xmlns:a16="http://schemas.microsoft.com/office/drawing/2014/main" id="{8D64839D-3438-81DE-037C-97B8F2602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4580" name="Foliennummernplatzhalter 3">
            <a:extLst>
              <a:ext uri="{FF2B5EF4-FFF2-40B4-BE49-F238E27FC236}">
                <a16:creationId xmlns:a16="http://schemas.microsoft.com/office/drawing/2014/main" id="{161FBB2B-9307-AF13-8030-59086EF9FB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99499A50-B21B-4A04-A833-474075D9E980}" type="slidenum">
              <a:rPr lang="de-DE" altLang="de-DE" sz="1200" b="0">
                <a:solidFill>
                  <a:schemeClr val="tx1"/>
                </a:solidFill>
                <a:latin typeface="Times" panose="02020603050405020304" pitchFamily="18" charset="0"/>
              </a:rPr>
              <a:pPr/>
              <a:t>12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99822D0B-B46C-D1BF-7157-62AF5A46B8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17DC9AB7-6CB4-1A95-8DD7-FC01B9F9F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841F58F1-6EA7-A1EB-F51F-09D98778FC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0A0BACC0-63FA-45E2-8A2F-D181974790AC}" type="slidenum">
              <a:rPr lang="de-DE" altLang="de-DE" sz="1200" b="0">
                <a:solidFill>
                  <a:schemeClr val="tx1"/>
                </a:solidFill>
                <a:latin typeface="Times" panose="02020603050405020304" pitchFamily="18" charset="0"/>
              </a:rPr>
              <a:pPr/>
              <a:t>13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>
            <a:extLst>
              <a:ext uri="{FF2B5EF4-FFF2-40B4-BE49-F238E27FC236}">
                <a16:creationId xmlns:a16="http://schemas.microsoft.com/office/drawing/2014/main" id="{433737B1-91D1-6515-96EF-FA036FEFAA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>
            <a:extLst>
              <a:ext uri="{FF2B5EF4-FFF2-40B4-BE49-F238E27FC236}">
                <a16:creationId xmlns:a16="http://schemas.microsoft.com/office/drawing/2014/main" id="{48238237-6C58-02E8-FB6E-D3397D595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8676" name="Foliennummernplatzhalter 3">
            <a:extLst>
              <a:ext uri="{FF2B5EF4-FFF2-40B4-BE49-F238E27FC236}">
                <a16:creationId xmlns:a16="http://schemas.microsoft.com/office/drawing/2014/main" id="{82EF9077-455E-9214-E584-F7BC35DEA9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7A4F60AC-9A48-4DA9-A21E-912A72BC6B94}" type="slidenum">
              <a:rPr lang="de-DE" altLang="de-DE" sz="1200" b="0">
                <a:solidFill>
                  <a:schemeClr val="tx1"/>
                </a:solidFill>
                <a:latin typeface="Times" panose="02020603050405020304" pitchFamily="18" charset="0"/>
              </a:rPr>
              <a:pPr/>
              <a:t>14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>
            <a:extLst>
              <a:ext uri="{FF2B5EF4-FFF2-40B4-BE49-F238E27FC236}">
                <a16:creationId xmlns:a16="http://schemas.microsoft.com/office/drawing/2014/main" id="{AC38FA36-FEBF-7BD2-555B-11717AAEEB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>
            <a:extLst>
              <a:ext uri="{FF2B5EF4-FFF2-40B4-BE49-F238E27FC236}">
                <a16:creationId xmlns:a16="http://schemas.microsoft.com/office/drawing/2014/main" id="{0F78FFE3-F1F7-7C5C-51DA-C5A7A3879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30724" name="Foliennummernplatzhalter 3">
            <a:extLst>
              <a:ext uri="{FF2B5EF4-FFF2-40B4-BE49-F238E27FC236}">
                <a16:creationId xmlns:a16="http://schemas.microsoft.com/office/drawing/2014/main" id="{98ADB19D-E7E5-4C3F-9D66-A719CA2F77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F78166A5-7794-4E62-B57C-9E3414FB05AD}" type="slidenum">
              <a:rPr lang="de-DE" altLang="de-DE" sz="1200" b="0">
                <a:solidFill>
                  <a:schemeClr val="tx1"/>
                </a:solidFill>
                <a:latin typeface="Times" panose="02020603050405020304" pitchFamily="18" charset="0"/>
              </a:rPr>
              <a:pPr/>
              <a:t>15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01-PPT BG-RCI-Titel">
            <a:extLst>
              <a:ext uri="{FF2B5EF4-FFF2-40B4-BE49-F238E27FC236}">
                <a16:creationId xmlns:a16="http://schemas.microsoft.com/office/drawing/2014/main" id="{A29464F5-83F3-42B2-F4C7-0EFC3D37B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2BF3BE46-DBAB-CEAF-7F6F-4D8CCA09C9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FD28501A-3FDD-49C3-A33E-236123410458}" type="datetime1">
              <a:rPr lang="de-DE"/>
              <a:pPr>
                <a:defRPr/>
              </a:pPr>
              <a:t>02.09.2024</a:t>
            </a:fld>
            <a:endParaRPr lang="de-DE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354CF8B9-E2A5-C017-84B3-D905890B2D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3662564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CD2C616-4717-B6F6-5B8B-412A195A74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F13F1-CC29-4480-92C7-BAD5C31ABBE6}" type="datetime1">
              <a:rPr lang="de-DE"/>
              <a:pPr>
                <a:defRPr/>
              </a:pPr>
              <a:t>02.09.2024</a:t>
            </a:fld>
            <a:endParaRPr 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317A3598-355D-6415-DB53-FFFDDC2D560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630594FD-C478-4C7A-B715-C2180B721CE1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60546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B7ECE3D-4258-1625-04CC-A214965F72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A0251-125D-4B4E-AB73-67EB3F68D5E7}" type="datetime1">
              <a:rPr lang="de-DE"/>
              <a:pPr>
                <a:defRPr/>
              </a:pPr>
              <a:t>02.09.2024</a:t>
            </a:fld>
            <a:endParaRPr 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70D3CE8-B07B-7848-00E3-D68A8150CA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C62E9917-5ED4-4C58-AD4F-8A2CE4658B14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14470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4E890B-6522-019D-6850-57CD942E4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94BE9A5-1836-72F5-FD36-AC1964A0D6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F80AA36C-3300-4F18-9ECF-D11EFE596E3C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7452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8945612-4DCE-C9F8-72D9-D41D5A4151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2F0E1-A19A-4FDF-8EF0-9C2CA0895983}" type="datetime1">
              <a:rPr lang="de-DE"/>
              <a:pPr>
                <a:defRPr/>
              </a:pPr>
              <a:t>02.09.2024</a:t>
            </a:fld>
            <a:endParaRPr 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9C86E97F-3347-7C92-7CE6-5CA2E547827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10ED3525-472F-4339-B13F-D93DD5AE4538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0622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809F590-64AA-752F-716D-00DE4E5522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90668-38AB-4D5B-B0D4-E46E7F12F8EE}" type="datetime1">
              <a:rPr lang="de-DE"/>
              <a:pPr>
                <a:defRPr/>
              </a:pPr>
              <a:t>02.09.2024</a:t>
            </a:fld>
            <a:endParaRPr 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475E294-8501-81A8-9981-CE7EDA8DFEC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A5556424-D923-489C-BF41-D39D5B3592B2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6317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B00B6EC-55B9-F8AD-4746-C430E6FF1F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1C02B-C191-4CC7-90C2-2BB4DF7F5ECB}" type="datetime1">
              <a:rPr lang="de-DE"/>
              <a:pPr>
                <a:defRPr/>
              </a:pPr>
              <a:t>02.09.2024</a:t>
            </a:fld>
            <a:endParaRPr lang="de-DE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0C8801F5-E0C0-0DFD-8AEE-3867A7AE0C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2DD1DD70-BBC2-4F7A-9F80-4A535FA163B1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83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C6896745-1AE8-DC8D-487F-504AEAF214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9C03A-ECBE-4D96-A362-A199C5FEEB69}" type="datetime1">
              <a:rPr lang="de-DE"/>
              <a:pPr>
                <a:defRPr/>
              </a:pPr>
              <a:t>02.09.2024</a:t>
            </a:fld>
            <a:endParaRPr lang="de-DE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1A3015C6-E2C6-DE50-FCD2-E820B0F621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823F9167-4AAD-460C-AE7C-82DBAB7EB3E6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4376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CD06C8B9-0033-74DC-944F-290DD6484D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0863" y="7023100"/>
            <a:ext cx="65262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de-DE" sz="1400" b="0">
                <a:solidFill>
                  <a:schemeClr val="bg1"/>
                </a:solidFill>
                <a:latin typeface="Arial" charset="0"/>
              </a:rPr>
              <a:t>Sicherheitskurzgespräch 001: </a:t>
            </a:r>
            <a:br>
              <a:rPr lang="de-DE" sz="1400" b="0">
                <a:solidFill>
                  <a:schemeClr val="bg1"/>
                </a:solidFill>
                <a:latin typeface="Arial" charset="0"/>
              </a:rPr>
            </a:br>
            <a:r>
              <a:rPr lang="de-DE" sz="1400" b="0">
                <a:solidFill>
                  <a:schemeClr val="bg1"/>
                </a:solidFill>
                <a:latin typeface="Arial" charset="0"/>
              </a:rPr>
              <a:t>Instandhaltungsarbeiten | Feuerarbeiten </a:t>
            </a:r>
            <a:r>
              <a:rPr lang="de-DE" sz="1400">
                <a:solidFill>
                  <a:schemeClr val="bg1"/>
                </a:solidFill>
                <a:latin typeface="Arial" charset="0"/>
              </a:rPr>
              <a:t>– </a:t>
            </a:r>
            <a:r>
              <a:rPr lang="de-DE" sz="1400" b="0">
                <a:solidFill>
                  <a:schemeClr val="bg1"/>
                </a:solidFill>
                <a:latin typeface="Arial" charset="0"/>
              </a:rPr>
              <a:t>Arbeiten</a:t>
            </a:r>
            <a:r>
              <a:rPr lang="de-DE" sz="1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sz="1400" b="0">
                <a:solidFill>
                  <a:schemeClr val="bg1"/>
                </a:solidFill>
                <a:latin typeface="Arial" charset="0"/>
              </a:rPr>
              <a:t>mit Brandgefährdung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D86D6D70-93DB-CEF7-669D-6417E651560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29109C25-C3BD-4339-AA40-BF3C16FEDF30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67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396EF81-B326-077C-9C52-6AE9A9CC05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B2DFB-58F8-457D-ACF3-833595D5B446}" type="datetime1">
              <a:rPr lang="de-DE"/>
              <a:pPr>
                <a:defRPr/>
              </a:pPr>
              <a:t>02.09.2024</a:t>
            </a:fld>
            <a:endParaRPr 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7990DFB-A5A5-9605-2038-400410EED15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216F9F85-D31F-4C01-A9E6-9D16C3F8586E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1667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D76B3C5-A824-083A-D454-EF5AE4239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1304E-43C0-466C-BE7A-6154A4CDD37A}" type="datetime1">
              <a:rPr lang="de-DE"/>
              <a:pPr>
                <a:defRPr/>
              </a:pPr>
              <a:t>02.09.2024</a:t>
            </a:fld>
            <a:endParaRPr 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164E9167-AD72-1B82-8E6B-A8275A1B6E7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47422987-A42F-469E-A089-04D5DF9B1129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2368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>
            <a:extLst>
              <a:ext uri="{FF2B5EF4-FFF2-40B4-BE49-F238E27FC236}">
                <a16:creationId xmlns:a16="http://schemas.microsoft.com/office/drawing/2014/main" id="{55C89A8C-2496-75BD-04B2-0FCDAD549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>
            <a:extLst>
              <a:ext uri="{FF2B5EF4-FFF2-40B4-BE49-F238E27FC236}">
                <a16:creationId xmlns:a16="http://schemas.microsoft.com/office/drawing/2014/main" id="{D9CE3FDD-9E29-57E8-1AA1-0C90871045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985B1934-FAC0-4278-A5F1-4E9B5EC06F73}" type="datetime1">
              <a:rPr lang="de-DE"/>
              <a:pPr>
                <a:defRPr/>
              </a:pPr>
              <a:t>02.09.2024</a:t>
            </a:fld>
            <a:endParaRPr lang="de-DE"/>
          </a:p>
        </p:txBody>
      </p:sp>
      <p:sp>
        <p:nvSpPr>
          <p:cNvPr id="1028" name="Rectangle 14">
            <a:extLst>
              <a:ext uri="{FF2B5EF4-FFF2-40B4-BE49-F238E27FC236}">
                <a16:creationId xmlns:a16="http://schemas.microsoft.com/office/drawing/2014/main" id="{81A3030C-E244-46B7-234D-E8D2F88C04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Fließtext optimal 24pt, minimal 20pt</a:t>
            </a:r>
          </a:p>
          <a:p>
            <a:pPr lvl="1"/>
            <a:r>
              <a:rPr lang="de-DE" altLang="de-DE"/>
              <a:t>Aufzählungspunkt</a:t>
            </a:r>
          </a:p>
          <a:p>
            <a:pPr lvl="2"/>
            <a:r>
              <a:rPr lang="de-DE" altLang="de-DE"/>
              <a:t>Aufzählungspunkt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9" name="Rectangle 15">
            <a:extLst>
              <a:ext uri="{FF2B5EF4-FFF2-40B4-BE49-F238E27FC236}">
                <a16:creationId xmlns:a16="http://schemas.microsoft.com/office/drawing/2014/main" id="{4E42BA88-210E-52F1-D8ED-68939BE07A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Überschrift</a:t>
            </a:r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3B79A76F-C2A8-9C66-E678-5046384B06F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Seite </a:t>
            </a:r>
            <a:fld id="{EB162967-C5F9-4DBC-BE5D-068065A7C991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74" r:id="rId3"/>
    <p:sldLayoutId id="2147483975" r:id="rId4"/>
    <p:sldLayoutId id="2147483976" r:id="rId5"/>
    <p:sldLayoutId id="2147483977" r:id="rId6"/>
    <p:sldLayoutId id="2147483983" r:id="rId7"/>
    <p:sldLayoutId id="2147483984" r:id="rId8"/>
    <p:sldLayoutId id="2147483978" r:id="rId9"/>
    <p:sldLayoutId id="2147483979" r:id="rId10"/>
    <p:sldLayoutId id="2147483980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medienshop.bgrci.de/shop/sk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5">
            <a:extLst>
              <a:ext uri="{FF2B5EF4-FFF2-40B4-BE49-F238E27FC236}">
                <a16:creationId xmlns:a16="http://schemas.microsoft.com/office/drawing/2014/main" id="{0CE0C4A8-FA9E-6D2D-CBE5-E6EC7B09A1F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536575"/>
          </a:xfrm>
        </p:spPr>
        <p:txBody>
          <a:bodyPr/>
          <a:lstStyle/>
          <a:p>
            <a:pPr eaLnBrk="1" hangingPunct="1"/>
            <a:r>
              <a:rPr lang="de-DE" altLang="de-DE"/>
              <a:t>Instandhaltungsarbeiten</a:t>
            </a:r>
          </a:p>
        </p:txBody>
      </p:sp>
      <p:sp>
        <p:nvSpPr>
          <p:cNvPr id="7171" name="Datumsplatzhalter 3">
            <a:extLst>
              <a:ext uri="{FF2B5EF4-FFF2-40B4-BE49-F238E27FC236}">
                <a16:creationId xmlns:a16="http://schemas.microsoft.com/office/drawing/2014/main" id="{45202AB4-7A8F-8DDF-7276-1EF30CDCF47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spcBef>
                <a:spcPct val="20000"/>
              </a:spcBef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lr>
                <a:srgbClr val="004994"/>
              </a:buClr>
              <a:buChar char="•"/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z="1800" dirty="0"/>
              <a:t>Stand 7/2024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89A265A-1F81-9CF8-A835-E09EBB2A01D1}"/>
              </a:ext>
            </a:extLst>
          </p:cNvPr>
          <p:cNvSpPr txBox="1">
            <a:spLocks/>
          </p:cNvSpPr>
          <p:nvPr/>
        </p:nvSpPr>
        <p:spPr bwMode="auto">
          <a:xfrm>
            <a:off x="3032125" y="4498975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2000" b="0" dirty="0">
                <a:latin typeface="Arial" charset="0"/>
              </a:rPr>
              <a:t>Sicherheitskurzgespräche (SKG 001) </a:t>
            </a:r>
            <a:endParaRPr lang="de-DE" sz="2000" b="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7173" name="Untertitel 6">
            <a:extLst>
              <a:ext uri="{FF2B5EF4-FFF2-40B4-BE49-F238E27FC236}">
                <a16:creationId xmlns:a16="http://schemas.microsoft.com/office/drawing/2014/main" id="{085E7412-0DAF-7286-5A28-9D6BEF6D305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32125" y="3086100"/>
            <a:ext cx="7351713" cy="539750"/>
          </a:xfrm>
        </p:spPr>
        <p:txBody>
          <a:bodyPr/>
          <a:lstStyle/>
          <a:p>
            <a:pPr marL="0" indent="0"/>
            <a:r>
              <a:rPr lang="de-DE" altLang="de-DE"/>
              <a:t>Feuerarbeiten – Arbeiten mit Brandgefährdung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nummernplatzhalter 4">
            <a:extLst>
              <a:ext uri="{FF2B5EF4-FFF2-40B4-BE49-F238E27FC236}">
                <a16:creationId xmlns:a16="http://schemas.microsoft.com/office/drawing/2014/main" id="{DB0FA2C8-6984-4A0E-DCF3-7D060C2C95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98BC5F6D-B388-43FF-B882-043D20C62A1E}" type="slidenum">
              <a:rPr lang="de-DE" alt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D0C604F-EE4E-E937-CA78-B176AE88076E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2</a:t>
            </a:r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43D45CFC-8D82-DCB5-C333-382ECBF34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0"/>
          <a:stretch>
            <a:fillRect/>
          </a:stretch>
        </p:blipFill>
        <p:spPr bwMode="auto">
          <a:xfrm>
            <a:off x="5475288" y="1082675"/>
            <a:ext cx="51943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hteck 8">
            <a:extLst>
              <a:ext uri="{FF2B5EF4-FFF2-40B4-BE49-F238E27FC236}">
                <a16:creationId xmlns:a16="http://schemas.microsoft.com/office/drawing/2014/main" id="{47EEDBB0-E820-A2EF-9310-FD3AEB063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466975"/>
            <a:ext cx="4589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Aufstellung von Leitern nur auf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ebenem Untergrund.</a:t>
            </a:r>
          </a:p>
        </p:txBody>
      </p:sp>
      <p:sp>
        <p:nvSpPr>
          <p:cNvPr id="19462" name="Pfeil nach rechts 9">
            <a:extLst>
              <a:ext uri="{FF2B5EF4-FFF2-40B4-BE49-F238E27FC236}">
                <a16:creationId xmlns:a16="http://schemas.microsoft.com/office/drawing/2014/main" id="{5960527C-0C61-EAE1-A558-5FF1884D7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425" y="2967038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4">
            <a:extLst>
              <a:ext uri="{FF2B5EF4-FFF2-40B4-BE49-F238E27FC236}">
                <a16:creationId xmlns:a16="http://schemas.microsoft.com/office/drawing/2014/main" id="{6D693637-C059-19B5-EE49-D68C2F60F6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14518CAC-8022-4BEA-9B52-529B02E16320}" type="slidenum">
              <a:rPr lang="de-DE" alt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19404FE-A1A9-40CC-7BFD-FD33F18C165D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3</a:t>
            </a:r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FBB4CEF8-8E18-3762-7F70-D76FB6DE9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0"/>
          <a:stretch>
            <a:fillRect/>
          </a:stretch>
        </p:blipFill>
        <p:spPr bwMode="auto">
          <a:xfrm>
            <a:off x="5475288" y="1082675"/>
            <a:ext cx="51943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hteck 8">
            <a:extLst>
              <a:ext uri="{FF2B5EF4-FFF2-40B4-BE49-F238E27FC236}">
                <a16:creationId xmlns:a16="http://schemas.microsoft.com/office/drawing/2014/main" id="{9BDE9057-0B4C-9A9D-8A67-DE08762B7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457450"/>
            <a:ext cx="45894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tx1"/>
                </a:solidFill>
              </a:rPr>
              <a:t>Anlegeleitern müssen an </a:t>
            </a:r>
            <a:br>
              <a:rPr lang="de-DE" altLang="de-DE" sz="2000" dirty="0">
                <a:solidFill>
                  <a:schemeClr val="tx1"/>
                </a:solidFill>
              </a:rPr>
            </a:br>
            <a:r>
              <a:rPr lang="de-DE" altLang="de-DE" sz="2000" dirty="0">
                <a:solidFill>
                  <a:schemeClr val="tx1"/>
                </a:solidFill>
              </a:rPr>
              <a:t>der Austrittsstelle mindestens </a:t>
            </a:r>
            <a:br>
              <a:rPr lang="de-DE" altLang="de-DE" sz="2000" dirty="0">
                <a:solidFill>
                  <a:schemeClr val="tx1"/>
                </a:solidFill>
              </a:rPr>
            </a:br>
            <a:r>
              <a:rPr lang="de-DE" altLang="de-DE" sz="2000" dirty="0">
                <a:solidFill>
                  <a:schemeClr val="tx1"/>
                </a:solidFill>
              </a:rPr>
              <a:t>einen Meter überstehen.</a:t>
            </a:r>
          </a:p>
        </p:txBody>
      </p:sp>
      <p:sp>
        <p:nvSpPr>
          <p:cNvPr id="21510" name="Pfeil nach rechts 9">
            <a:extLst>
              <a:ext uri="{FF2B5EF4-FFF2-40B4-BE49-F238E27FC236}">
                <a16:creationId xmlns:a16="http://schemas.microsoft.com/office/drawing/2014/main" id="{EB36A8C6-09FF-09E4-794C-30F4A545954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444038" y="2898775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4">
            <a:extLst>
              <a:ext uri="{FF2B5EF4-FFF2-40B4-BE49-F238E27FC236}">
                <a16:creationId xmlns:a16="http://schemas.microsoft.com/office/drawing/2014/main" id="{B1B49424-79E0-04A1-F23E-383526ACB5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577F95C3-7EBA-40A1-B1D9-B87D498DB4CD}" type="slidenum">
              <a:rPr lang="de-DE" alt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9A5C4CF-DEB8-1CBC-9BCF-DD9579CEB4E2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4</a:t>
            </a: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667E89FB-F0EB-9A09-9A74-E5047E1B7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0"/>
          <a:stretch>
            <a:fillRect/>
          </a:stretch>
        </p:blipFill>
        <p:spPr bwMode="auto">
          <a:xfrm>
            <a:off x="5475288" y="1082675"/>
            <a:ext cx="51943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hteck 8">
            <a:extLst>
              <a:ext uri="{FF2B5EF4-FFF2-40B4-BE49-F238E27FC236}">
                <a16:creationId xmlns:a16="http://schemas.microsoft.com/office/drawing/2014/main" id="{9CB8DBC7-1764-3F65-574E-FB340551F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66975"/>
            <a:ext cx="45894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tx1"/>
                </a:solidFill>
              </a:rPr>
              <a:t>Bei Feuer- und Heißarbeiten Brandlasten vor Beginn </a:t>
            </a:r>
            <a:br>
              <a:rPr lang="de-DE" altLang="de-DE" sz="2000" dirty="0">
                <a:solidFill>
                  <a:schemeClr val="tx1"/>
                </a:solidFill>
              </a:rPr>
            </a:br>
            <a:r>
              <a:rPr lang="de-DE" altLang="de-DE" sz="2000" dirty="0">
                <a:solidFill>
                  <a:schemeClr val="tx1"/>
                </a:solidFill>
              </a:rPr>
              <a:t>der Tätigkeit entfernen. </a:t>
            </a:r>
          </a:p>
        </p:txBody>
      </p:sp>
      <p:sp>
        <p:nvSpPr>
          <p:cNvPr id="23558" name="Pfeil nach rechts 9">
            <a:extLst>
              <a:ext uri="{FF2B5EF4-FFF2-40B4-BE49-F238E27FC236}">
                <a16:creationId xmlns:a16="http://schemas.microsoft.com/office/drawing/2014/main" id="{E9F2D017-4475-2AFF-D345-80E63A0D5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5225" y="3708400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nummernplatzhalter 4">
            <a:extLst>
              <a:ext uri="{FF2B5EF4-FFF2-40B4-BE49-F238E27FC236}">
                <a16:creationId xmlns:a16="http://schemas.microsoft.com/office/drawing/2014/main" id="{0C2847AC-2B44-6903-4C36-20FB84F156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CFFB35C8-7918-421D-99A9-608A446261BD}" type="slidenum">
              <a:rPr lang="de-DE" alt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A60F0F4-FEED-0A4C-B75E-1B6E40316F38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5</a:t>
            </a:r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2F6AA76D-8648-9E3E-F7D4-E77C970A3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0"/>
          <a:stretch>
            <a:fillRect/>
          </a:stretch>
        </p:blipFill>
        <p:spPr bwMode="auto">
          <a:xfrm>
            <a:off x="5475288" y="1082675"/>
            <a:ext cx="51943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hteck 8">
            <a:extLst>
              <a:ext uri="{FF2B5EF4-FFF2-40B4-BE49-F238E27FC236}">
                <a16:creationId xmlns:a16="http://schemas.microsoft.com/office/drawing/2014/main" id="{51BC55EC-4E58-63C3-BD74-BB233767E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57450"/>
            <a:ext cx="4589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Bodenöffnungen gegen Absturz sichern, Stolperfallen beseitigen. </a:t>
            </a:r>
          </a:p>
        </p:txBody>
      </p:sp>
      <p:sp>
        <p:nvSpPr>
          <p:cNvPr id="25606" name="Pfeil nach rechts 9">
            <a:extLst>
              <a:ext uri="{FF2B5EF4-FFF2-40B4-BE49-F238E27FC236}">
                <a16:creationId xmlns:a16="http://schemas.microsoft.com/office/drawing/2014/main" id="{F1E33176-501B-5DBE-A3F7-49B0B29AFB0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310563" y="3927475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nummernplatzhalter 4">
            <a:extLst>
              <a:ext uri="{FF2B5EF4-FFF2-40B4-BE49-F238E27FC236}">
                <a16:creationId xmlns:a16="http://schemas.microsoft.com/office/drawing/2014/main" id="{4E7AFC24-9951-F2B6-5143-18FBE1C4A2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552245DF-C301-4747-8D92-9FCAC42705FF}" type="slidenum">
              <a:rPr lang="de-DE" alt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12209D7-2FFC-CA66-E515-11BAA0EFD68A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6</a:t>
            </a:r>
          </a:p>
        </p:txBody>
      </p:sp>
      <p:pic>
        <p:nvPicPr>
          <p:cNvPr id="27652" name="Picture 2">
            <a:extLst>
              <a:ext uri="{FF2B5EF4-FFF2-40B4-BE49-F238E27FC236}">
                <a16:creationId xmlns:a16="http://schemas.microsoft.com/office/drawing/2014/main" id="{14389E38-FF1A-ACF6-CB69-FB6E0E95E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0"/>
          <a:stretch>
            <a:fillRect/>
          </a:stretch>
        </p:blipFill>
        <p:spPr bwMode="auto">
          <a:xfrm>
            <a:off x="5475288" y="1082675"/>
            <a:ext cx="51943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hteck 8">
            <a:extLst>
              <a:ext uri="{FF2B5EF4-FFF2-40B4-BE49-F238E27FC236}">
                <a16:creationId xmlns:a16="http://schemas.microsoft.com/office/drawing/2014/main" id="{709D2E4C-060B-AF1C-73CB-11BC20014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66975"/>
            <a:ext cx="45894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tx1"/>
                </a:solidFill>
              </a:rPr>
              <a:t>Feuer- und Heißarbeiten nur</a:t>
            </a:r>
          </a:p>
          <a:p>
            <a:r>
              <a:rPr lang="de-DE" altLang="de-DE" sz="2000" dirty="0">
                <a:solidFill>
                  <a:schemeClr val="tx1"/>
                </a:solidFill>
              </a:rPr>
              <a:t>an entleerten und gereinigten, </a:t>
            </a:r>
            <a:br>
              <a:rPr lang="de-DE" altLang="de-DE" sz="2000" dirty="0">
                <a:solidFill>
                  <a:schemeClr val="tx1"/>
                </a:solidFill>
              </a:rPr>
            </a:br>
            <a:r>
              <a:rPr lang="de-DE" altLang="de-DE" sz="2000" dirty="0">
                <a:solidFill>
                  <a:schemeClr val="tx1"/>
                </a:solidFill>
              </a:rPr>
              <a:t>im Bedarfsfall </a:t>
            </a:r>
            <a:r>
              <a:rPr lang="de-DE" altLang="de-DE" sz="2000" dirty="0" err="1">
                <a:solidFill>
                  <a:schemeClr val="tx1"/>
                </a:solidFill>
              </a:rPr>
              <a:t>inertisierten</a:t>
            </a:r>
            <a:r>
              <a:rPr lang="de-DE" altLang="de-DE" sz="2000" dirty="0">
                <a:solidFill>
                  <a:schemeClr val="tx1"/>
                </a:solidFill>
              </a:rPr>
              <a:t>, Behältern vornehmen.</a:t>
            </a:r>
          </a:p>
        </p:txBody>
      </p:sp>
      <p:sp>
        <p:nvSpPr>
          <p:cNvPr id="27654" name="Pfeil nach rechts 9">
            <a:extLst>
              <a:ext uri="{FF2B5EF4-FFF2-40B4-BE49-F238E27FC236}">
                <a16:creationId xmlns:a16="http://schemas.microsoft.com/office/drawing/2014/main" id="{9977A97A-20F1-9B3A-BCB2-197EE056C88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353550" y="4918075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nummernplatzhalter 4">
            <a:extLst>
              <a:ext uri="{FF2B5EF4-FFF2-40B4-BE49-F238E27FC236}">
                <a16:creationId xmlns:a16="http://schemas.microsoft.com/office/drawing/2014/main" id="{5FA609CA-ADF7-BF0A-18DB-1513E33545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95E35930-10A1-4420-8E17-E343037EA14F}" type="slidenum">
              <a:rPr lang="de-DE" alt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3D044F5-442F-3DA7-7FB4-05F1C978B915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7</a:t>
            </a:r>
          </a:p>
        </p:txBody>
      </p:sp>
      <p:pic>
        <p:nvPicPr>
          <p:cNvPr id="29700" name="Picture 2">
            <a:extLst>
              <a:ext uri="{FF2B5EF4-FFF2-40B4-BE49-F238E27FC236}">
                <a16:creationId xmlns:a16="http://schemas.microsoft.com/office/drawing/2014/main" id="{96ADC786-A639-85F1-3BFC-6EFC97C18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0"/>
          <a:stretch>
            <a:fillRect/>
          </a:stretch>
        </p:blipFill>
        <p:spPr bwMode="auto">
          <a:xfrm>
            <a:off x="5475288" y="1082675"/>
            <a:ext cx="51943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hteck 8">
            <a:extLst>
              <a:ext uri="{FF2B5EF4-FFF2-40B4-BE49-F238E27FC236}">
                <a16:creationId xmlns:a16="http://schemas.microsoft.com/office/drawing/2014/main" id="{E22FC316-67E9-777C-A5F7-EA6E2DAE5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57450"/>
            <a:ext cx="45894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tx1"/>
                </a:solidFill>
              </a:rPr>
              <a:t>Persönliche Schutzausrüstungen</a:t>
            </a:r>
          </a:p>
          <a:p>
            <a:r>
              <a:rPr lang="de-DE" altLang="de-DE" sz="2000" dirty="0">
                <a:solidFill>
                  <a:schemeClr val="tx1"/>
                </a:solidFill>
              </a:rPr>
              <a:t>gegen die auftretenden </a:t>
            </a:r>
            <a:r>
              <a:rPr lang="de-DE" altLang="de-DE" sz="2000" dirty="0" err="1">
                <a:solidFill>
                  <a:schemeClr val="tx1"/>
                </a:solidFill>
              </a:rPr>
              <a:t>Gefähr-dungen</a:t>
            </a:r>
            <a:r>
              <a:rPr lang="de-DE" altLang="de-DE" sz="2000" dirty="0">
                <a:solidFill>
                  <a:schemeClr val="tx1"/>
                </a:solidFill>
              </a:rPr>
              <a:t> tragen.</a:t>
            </a:r>
          </a:p>
        </p:txBody>
      </p:sp>
      <p:sp>
        <p:nvSpPr>
          <p:cNvPr id="29702" name="Pfeil nach rechts 9">
            <a:extLst>
              <a:ext uri="{FF2B5EF4-FFF2-40B4-BE49-F238E27FC236}">
                <a16:creationId xmlns:a16="http://schemas.microsoft.com/office/drawing/2014/main" id="{ED8D82A9-A481-3977-52A3-74BAF1FD3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4150" y="4749800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nummernplatzhalter 4">
            <a:extLst>
              <a:ext uri="{FF2B5EF4-FFF2-40B4-BE49-F238E27FC236}">
                <a16:creationId xmlns:a16="http://schemas.microsoft.com/office/drawing/2014/main" id="{4524BD32-DA55-7AE9-721A-560BE15AA6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F437C1A8-8979-4FF8-A540-74DAB0D3C0D9}" type="slidenum">
              <a:rPr lang="de-DE" altLang="de-DE" sz="1500" b="0" smtClean="0">
                <a:solidFill>
                  <a:schemeClr val="bg1"/>
                </a:solidFill>
              </a:rPr>
              <a:pPr/>
              <a:t>16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7A23AB9-DF73-A780-B1CC-A1973D71085C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8</a:t>
            </a:r>
          </a:p>
        </p:txBody>
      </p:sp>
      <p:pic>
        <p:nvPicPr>
          <p:cNvPr id="31748" name="Picture 2">
            <a:extLst>
              <a:ext uri="{FF2B5EF4-FFF2-40B4-BE49-F238E27FC236}">
                <a16:creationId xmlns:a16="http://schemas.microsoft.com/office/drawing/2014/main" id="{6EDC9917-CE63-DE1E-2584-082E90471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0"/>
          <a:stretch>
            <a:fillRect/>
          </a:stretch>
        </p:blipFill>
        <p:spPr bwMode="auto">
          <a:xfrm>
            <a:off x="5475288" y="1082675"/>
            <a:ext cx="51943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hteck 8">
            <a:extLst>
              <a:ext uri="{FF2B5EF4-FFF2-40B4-BE49-F238E27FC236}">
                <a16:creationId xmlns:a16="http://schemas.microsoft.com/office/drawing/2014/main" id="{6BE75C62-5DA4-EF56-938B-F69B006C5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57450"/>
            <a:ext cx="45894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Instandhaltungsarbeiten nur 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an drucklosen und gespülten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Rohrleitungen durchführen.</a:t>
            </a:r>
          </a:p>
        </p:txBody>
      </p:sp>
      <p:sp>
        <p:nvSpPr>
          <p:cNvPr id="31750" name="Pfeil nach rechts 9">
            <a:extLst>
              <a:ext uri="{FF2B5EF4-FFF2-40B4-BE49-F238E27FC236}">
                <a16:creationId xmlns:a16="http://schemas.microsoft.com/office/drawing/2014/main" id="{FBF0DF1E-83B7-2CAF-07C6-B78CB4503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250" y="5481638"/>
            <a:ext cx="1038225" cy="549275"/>
          </a:xfrm>
          <a:prstGeom prst="rightArrow">
            <a:avLst>
              <a:gd name="adj1" fmla="val 50000"/>
              <a:gd name="adj2" fmla="val 4988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nummernplatzhalter 4">
            <a:extLst>
              <a:ext uri="{FF2B5EF4-FFF2-40B4-BE49-F238E27FC236}">
                <a16:creationId xmlns:a16="http://schemas.microsoft.com/office/drawing/2014/main" id="{9641FEB2-460B-065F-AAD2-E133D663AC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0FDB1365-4B13-4E51-9E55-7F434BCB4235}" type="slidenum">
              <a:rPr lang="de-DE" altLang="de-DE" sz="1500" b="0" smtClean="0">
                <a:solidFill>
                  <a:schemeClr val="bg1"/>
                </a:solidFill>
              </a:rPr>
              <a:pPr/>
              <a:t>17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3E63127-D5BC-4F34-C810-2C772923DA55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9</a:t>
            </a:r>
          </a:p>
        </p:txBody>
      </p:sp>
      <p:pic>
        <p:nvPicPr>
          <p:cNvPr id="33796" name="Picture 2">
            <a:extLst>
              <a:ext uri="{FF2B5EF4-FFF2-40B4-BE49-F238E27FC236}">
                <a16:creationId xmlns:a16="http://schemas.microsoft.com/office/drawing/2014/main" id="{F50EB468-F438-AB57-34F3-ED3D1BAFE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0"/>
          <a:stretch>
            <a:fillRect/>
          </a:stretch>
        </p:blipFill>
        <p:spPr bwMode="auto">
          <a:xfrm>
            <a:off x="5475288" y="1082675"/>
            <a:ext cx="51943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hteck 8">
            <a:extLst>
              <a:ext uri="{FF2B5EF4-FFF2-40B4-BE49-F238E27FC236}">
                <a16:creationId xmlns:a16="http://schemas.microsoft.com/office/drawing/2014/main" id="{DC937B5B-1A83-6295-B039-0A942ECFA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" y="2455863"/>
            <a:ext cx="4589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tx1"/>
                </a:solidFill>
              </a:rPr>
              <a:t>Arbeitsplatz nach Abschluss </a:t>
            </a:r>
            <a:br>
              <a:rPr lang="de-DE" altLang="de-DE" sz="2000" dirty="0">
                <a:solidFill>
                  <a:schemeClr val="tx1"/>
                </a:solidFill>
              </a:rPr>
            </a:br>
            <a:r>
              <a:rPr lang="de-DE" altLang="de-DE" sz="2000" dirty="0">
                <a:solidFill>
                  <a:schemeClr val="tx1"/>
                </a:solidFill>
              </a:rPr>
              <a:t>der Arbeiten aufräumen.</a:t>
            </a:r>
          </a:p>
        </p:txBody>
      </p:sp>
      <p:sp>
        <p:nvSpPr>
          <p:cNvPr id="33798" name="Pfeil nach rechts 9">
            <a:extLst>
              <a:ext uri="{FF2B5EF4-FFF2-40B4-BE49-F238E27FC236}">
                <a16:creationId xmlns:a16="http://schemas.microsoft.com/office/drawing/2014/main" id="{FCADC906-D4C3-EFDD-6512-DEA16BA69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1688" y="6170613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nummernplatzhalter 2">
            <a:extLst>
              <a:ext uri="{FF2B5EF4-FFF2-40B4-BE49-F238E27FC236}">
                <a16:creationId xmlns:a16="http://schemas.microsoft.com/office/drawing/2014/main" id="{818049D2-BC06-ABBF-7F31-34398C3513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277B4845-2465-4C4B-9A61-716F0E6D94B3}" type="slidenum">
              <a:rPr lang="de-DE" altLang="de-DE" sz="1500" b="0" smtClean="0">
                <a:solidFill>
                  <a:schemeClr val="bg1"/>
                </a:solidFill>
              </a:rPr>
              <a:pPr/>
              <a:t>18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F2814EB-BA89-DDFC-F05F-37199866E1CE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>
                <a:latin typeface="+mj-lt"/>
                <a:ea typeface="+mj-ea"/>
                <a:cs typeface="+mj-cs"/>
              </a:rPr>
              <a:t>Weitere Sicherheitskurzgespräche</a:t>
            </a:r>
          </a:p>
        </p:txBody>
      </p:sp>
      <p:sp>
        <p:nvSpPr>
          <p:cNvPr id="35844" name="Rechteck 5">
            <a:hlinkClick r:id="rId2"/>
            <a:extLst>
              <a:ext uri="{FF2B5EF4-FFF2-40B4-BE49-F238E27FC236}">
                <a16:creationId xmlns:a16="http://schemas.microsoft.com/office/drawing/2014/main" id="{9BEA509F-D299-4CE5-BA19-B4935E576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5313363"/>
            <a:ext cx="6629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de-DE" altLang="de-DE" sz="1600"/>
              <a:t>medienshop.bgrci.de </a:t>
            </a:r>
          </a:p>
        </p:txBody>
      </p:sp>
      <p:pic>
        <p:nvPicPr>
          <p:cNvPr id="35845" name="Picture 9">
            <a:extLst>
              <a:ext uri="{FF2B5EF4-FFF2-40B4-BE49-F238E27FC236}">
                <a16:creationId xmlns:a16="http://schemas.microsoft.com/office/drawing/2014/main" id="{BDC1FC8F-764A-38DF-B343-FFAB57426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2051050"/>
            <a:ext cx="4849813" cy="48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hteck 4">
            <a:extLst>
              <a:ext uri="{FF2B5EF4-FFF2-40B4-BE49-F238E27FC236}">
                <a16:creationId xmlns:a16="http://schemas.microsoft.com/office/drawing/2014/main" id="{1696B2B6-4AB1-EF8E-A6BE-F4E5E51FD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505075"/>
            <a:ext cx="555148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>
                <a:solidFill>
                  <a:schemeClr val="tx1"/>
                </a:solidFill>
              </a:rPr>
              <a:t>Die Reihe der Sicherheitskurzgespräche</a:t>
            </a:r>
            <a:br>
              <a:rPr lang="de-DE" altLang="de-DE" sz="1800">
                <a:solidFill>
                  <a:schemeClr val="tx1"/>
                </a:solidFill>
              </a:rPr>
            </a:br>
            <a:r>
              <a:rPr lang="de-DE" altLang="de-DE" sz="1800">
                <a:solidFill>
                  <a:schemeClr val="tx1"/>
                </a:solidFill>
              </a:rPr>
              <a:t>wird ständig um neue Themen ergänzt.</a:t>
            </a:r>
          </a:p>
          <a:p>
            <a:pPr>
              <a:spcBef>
                <a:spcPts val="1200"/>
              </a:spcBef>
            </a:pPr>
            <a:r>
              <a:rPr lang="de-DE" altLang="de-DE" sz="1800">
                <a:solidFill>
                  <a:schemeClr val="tx1"/>
                </a:solidFill>
              </a:rPr>
              <a:t>In den Druckfassungen finden Sie </a:t>
            </a:r>
            <a:br>
              <a:rPr lang="de-DE" altLang="de-DE" sz="1800">
                <a:solidFill>
                  <a:schemeClr val="tx1"/>
                </a:solidFill>
              </a:rPr>
            </a:br>
            <a:r>
              <a:rPr lang="de-DE" altLang="de-DE" sz="1800">
                <a:solidFill>
                  <a:schemeClr val="tx1"/>
                </a:solidFill>
              </a:rPr>
              <a:t>zu den einzelnen Lektionen </a:t>
            </a:r>
            <a:r>
              <a:rPr lang="de-DE" altLang="de-DE" sz="1800"/>
              <a:t>weitere </a:t>
            </a:r>
            <a:br>
              <a:rPr lang="de-DE" altLang="de-DE" sz="1800"/>
            </a:br>
            <a:r>
              <a:rPr lang="de-DE" altLang="de-DE" sz="1800"/>
              <a:t>ausführliche Hinweise und Erläuterungen </a:t>
            </a:r>
            <a:br>
              <a:rPr lang="de-DE" altLang="de-DE" sz="1800"/>
            </a:br>
            <a:r>
              <a:rPr lang="de-DE" altLang="de-DE" sz="1800"/>
              <a:t>für Unterweisende</a:t>
            </a:r>
            <a:r>
              <a:rPr lang="de-DE" altLang="de-DE" sz="180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de-DE" altLang="de-DE" sz="1800">
                <a:solidFill>
                  <a:schemeClr val="tx1"/>
                </a:solidFill>
              </a:rPr>
              <a:t>Einen Überblick über die derzeit verfügbaren Themen erhalten Sie im Medienshop der BG RCI.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N:\kunden\BGRCI\Printmedien\Sicherheitskurzgespraeche\SKG_071_Feuer-und_Heissarbeiten_2011\Version_11\JPGs\Lektion_1.jpg">
            <a:extLst>
              <a:ext uri="{FF2B5EF4-FFF2-40B4-BE49-F238E27FC236}">
                <a16:creationId xmlns:a16="http://schemas.microsoft.com/office/drawing/2014/main" id="{7316CABC-DA86-EE4B-E2DF-5FD88618C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8"/>
          <a:stretch>
            <a:fillRect/>
          </a:stretch>
        </p:blipFill>
        <p:spPr bwMode="auto">
          <a:xfrm>
            <a:off x="5419725" y="1720850"/>
            <a:ext cx="526891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Foliennummernplatzhalter 4">
            <a:extLst>
              <a:ext uri="{FF2B5EF4-FFF2-40B4-BE49-F238E27FC236}">
                <a16:creationId xmlns:a16="http://schemas.microsoft.com/office/drawing/2014/main" id="{7BD99FA0-48AC-945F-6448-27CE91031E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614BCBD8-C27A-4DE2-8DB5-EDF6ECEE13D9}" type="slidenum">
              <a:rPr lang="de-DE" alt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196" name="Titel 1">
            <a:extLst>
              <a:ext uri="{FF2B5EF4-FFF2-40B4-BE49-F238E27FC236}">
                <a16:creationId xmlns:a16="http://schemas.microsoft.com/office/drawing/2014/main" id="{3DC0F077-E114-6821-5F3A-99FBB5CC3B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20700" y="1457325"/>
            <a:ext cx="7659688" cy="595313"/>
          </a:xfrm>
        </p:spPr>
        <p:txBody>
          <a:bodyPr/>
          <a:lstStyle/>
          <a:p>
            <a:r>
              <a:rPr lang="de-DE" altLang="de-DE"/>
              <a:t>Erlaubnisschein verwenden</a:t>
            </a:r>
          </a:p>
        </p:txBody>
      </p:sp>
      <p:sp>
        <p:nvSpPr>
          <p:cNvPr id="8197" name="Rechteck 6">
            <a:extLst>
              <a:ext uri="{FF2B5EF4-FFF2-40B4-BE49-F238E27FC236}">
                <a16:creationId xmlns:a16="http://schemas.microsoft.com/office/drawing/2014/main" id="{291F8305-D083-4B74-B178-76C1FF544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2655888"/>
            <a:ext cx="50101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455613" indent="-179388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›"/>
            </a:pPr>
            <a:r>
              <a:rPr lang="de-DE" altLang="de-DE" sz="1800" b="0">
                <a:solidFill>
                  <a:schemeClr val="tx1"/>
                </a:solidFill>
              </a:rPr>
              <a:t>Bei allen Arbeiten mit Brandgefährdung gilt: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altLang="de-DE" sz="1800" b="0">
                <a:solidFill>
                  <a:schemeClr val="tx1"/>
                </a:solidFill>
              </a:rPr>
              <a:t>Erlaubnisschein =</a:t>
            </a:r>
            <a:br>
              <a:rPr lang="de-DE" altLang="de-DE" sz="1800" b="0">
                <a:solidFill>
                  <a:schemeClr val="tx1"/>
                </a:solidFill>
              </a:rPr>
            </a:br>
            <a:r>
              <a:rPr lang="de-DE" altLang="de-DE" sz="1800" b="0">
                <a:solidFill>
                  <a:schemeClr val="tx1"/>
                </a:solidFill>
              </a:rPr>
              <a:t>Gefährdungsbeurteilung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altLang="de-DE" sz="1800" b="0">
                <a:solidFill>
                  <a:schemeClr val="tx1"/>
                </a:solidFill>
              </a:rPr>
              <a:t>Mehrere Arbeiten =</a:t>
            </a:r>
            <a:br>
              <a:rPr lang="de-DE" altLang="de-DE" sz="1800" b="0">
                <a:solidFill>
                  <a:schemeClr val="tx1"/>
                </a:solidFill>
              </a:rPr>
            </a:br>
            <a:r>
              <a:rPr lang="de-DE" altLang="de-DE" sz="1800" b="0">
                <a:solidFill>
                  <a:schemeClr val="tx1"/>
                </a:solidFill>
              </a:rPr>
              <a:t>Mehrere Erlaubnisscheine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E982AAF-C396-4B6C-7A4F-0615E6095263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N:\kunden\BGRCI\Printmedien\Sicherheitskurzgespraeche\SKG_071_Feuer-und_Heissarbeiten_2011\Version_11\JPGs\Lektion_1.jpg">
            <a:extLst>
              <a:ext uri="{FF2B5EF4-FFF2-40B4-BE49-F238E27FC236}">
                <a16:creationId xmlns:a16="http://schemas.microsoft.com/office/drawing/2014/main" id="{74F49E51-66E0-02C2-6A45-6D484F5F1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298575"/>
            <a:ext cx="5280025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Foliennummernplatzhalter 4">
            <a:extLst>
              <a:ext uri="{FF2B5EF4-FFF2-40B4-BE49-F238E27FC236}">
                <a16:creationId xmlns:a16="http://schemas.microsoft.com/office/drawing/2014/main" id="{C51249D7-B031-1DFF-56E9-740281464D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BA5656B2-8C1A-47FB-B045-121A4E1431D6}" type="slidenum">
              <a:rPr lang="de-DE" alt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9220" name="Titel 1">
            <a:extLst>
              <a:ext uri="{FF2B5EF4-FFF2-40B4-BE49-F238E27FC236}">
                <a16:creationId xmlns:a16="http://schemas.microsoft.com/office/drawing/2014/main" id="{43ACAAA7-C907-46DE-9656-40219B2D0C8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50863" y="1462088"/>
            <a:ext cx="7832725" cy="608012"/>
          </a:xfrm>
        </p:spPr>
        <p:txBody>
          <a:bodyPr/>
          <a:lstStyle/>
          <a:p>
            <a:r>
              <a:rPr lang="de-DE" altLang="de-DE"/>
              <a:t>Arbeiten unmissverständlich</a:t>
            </a:r>
            <a:br>
              <a:rPr lang="de-DE" altLang="de-DE"/>
            </a:br>
            <a:r>
              <a:rPr lang="de-DE" altLang="de-DE"/>
              <a:t>absprechen</a:t>
            </a:r>
          </a:p>
        </p:txBody>
      </p:sp>
      <p:sp>
        <p:nvSpPr>
          <p:cNvPr id="9221" name="Rechteck 6">
            <a:extLst>
              <a:ext uri="{FF2B5EF4-FFF2-40B4-BE49-F238E27FC236}">
                <a16:creationId xmlns:a16="http://schemas.microsoft.com/office/drawing/2014/main" id="{8AFD01B2-D14A-9E50-FC9F-A41DBA08D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67000"/>
            <a:ext cx="69072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455613" indent="-179388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›"/>
            </a:pPr>
            <a:r>
              <a:rPr lang="de-DE" altLang="de-DE" sz="1800" b="0" dirty="0">
                <a:solidFill>
                  <a:schemeClr val="tx1"/>
                </a:solidFill>
              </a:rPr>
              <a:t>Vor Arbeitsbeginn absprechen: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altLang="de-DE" sz="1800" b="0" dirty="0">
                <a:solidFill>
                  <a:schemeClr val="tx1"/>
                </a:solidFill>
              </a:rPr>
              <a:t>Was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altLang="de-DE" sz="1800" b="0" dirty="0">
                <a:solidFill>
                  <a:schemeClr val="tx1"/>
                </a:solidFill>
              </a:rPr>
              <a:t>Wann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altLang="de-DE" sz="1800" b="0" dirty="0">
                <a:solidFill>
                  <a:schemeClr val="tx1"/>
                </a:solidFill>
              </a:rPr>
              <a:t>Wo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altLang="de-DE" sz="1800" b="0" dirty="0">
                <a:solidFill>
                  <a:schemeClr val="tx1"/>
                </a:solidFill>
              </a:rPr>
              <a:t>Achtung Gefahr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altLang="de-DE" sz="1800" b="0" dirty="0">
                <a:solidFill>
                  <a:schemeClr val="tx1"/>
                </a:solidFill>
              </a:rPr>
              <a:t>Hallo Nachbar, hallo Nachbarin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540FAEC-C0D2-FD92-8E26-A20BF5A5084F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N:\kunden\BGRCI\Printmedien\Sicherheitskurzgespraeche\SKG_071_Feuer-und_Heissarbeiten_2011\Version_11\JPGs\Lektion_1.jpg">
            <a:extLst>
              <a:ext uri="{FF2B5EF4-FFF2-40B4-BE49-F238E27FC236}">
                <a16:creationId xmlns:a16="http://schemas.microsoft.com/office/drawing/2014/main" id="{68AE1714-4558-7823-1CEE-9C0C14A4C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6"/>
          <a:stretch>
            <a:fillRect/>
          </a:stretch>
        </p:blipFill>
        <p:spPr bwMode="auto">
          <a:xfrm>
            <a:off x="5748338" y="2506663"/>
            <a:ext cx="4611687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Foliennummernplatzhalter 4">
            <a:extLst>
              <a:ext uri="{FF2B5EF4-FFF2-40B4-BE49-F238E27FC236}">
                <a16:creationId xmlns:a16="http://schemas.microsoft.com/office/drawing/2014/main" id="{0F3AF41F-58E3-0807-1E46-A0C69C8E88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7C1B49AB-C203-45B8-A914-F83FC3397809}" type="slidenum">
              <a:rPr lang="de-DE" alt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10244" name="Titel 1">
            <a:extLst>
              <a:ext uri="{FF2B5EF4-FFF2-40B4-BE49-F238E27FC236}">
                <a16:creationId xmlns:a16="http://schemas.microsoft.com/office/drawing/2014/main" id="{6C0B5B74-8A32-5E2E-54C3-78B0AC9440F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50863" y="1460500"/>
            <a:ext cx="9748837" cy="595313"/>
          </a:xfrm>
        </p:spPr>
        <p:txBody>
          <a:bodyPr/>
          <a:lstStyle/>
          <a:p>
            <a:r>
              <a:rPr lang="de-DE" altLang="de-DE"/>
              <a:t>Arbeitsplatz und</a:t>
            </a:r>
            <a:br>
              <a:rPr lang="de-DE" altLang="de-DE"/>
            </a:br>
            <a:r>
              <a:rPr lang="de-DE" altLang="de-DE"/>
              <a:t>Arbeitsumgebung sichern</a:t>
            </a:r>
          </a:p>
        </p:txBody>
      </p:sp>
      <p:sp>
        <p:nvSpPr>
          <p:cNvPr id="10245" name="Rechteck 6">
            <a:extLst>
              <a:ext uri="{FF2B5EF4-FFF2-40B4-BE49-F238E27FC236}">
                <a16:creationId xmlns:a16="http://schemas.microsoft.com/office/drawing/2014/main" id="{6150C174-1B7E-F92A-59E8-6C22D0F58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68588"/>
            <a:ext cx="530860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455613" indent="-179388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›"/>
            </a:pPr>
            <a:r>
              <a:rPr lang="de-DE" altLang="de-DE" sz="1800" b="0">
                <a:solidFill>
                  <a:schemeClr val="tx1"/>
                </a:solidFill>
              </a:rPr>
              <a:t>Vor Arbeitsbeginn kontrollieren: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altLang="de-DE" sz="1800" b="0">
                <a:solidFill>
                  <a:schemeClr val="tx1"/>
                </a:solidFill>
              </a:rPr>
              <a:t>Brandlasten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altLang="de-DE" sz="1800" b="0">
                <a:solidFill>
                  <a:schemeClr val="tx1"/>
                </a:solidFill>
              </a:rPr>
              <a:t>Gefahrstoffe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altLang="de-DE" sz="1800" b="0">
                <a:solidFill>
                  <a:schemeClr val="tx1"/>
                </a:solidFill>
              </a:rPr>
              <a:t>Explosionsgefahr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altLang="de-DE" sz="1800" b="0">
                <a:solidFill>
                  <a:schemeClr val="tx1"/>
                </a:solidFill>
              </a:rPr>
              <a:t>Atemluft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altLang="de-DE" sz="1800" b="0">
                <a:solidFill>
                  <a:schemeClr val="tx1"/>
                </a:solidFill>
              </a:rPr>
              <a:t>Sicherheitsmaßnahmen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altLang="de-DE" sz="1800" b="0">
                <a:solidFill>
                  <a:schemeClr val="tx1"/>
                </a:solidFill>
              </a:rPr>
              <a:t>Notfall- und Rettungsmaßnahmen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5A0B233-B185-EE3E-9C27-5612564BFA7B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N:\kunden\BGRCI\Printmedien\Sicherheitskurzgespraeche\SKG_071_Feuer-und_Heissarbeiten_2011\Version_11\JPGs\Lektion_1.jpg">
            <a:extLst>
              <a:ext uri="{FF2B5EF4-FFF2-40B4-BE49-F238E27FC236}">
                <a16:creationId xmlns:a16="http://schemas.microsoft.com/office/drawing/2014/main" id="{AF45F765-E592-99BB-0567-90034DA42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3" y="1273175"/>
            <a:ext cx="438467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Foliennummernplatzhalter 4">
            <a:extLst>
              <a:ext uri="{FF2B5EF4-FFF2-40B4-BE49-F238E27FC236}">
                <a16:creationId xmlns:a16="http://schemas.microsoft.com/office/drawing/2014/main" id="{8EBBBEB8-CCB9-4D8E-849D-7C78973387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C2BE7A53-F1FC-4A0D-9C8B-39F4E9EB5BE0}" type="slidenum">
              <a:rPr lang="de-DE" alt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11268" name="Titel 1">
            <a:extLst>
              <a:ext uri="{FF2B5EF4-FFF2-40B4-BE49-F238E27FC236}">
                <a16:creationId xmlns:a16="http://schemas.microsoft.com/office/drawing/2014/main" id="{20F270C2-EE6E-1553-E554-884B54686BC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50863" y="1457325"/>
            <a:ext cx="7659687" cy="595313"/>
          </a:xfrm>
        </p:spPr>
        <p:txBody>
          <a:bodyPr/>
          <a:lstStyle/>
          <a:p>
            <a:r>
              <a:rPr lang="de-DE" altLang="de-DE"/>
              <a:t>Sicher arbeiten</a:t>
            </a:r>
          </a:p>
        </p:txBody>
      </p:sp>
      <p:sp>
        <p:nvSpPr>
          <p:cNvPr id="11269" name="Rechteck 6">
            <a:extLst>
              <a:ext uri="{FF2B5EF4-FFF2-40B4-BE49-F238E27FC236}">
                <a16:creationId xmlns:a16="http://schemas.microsoft.com/office/drawing/2014/main" id="{AC20A019-E5E6-3253-C8A7-29729F6AC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" y="2655888"/>
            <a:ext cx="53038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455613" indent="-179388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›"/>
            </a:pPr>
            <a:r>
              <a:rPr lang="de-DE" altLang="de-DE" sz="1800" b="0">
                <a:solidFill>
                  <a:schemeClr val="tx1"/>
                </a:solidFill>
              </a:rPr>
              <a:t>Während der Arbeit: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altLang="de-DE" sz="1800" b="0">
                <a:solidFill>
                  <a:schemeClr val="tx1"/>
                </a:solidFill>
              </a:rPr>
              <a:t>Persönliche Schutzausrüstungen</a:t>
            </a:r>
            <a:br>
              <a:rPr lang="de-DE" altLang="de-DE" sz="1800" b="0">
                <a:solidFill>
                  <a:schemeClr val="tx1"/>
                </a:solidFill>
              </a:rPr>
            </a:br>
            <a:r>
              <a:rPr lang="de-DE" altLang="de-DE" sz="1800" b="0">
                <a:solidFill>
                  <a:schemeClr val="tx1"/>
                </a:solidFill>
              </a:rPr>
              <a:t>tragen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altLang="de-DE" sz="1800" b="0">
                <a:solidFill>
                  <a:schemeClr val="tx1"/>
                </a:solidFill>
              </a:rPr>
              <a:t>Absprachen einhalten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altLang="de-DE" sz="1800" b="0">
                <a:solidFill>
                  <a:schemeClr val="tx1"/>
                </a:solidFill>
              </a:rPr>
              <a:t>Umsichtig arbeiten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altLang="de-DE" sz="1800" b="0">
                <a:solidFill>
                  <a:schemeClr val="tx1"/>
                </a:solidFill>
              </a:rPr>
              <a:t>Probleme melden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7076471-01CC-B570-29D9-61DA905E0897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N:\kunden\BGRCI\Printmedien\Sicherheitskurzgespraeche\SKG_071_Feuer-und_Heissarbeiten_2011\Version_11\JPGs\Lektion_1.jpg">
            <a:extLst>
              <a:ext uri="{FF2B5EF4-FFF2-40B4-BE49-F238E27FC236}">
                <a16:creationId xmlns:a16="http://schemas.microsoft.com/office/drawing/2014/main" id="{748856C3-4E45-6AB8-22CB-99B31AA85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5"/>
          <a:stretch>
            <a:fillRect/>
          </a:stretch>
        </p:blipFill>
        <p:spPr bwMode="auto">
          <a:xfrm>
            <a:off x="5419725" y="2216150"/>
            <a:ext cx="5268913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Foliennummernplatzhalter 4">
            <a:extLst>
              <a:ext uri="{FF2B5EF4-FFF2-40B4-BE49-F238E27FC236}">
                <a16:creationId xmlns:a16="http://schemas.microsoft.com/office/drawing/2014/main" id="{F61A2A27-CC01-9B38-2DFE-11C5696306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C8BB3013-4554-46AF-868C-B8581E885E07}" type="slidenum">
              <a:rPr lang="de-DE" alt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12292" name="Titel 1">
            <a:extLst>
              <a:ext uri="{FF2B5EF4-FFF2-40B4-BE49-F238E27FC236}">
                <a16:creationId xmlns:a16="http://schemas.microsoft.com/office/drawing/2014/main" id="{D3153BE3-0684-62B0-7AC9-097AA957219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41338" y="1457325"/>
            <a:ext cx="7659687" cy="595313"/>
          </a:xfrm>
        </p:spPr>
        <p:txBody>
          <a:bodyPr/>
          <a:lstStyle/>
          <a:p>
            <a:r>
              <a:rPr lang="de-DE" altLang="de-DE"/>
              <a:t>Arbeitsbereich in funktions-</a:t>
            </a:r>
            <a:br>
              <a:rPr lang="de-DE" altLang="de-DE"/>
            </a:br>
            <a:r>
              <a:rPr lang="de-DE" altLang="de-DE"/>
              <a:t>fähigem Zustand übergeben</a:t>
            </a:r>
          </a:p>
        </p:txBody>
      </p:sp>
      <p:sp>
        <p:nvSpPr>
          <p:cNvPr id="12293" name="Rechteck 6">
            <a:extLst>
              <a:ext uri="{FF2B5EF4-FFF2-40B4-BE49-F238E27FC236}">
                <a16:creationId xmlns:a16="http://schemas.microsoft.com/office/drawing/2014/main" id="{AAE693D3-601C-0566-637B-8D53E31E5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2654300"/>
            <a:ext cx="6907213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455613" indent="-179388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›"/>
            </a:pPr>
            <a:r>
              <a:rPr lang="de-DE" altLang="de-DE" sz="1800" b="0">
                <a:solidFill>
                  <a:schemeClr val="tx1"/>
                </a:solidFill>
              </a:rPr>
              <a:t>Nach der Arbeit: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altLang="de-DE" sz="1800" b="0">
                <a:solidFill>
                  <a:schemeClr val="tx1"/>
                </a:solidFill>
              </a:rPr>
              <a:t>Ordnung schaffen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altLang="de-DE" sz="1800" b="0">
                <a:solidFill>
                  <a:schemeClr val="tx1"/>
                </a:solidFill>
              </a:rPr>
              <a:t>Schutzeinrichtungen prüfen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altLang="de-DE" sz="1800" b="0">
                <a:solidFill>
                  <a:schemeClr val="tx1"/>
                </a:solidFill>
              </a:rPr>
              <a:t>Abschluss melden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altLang="de-DE" sz="1800" b="0">
                <a:solidFill>
                  <a:schemeClr val="tx1"/>
                </a:solidFill>
              </a:rPr>
              <a:t>Erforderlichenfalls Kontrolle</a:t>
            </a:r>
            <a:br>
              <a:rPr lang="de-DE" altLang="de-DE" sz="1800" b="0">
                <a:solidFill>
                  <a:schemeClr val="tx1"/>
                </a:solidFill>
              </a:rPr>
            </a:br>
            <a:r>
              <a:rPr lang="de-DE" altLang="de-DE" sz="1800" b="0">
                <a:solidFill>
                  <a:schemeClr val="tx1"/>
                </a:solidFill>
              </a:rPr>
              <a:t>durch Brandwache</a:t>
            </a:r>
          </a:p>
          <a:p>
            <a:pPr lvl="1">
              <a:buFont typeface="Symbol" panose="05050102010706020507" pitchFamily="18" charset="2"/>
              <a:buChar char="-"/>
            </a:pPr>
            <a:endParaRPr lang="de-DE" altLang="de-DE" sz="1800" b="0">
              <a:solidFill>
                <a:schemeClr val="tx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112F7FA-3D7E-A46D-C3F1-45925F401EF9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N:\kunden\BGRCI\Printmedien\Sicherheitskurzgespraeche\SKG_071_Feuer-und_Heissarbeiten_2011\Version_11\JPGs\Lektion_1.jpg">
            <a:extLst>
              <a:ext uri="{FF2B5EF4-FFF2-40B4-BE49-F238E27FC236}">
                <a16:creationId xmlns:a16="http://schemas.microsoft.com/office/drawing/2014/main" id="{88878848-BAC3-C75E-1D64-00981F709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1125538"/>
            <a:ext cx="4160837" cy="58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Foliennummernplatzhalter 4">
            <a:extLst>
              <a:ext uri="{FF2B5EF4-FFF2-40B4-BE49-F238E27FC236}">
                <a16:creationId xmlns:a16="http://schemas.microsoft.com/office/drawing/2014/main" id="{4FE7D14C-0930-E179-8B97-648F789305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443178D9-253F-44B8-A7BB-350851719C83}" type="slidenum">
              <a:rPr lang="de-DE" alt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BB48BEE-0678-F7F1-A1A1-4B5329CE3FEE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>
                <a:latin typeface="+mj-lt"/>
                <a:ea typeface="+mj-ea"/>
                <a:cs typeface="+mj-cs"/>
              </a:rPr>
              <a:t>Finde die neun Fehler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4">
            <a:extLst>
              <a:ext uri="{FF2B5EF4-FFF2-40B4-BE49-F238E27FC236}">
                <a16:creationId xmlns:a16="http://schemas.microsoft.com/office/drawing/2014/main" id="{06F1EFB7-2A2F-DFC7-7DAF-481440809A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E1EA1BEE-D891-4C20-AF12-6D93FBBD50E3}" type="slidenum">
              <a:rPr lang="de-DE" alt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38DF57E-6DBA-7754-26FA-D2469601AF5F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Fehlerübersicht</a:t>
            </a: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0B0F574A-D67D-6F86-A83A-38D45064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0"/>
          <a:stretch>
            <a:fillRect/>
          </a:stretch>
        </p:blipFill>
        <p:spPr bwMode="auto">
          <a:xfrm>
            <a:off x="5475288" y="1082675"/>
            <a:ext cx="51943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nummernplatzhalter 4">
            <a:extLst>
              <a:ext uri="{FF2B5EF4-FFF2-40B4-BE49-F238E27FC236}">
                <a16:creationId xmlns:a16="http://schemas.microsoft.com/office/drawing/2014/main" id="{72B16046-0E5B-F9FD-2565-D1D4659211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E62DF905-E424-460B-9807-874E7DF4E1DC}" type="slidenum">
              <a:rPr lang="de-DE" alt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113EB56-B4BE-245F-BDCE-12F884BA4A40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</a:t>
            </a: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303AD9FB-BF55-EE19-1C63-EF6CF8045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0"/>
          <a:stretch>
            <a:fillRect/>
          </a:stretch>
        </p:blipFill>
        <p:spPr bwMode="auto">
          <a:xfrm>
            <a:off x="5475288" y="1082675"/>
            <a:ext cx="51943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hteck 8">
            <a:extLst>
              <a:ext uri="{FF2B5EF4-FFF2-40B4-BE49-F238E27FC236}">
                <a16:creationId xmlns:a16="http://schemas.microsoft.com/office/drawing/2014/main" id="{8F919BA3-343D-F506-8438-B218DF78A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466975"/>
            <a:ext cx="39544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Gerüstlagen bei mehr als zwei Metern Absturzhöhe mit einem dreiteiligen Seitenschutz (Geländerholm, Zwischenholm und Bordbrett) versehen. </a:t>
            </a:r>
          </a:p>
        </p:txBody>
      </p:sp>
      <p:sp>
        <p:nvSpPr>
          <p:cNvPr id="17414" name="Pfeil nach rechts 9">
            <a:extLst>
              <a:ext uri="{FF2B5EF4-FFF2-40B4-BE49-F238E27FC236}">
                <a16:creationId xmlns:a16="http://schemas.microsoft.com/office/drawing/2014/main" id="{275C6BD3-F29A-B433-39C8-7437BD822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25" y="1954213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BG RCI PPT-Master</Template>
  <TotalTime>0</TotalTime>
  <Words>339</Words>
  <Application>Microsoft Office PowerPoint</Application>
  <PresentationFormat>Benutzerdefiniert</PresentationFormat>
  <Paragraphs>98</Paragraphs>
  <Slides>18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Symbol</vt:lpstr>
      <vt:lpstr>Times</vt:lpstr>
      <vt:lpstr>BG RCI PPT-Master</vt:lpstr>
      <vt:lpstr>Instandhaltungsarbeiten</vt:lpstr>
      <vt:lpstr>Erlaubnisschein verwenden</vt:lpstr>
      <vt:lpstr>Arbeiten unmissverständlich absprechen</vt:lpstr>
      <vt:lpstr>Arbeitsplatz und Arbeitsumgebung sichern</vt:lpstr>
      <vt:lpstr>Sicher arbeiten</vt:lpstr>
      <vt:lpstr>Arbeitsbereich in funktions- fähigem Zustand übergeben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 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gklesper</dc:creator>
  <cp:lastModifiedBy>Angelika Steffan</cp:lastModifiedBy>
  <cp:revision>131</cp:revision>
  <dcterms:created xsi:type="dcterms:W3CDTF">2009-09-24T11:16:33Z</dcterms:created>
  <dcterms:modified xsi:type="dcterms:W3CDTF">2024-09-02T10:45:33Z</dcterms:modified>
</cp:coreProperties>
</file>