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83" r:id="rId15"/>
    <p:sldId id="284" r:id="rId16"/>
    <p:sldId id="275" r:id="rId17"/>
    <p:sldId id="276" r:id="rId18"/>
    <p:sldId id="282" r:id="rId19"/>
  </p:sldIdLst>
  <p:sldSz cx="10688638" cy="756285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94" d="100"/>
          <a:sy n="94" d="100"/>
        </p:scale>
        <p:origin x="15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0FCA8DF-AA43-8DA7-AAE0-ADA973BE66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5E0E2FF-808D-38EE-5F53-2316E85022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362E7F5-E961-6A3A-C4CA-BB97E6A7C16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39788" y="768350"/>
            <a:ext cx="54197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4B599B46-2527-036D-2F9E-73FAD028BF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94458F1-9631-D95E-3A9F-8A699937F6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C1C2AD63-6A24-7727-A514-935FABD0F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3972E62-8BB4-487C-B595-295980EE26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07D496A4-D35C-3405-CB6D-A24C603F3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F9894730-1081-CA25-82F0-3D2FA23F2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12523632-1494-8709-F052-3EAA5C8A7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0D9AB75-49FC-458F-A2FB-6EA86CF73AF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F942AAE1-0B82-E911-30DA-32039AB03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82EA8662-B630-424E-7614-163932FD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34D1E9A5-6B4A-4598-06BA-F1F314130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F198EDF-D7EF-41A5-A2F3-ED0CE5B08899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51763370-ECBB-9BD4-26C0-A0CD305E1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D61DCE3D-194B-3DFC-D4E0-46A224B4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7CD89D45-EDE0-270A-A439-E494B3925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E7B1CF4-2F67-45B7-A2FC-C9B4990894F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6089310A-360B-B335-5FE8-377156A8C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F6AE67D7-2435-067C-665E-F7FF0AF6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D3C4C0D3-AF76-93D6-A4B7-51A84173F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7D8D824-9C80-42A7-BD9F-D9C3002AB6C7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1D58638A-5A77-4D63-1395-F5E8EEE83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954B6A43-051F-84C8-EF55-65AB9D16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B3696BE5-20AB-C830-285C-71B0F3F52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03EA7C7-5831-4211-927F-557311E77DCF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68126A57-BBF1-DD95-8B7C-1957401F1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0094B752-B254-26E5-58AE-CA0D515E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F3274713-D4F2-A41F-8B49-9BEE5C9D5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A71F757-477B-497C-91D7-12F7EAA83B81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1C47E226-0A23-DD80-215B-9DDBDEA62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C04C12E9-454A-942F-2FD7-E36F47B1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8B7F833E-23FD-0A07-F802-557E687DB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F0EC845-FCF5-450B-81BD-DBEA17496B5A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01AB216C-7508-FD6F-C65E-73E2BE02B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D81545A1-EF18-4B85-87C6-444917E5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67935D23-0E6D-A612-E0B7-7D72A530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86E0E54-C151-447C-BB9A-A3AAA268636B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05399ED-19B1-BBA5-11F0-90FB7338C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E6E00FFE-C549-2589-84D9-FDEDB81F1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266CDBF2-1B67-B91D-11B5-FCC533C37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DEA32C9-73D1-4F9A-AFCD-EE36E5D17F7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417B7B09-CFC2-C4E6-15BA-1D5C9C2BF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67A10715-6AE9-843E-EE1A-AC48DCCC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CBD643F8-8AA7-46EF-B28B-5A6451E1A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4BDF254-1C2F-46F5-ACA3-DF82F53DD442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478977ED-DE8B-7CD7-39EB-14DFFDE30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3378336D-8142-1719-9F86-59A77093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08305763-645A-480E-516B-B41549A14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31DFF34-5B33-4909-A66A-760DAB13F596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2347EC3E-C2E1-7929-3A8D-9393796A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52564CE-D6B7-EFF4-5F29-19FBC9159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67B4C539-A29C-460E-B25C-5E5F4BB279A7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B8E0C92-465A-CD63-CE7B-52D864CED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8043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0AA5ECE-5A1B-8208-B0B5-09E149F47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01BE-5A04-4635-96BB-254451DAAFD5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348B279-B403-C508-D369-6CF0895776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E8E3032-392E-4484-A021-0BB939276B5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61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4D0ADA4-866A-FB7C-1C51-5B2EFDE45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9EB9-6B6B-4DE6-BB93-4C8609EABEC5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99C0FA-977F-E6B4-FF7D-7B5691318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F4FA6F0-A8D0-4C13-A9D3-C064FB0F8F1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21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DEB05C-3F0B-1FD4-0923-2A159974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15E4AC-54B6-5770-F9FF-75D87CF24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A6CC21A-51B5-4689-9119-22149924976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31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41DAD0C-FD52-B831-2B14-345DF3A1A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907F-4D65-4A75-AC23-23FA12FDFEC9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37A425A-3878-B22C-6FD3-9B403DFD86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3A21190-B292-46E8-A269-B6CAA418413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46EECEE-7D21-661E-BB0E-9B62C62EE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5FB1A-400D-4C62-90F7-595A7DA4DD2C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100075-C97B-4112-485D-4AB0CB9BF6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A8348B7-E621-42D7-8016-CD58E264C42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0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7C414EC-D1C4-582E-B3C0-D6287D11F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1380-A800-49D9-BB12-3A1A91EFA228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2B62049-E67E-D0F5-3451-794555996C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A1D95CA-CBEF-4B5F-A049-BE495B4316D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07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6BF5E10-7ADF-23BB-1472-BBCAC4D95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6447-EFB8-441B-983D-E9822513643D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9487467-09BD-7D4A-5D75-367A51FE7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B6093EE-E849-413C-8F9A-C8A90B482F5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502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1609FAD-4058-A2E5-1F8F-1993855028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004: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Tätigkeiten mit Druckgasflaschen im Labor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A1DA1E6-3482-3F69-678E-3AAF80A18E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AA124D8-8303-46AA-98A0-E0A0D321324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108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7C54DE8-D3E4-C2D6-152E-094E1FC9E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9BE5-D594-4E0D-9A0D-48188D94B175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A43717A-C079-B481-0E61-B88073C59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9870485-9659-455C-9B5E-57257DA4C79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439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F0F099A-7E14-1CA5-D7D0-0ACF390A9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6077-B794-48CE-8D30-D7CFAB273C4A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83A5F5-82A4-384F-69CD-CA05A25F9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D29EEAC-3069-4C78-A755-FE4EBF82963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59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B51374D0-7CA3-79CA-07FE-042ADD8D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63FB8CF7-C64A-7EFA-B2C7-409EB4268B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31E4071-976B-4E46-9409-4A74B08746F5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AF087663-D3FB-31EF-3AFE-0B766E701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8CAB6CAA-0703-1922-9240-7D111104A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D3EE3C54-8E18-CDEB-8763-D88A7AF16D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B654F11-2F27-496B-BA3F-D5DB68BF5C1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89" r:id="rId3"/>
    <p:sldLayoutId id="2147484290" r:id="rId4"/>
    <p:sldLayoutId id="2147484291" r:id="rId5"/>
    <p:sldLayoutId id="2147484292" r:id="rId6"/>
    <p:sldLayoutId id="2147484298" r:id="rId7"/>
    <p:sldLayoutId id="2147484299" r:id="rId8"/>
    <p:sldLayoutId id="2147484293" r:id="rId9"/>
    <p:sldLayoutId id="2147484294" r:id="rId10"/>
    <p:sldLayoutId id="21474842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center.bgrci.de/shop/reihen/bgrci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F9400D40-6198-76B6-897E-A74593A2F2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11/2025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591E9D9B-4125-DA87-0DCE-C83B0A54408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982913" y="2413000"/>
            <a:ext cx="7351712" cy="536575"/>
          </a:xfrm>
        </p:spPr>
        <p:txBody>
          <a:bodyPr/>
          <a:lstStyle/>
          <a:p>
            <a:pPr marL="53975" indent="-457200" eaLnBrk="1" hangingPunct="1"/>
            <a:r>
              <a:rPr lang="de-DE" altLang="de-DE"/>
              <a:t>Tätigkeiten mit Druckgasflaschen</a:t>
            </a:r>
            <a:br>
              <a:rPr lang="de-DE" altLang="de-DE"/>
            </a:br>
            <a:r>
              <a:rPr lang="de-DE" altLang="de-DE"/>
              <a:t>im Labor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9A28FE-052E-7E46-C289-9141E6090196}"/>
              </a:ext>
            </a:extLst>
          </p:cNvPr>
          <p:cNvSpPr txBox="1">
            <a:spLocks/>
          </p:cNvSpPr>
          <p:nvPr/>
        </p:nvSpPr>
        <p:spPr bwMode="auto">
          <a:xfrm>
            <a:off x="3032125" y="35020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004)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8">
            <a:extLst>
              <a:ext uri="{FF2B5EF4-FFF2-40B4-BE49-F238E27FC236}">
                <a16:creationId xmlns:a16="http://schemas.microsoft.com/office/drawing/2014/main" id="{26A4252B-D69D-ABF3-A996-17FFAD4822E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BAC10546-CF16-8059-3F50-7C3EE712D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E57C60F-4EB1-4841-9939-C0DF71E4CC8A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1AE3FA-6D2F-BD81-44F2-8CED4B84832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FB50144A-D712-DB5B-AEB9-330E546C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Betriebsanweisung anbringen.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FED349AF-14F8-9804-C4BC-ACC48AB5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339975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8">
            <a:extLst>
              <a:ext uri="{FF2B5EF4-FFF2-40B4-BE49-F238E27FC236}">
                <a16:creationId xmlns:a16="http://schemas.microsoft.com/office/drawing/2014/main" id="{83CC368F-FD1C-A8DA-AC8E-B3F24EB7E32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4990125B-592C-F2CD-4EEE-1386EA7EB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8431AAC-6EBE-4EF8-A0AB-D48D2C932A82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7220AAF-51BA-47C7-C2D8-32F246CFC81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DB49586C-D3B4-8565-E0B1-6DEA734A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Warnkennzeichen für Druckgasflaschen wieder anbringen.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6EE8894E-1BF4-BBF7-33F2-E73A0A4C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33369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8">
            <a:extLst>
              <a:ext uri="{FF2B5EF4-FFF2-40B4-BE49-F238E27FC236}">
                <a16:creationId xmlns:a16="http://schemas.microsoft.com/office/drawing/2014/main" id="{5A110DD7-98FD-1FC0-4830-DC32D651FD5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BEF1875B-E7F7-B6C6-F062-1DCC23986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64A1D97-172F-4FE2-91C0-350BE8218F24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6A010C3-C770-67CB-46EC-57BFC4EE9766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5250CAA1-83F3-34F3-E424-CAFE1937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910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Druckgasflaschen im Aufzug nicht zusammen mit Personen transportieren.</a:t>
            </a:r>
          </a:p>
        </p:txBody>
      </p:sp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D3511734-FD5C-ADC3-4C47-97D38359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19177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8">
            <a:extLst>
              <a:ext uri="{FF2B5EF4-FFF2-40B4-BE49-F238E27FC236}">
                <a16:creationId xmlns:a16="http://schemas.microsoft.com/office/drawing/2014/main" id="{48B9A87D-6D4D-B24C-76B7-885A8796D9C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150AB303-0FD4-4AE9-8D75-4F68E973E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ECAD8DC-D9F3-469A-AA00-548F77B6E4DD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95E945-7F69-EDDE-78B4-74E803DF967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2EBDE191-2A3C-8C9B-5D26-3A7D64EF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Wasserstoff-Druckgasflasche hat falsche Farbkennzeichnung.</a:t>
            </a:r>
          </a:p>
        </p:txBody>
      </p:sp>
      <p:sp>
        <p:nvSpPr>
          <p:cNvPr id="25606" name="Pfeil nach rechts 9">
            <a:extLst>
              <a:ext uri="{FF2B5EF4-FFF2-40B4-BE49-F238E27FC236}">
                <a16:creationId xmlns:a16="http://schemas.microsoft.com/office/drawing/2014/main" id="{4DE62A21-DD6A-3159-4D6F-EEA03210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42640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8">
            <a:extLst>
              <a:ext uri="{FF2B5EF4-FFF2-40B4-BE49-F238E27FC236}">
                <a16:creationId xmlns:a16="http://schemas.microsoft.com/office/drawing/2014/main" id="{EC677BC0-3A96-ADC2-CC63-A1307088C3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7E066DD9-BDC2-F774-E390-50F856463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0079E30-618A-42C4-8E7D-CC5DB5B3DD1D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940BAC-956C-A015-84F3-9095A19E011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A3D76841-4BDA-EA95-1314-9E884AB2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689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Ersatzflasche im Sicherheitsschrank lagern.</a:t>
            </a:r>
          </a:p>
        </p:txBody>
      </p:sp>
      <p:sp>
        <p:nvSpPr>
          <p:cNvPr id="27654" name="Pfeil nach rechts 9">
            <a:extLst>
              <a:ext uri="{FF2B5EF4-FFF2-40B4-BE49-F238E27FC236}">
                <a16:creationId xmlns:a16="http://schemas.microsoft.com/office/drawing/2014/main" id="{1C47045D-9F08-A581-DDB0-1FE66F14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47117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8">
            <a:extLst>
              <a:ext uri="{FF2B5EF4-FFF2-40B4-BE49-F238E27FC236}">
                <a16:creationId xmlns:a16="http://schemas.microsoft.com/office/drawing/2014/main" id="{FA6AAE0D-E91A-7AE7-B776-2EAB8FF43E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0AC29313-0216-FE60-671A-5C861626F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B2E8B1F-E01E-4A74-B7C2-D4F291CAC112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6DCA3C-67C6-534B-2453-C3015BD467BF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4C296934-107E-C017-A983-1B57DA088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Druckgasflasche gegen Umfallen sichern.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8556C2AF-450B-B98A-BDD7-C1550D0433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53488" y="421640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8">
            <a:extLst>
              <a:ext uri="{FF2B5EF4-FFF2-40B4-BE49-F238E27FC236}">
                <a16:creationId xmlns:a16="http://schemas.microsoft.com/office/drawing/2014/main" id="{96E66FC2-41C3-77A7-0431-2237F46113D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liennummernplatzhalter 4">
            <a:extLst>
              <a:ext uri="{FF2B5EF4-FFF2-40B4-BE49-F238E27FC236}">
                <a16:creationId xmlns:a16="http://schemas.microsoft.com/office/drawing/2014/main" id="{EB71029B-EBFB-3856-B83D-F4EE2975C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A6CB01F-1988-4A1B-A5A5-3026621C4B96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C42FA65-9F3C-9ADE-5124-0E5ED6238E6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31749" name="Rechteck 8">
            <a:extLst>
              <a:ext uri="{FF2B5EF4-FFF2-40B4-BE49-F238E27FC236}">
                <a16:creationId xmlns:a16="http://schemas.microsoft.com/office/drawing/2014/main" id="{31CB0B50-5685-B7CF-3708-76EC3B36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Transport nur mit aufgeschraubter Ventilkappe.</a:t>
            </a:r>
          </a:p>
        </p:txBody>
      </p:sp>
      <p:sp>
        <p:nvSpPr>
          <p:cNvPr id="31750" name="Pfeil nach rechts 9">
            <a:extLst>
              <a:ext uri="{FF2B5EF4-FFF2-40B4-BE49-F238E27FC236}">
                <a16:creationId xmlns:a16="http://schemas.microsoft.com/office/drawing/2014/main" id="{FA8EC0BA-F0B7-1DE3-CCEA-5BFBCF29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0" y="555625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8">
            <a:extLst>
              <a:ext uri="{FF2B5EF4-FFF2-40B4-BE49-F238E27FC236}">
                <a16:creationId xmlns:a16="http://schemas.microsoft.com/office/drawing/2014/main" id="{AED777A5-9A0C-C22B-31C0-8A96138FE6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liennummernplatzhalter 4">
            <a:extLst>
              <a:ext uri="{FF2B5EF4-FFF2-40B4-BE49-F238E27FC236}">
                <a16:creationId xmlns:a16="http://schemas.microsoft.com/office/drawing/2014/main" id="{73BB28B4-7418-B09B-EC9B-9F868A5FD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5C25B03-F198-423C-9BC1-CD9CD6014D59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619B41-6ECF-D44D-F2DF-EA1BC5EDEEF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33797" name="Rechteck 8">
            <a:extLst>
              <a:ext uri="{FF2B5EF4-FFF2-40B4-BE49-F238E27FC236}">
                <a16:creationId xmlns:a16="http://schemas.microsoft.com/office/drawing/2014/main" id="{E113D4DD-0791-CF02-625C-AB4DF4C2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Druckgasflasche sichern.</a:t>
            </a:r>
          </a:p>
        </p:txBody>
      </p:sp>
      <p:sp>
        <p:nvSpPr>
          <p:cNvPr id="33798" name="Pfeil nach rechts 9">
            <a:extLst>
              <a:ext uri="{FF2B5EF4-FFF2-40B4-BE49-F238E27FC236}">
                <a16:creationId xmlns:a16="http://schemas.microsoft.com/office/drawing/2014/main" id="{5618FBE3-2DBE-0CAE-DC43-5DDEF8D5A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607695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2">
            <a:extLst>
              <a:ext uri="{FF2B5EF4-FFF2-40B4-BE49-F238E27FC236}">
                <a16:creationId xmlns:a16="http://schemas.microsoft.com/office/drawing/2014/main" id="{FA8315AC-3124-85C9-7C21-DEBA5EC7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B3C4F9F-8F93-446A-B02E-83486C48E66C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AA9ED9E-E675-2564-8764-F5D08980A4C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5844" name="Rechteck 5">
            <a:hlinkClick r:id="rId2"/>
            <a:extLst>
              <a:ext uri="{FF2B5EF4-FFF2-40B4-BE49-F238E27FC236}">
                <a16:creationId xmlns:a16="http://schemas.microsoft.com/office/drawing/2014/main" id="{6331A713-874F-5655-D40D-D4BAE91F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mediencenter.bgrci.de </a:t>
            </a:r>
          </a:p>
        </p:txBody>
      </p:sp>
      <p:pic>
        <p:nvPicPr>
          <p:cNvPr id="35845" name="Picture 9">
            <a:extLst>
              <a:ext uri="{FF2B5EF4-FFF2-40B4-BE49-F238E27FC236}">
                <a16:creationId xmlns:a16="http://schemas.microsoft.com/office/drawing/2014/main" id="{6F5EE435-35AE-C4D8-2287-E0D6A065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hteck 4">
            <a:extLst>
              <a:ext uri="{FF2B5EF4-FFF2-40B4-BE49-F238E27FC236}">
                <a16:creationId xmlns:a16="http://schemas.microsoft.com/office/drawing/2014/main" id="{BA77E5DC-6A3A-CDFB-D539-CDAEE45E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6324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Mediencenter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>
            <a:extLst>
              <a:ext uri="{FF2B5EF4-FFF2-40B4-BE49-F238E27FC236}">
                <a16:creationId xmlns:a16="http://schemas.microsoft.com/office/drawing/2014/main" id="{E3F2310F-3C53-12BD-650E-7C04115C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1" b="4631"/>
          <a:stretch>
            <a:fillRect/>
          </a:stretch>
        </p:blipFill>
        <p:spPr bwMode="auto">
          <a:xfrm>
            <a:off x="5748338" y="2265363"/>
            <a:ext cx="47799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3C395EE9-5B65-6972-5C38-74745A35C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D3B8422-F973-49C5-825A-B7FC132E4500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F6705E9C-D53B-2FAE-F0BB-C28183BCA9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255125" cy="595313"/>
          </a:xfrm>
        </p:spPr>
        <p:txBody>
          <a:bodyPr/>
          <a:lstStyle/>
          <a:p>
            <a:r>
              <a:rPr lang="de-DE" altLang="de-DE"/>
              <a:t>Tätigkeiten mit Druckgasflaschen</a:t>
            </a:r>
            <a:br>
              <a:rPr lang="de-DE" altLang="de-DE"/>
            </a:br>
            <a:r>
              <a:rPr lang="de-DE" altLang="de-DE"/>
              <a:t>sachgerecht vorbereiten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C0793D13-DB99-4624-2E42-1869324D8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98738"/>
            <a:ext cx="5111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Wichtige Regeln beachten:</a:t>
            </a:r>
            <a:endParaRPr lang="de-DE" altLang="de-DE" sz="2400">
              <a:solidFill>
                <a:schemeClr val="tx1"/>
              </a:solidFill>
            </a:endParaRP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Unterwiesene Personen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Betriebsanweisungen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Armaturen sorgfältig auswählen und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  handhaben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Gegen Umfallen sichern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11380A2-4127-8B0F-C71B-2BF10F1C0BDF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3692C4DD-F23C-2225-FBBE-C7BBAA860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707D024-2F16-42D3-B8D1-4A02BD28813A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47854BAF-0D0B-5D1F-4BB4-0E8DEFD266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altLang="de-DE"/>
              <a:t>Lagerung und Anwendung im Labor</a:t>
            </a: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83D229FC-1994-87E2-E7EB-FA86A0E0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598738"/>
            <a:ext cx="6907212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Wichtige Regeln beachten: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Geeigneter Sicherheitsschrank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Schutz vor gefährlicher</a:t>
            </a:r>
          </a:p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 Erwärmung (≥ 50°C)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 err="1">
                <a:solidFill>
                  <a:schemeClr val="tx1"/>
                </a:solidFill>
              </a:rPr>
              <a:t>Gasart</a:t>
            </a:r>
            <a:r>
              <a:rPr lang="de-DE" altLang="de-DE" sz="1800" b="0" dirty="0">
                <a:solidFill>
                  <a:schemeClr val="tx1"/>
                </a:solidFill>
              </a:rPr>
              <a:t> unbedingt beachten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Nur mit Druckminderer arbeiten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Kennzeichnung von Räumen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mit Druckgasflaschen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B9FDC36-7C49-6A16-9B3F-4C787E37FC6F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1">
            <a:extLst>
              <a:ext uri="{FF2B5EF4-FFF2-40B4-BE49-F238E27FC236}">
                <a16:creationId xmlns:a16="http://schemas.microsoft.com/office/drawing/2014/main" id="{70FDF98B-36C7-7536-F30D-3DF5846C3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200275"/>
            <a:ext cx="46577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>
            <a:extLst>
              <a:ext uri="{FF2B5EF4-FFF2-40B4-BE49-F238E27FC236}">
                <a16:creationId xmlns:a16="http://schemas.microsoft.com/office/drawing/2014/main" id="{39B6409B-A0C0-E79C-2B96-778474393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 b="2324"/>
          <a:stretch>
            <a:fillRect/>
          </a:stretch>
        </p:blipFill>
        <p:spPr bwMode="auto">
          <a:xfrm>
            <a:off x="6108700" y="1093788"/>
            <a:ext cx="4097338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A03843EE-426D-B9A7-B759-A7252A110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A60545C-FE7E-43B4-96D7-1E67A5673A2E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6F802EBB-8EAC-F8A8-3889-E48442F6A2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Wechsel/Anschluss</a:t>
            </a:r>
            <a:br>
              <a:rPr lang="de-DE" altLang="de-DE"/>
            </a:br>
            <a:r>
              <a:rPr lang="de-DE" altLang="de-DE"/>
              <a:t>von Druckgasflaschen</a:t>
            </a: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E81B064D-8529-B817-78E4-FE19EA472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598738"/>
            <a:ext cx="53086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Dabei beachten: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Auf richtige </a:t>
            </a:r>
            <a:r>
              <a:rPr lang="de-DE" altLang="de-DE" sz="1800" b="0" dirty="0" err="1">
                <a:solidFill>
                  <a:schemeClr val="tx1"/>
                </a:solidFill>
              </a:rPr>
              <a:t>Gasart</a:t>
            </a:r>
            <a:r>
              <a:rPr lang="de-DE" altLang="de-DE" sz="1800" b="0" dirty="0">
                <a:solidFill>
                  <a:schemeClr val="tx1"/>
                </a:solidFill>
              </a:rPr>
              <a:t> achten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</a:t>
            </a:r>
            <a:r>
              <a:rPr lang="de-DE" altLang="de-DE" sz="1800" b="0" dirty="0" err="1">
                <a:solidFill>
                  <a:schemeClr val="tx1"/>
                </a:solidFill>
              </a:rPr>
              <a:t>Gasespezifische</a:t>
            </a:r>
            <a:r>
              <a:rPr lang="de-DE" altLang="de-DE" sz="1800" b="0" dirty="0">
                <a:solidFill>
                  <a:schemeClr val="tx1"/>
                </a:solidFill>
              </a:rPr>
              <a:t> Leitungen und</a:t>
            </a:r>
          </a:p>
          <a:p>
            <a:pPr indent="1368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Druckminderer verwenden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Auf Schadensfreiheit achten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Reihenfolge der Arbeitsschritte wichtig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Kennzeichnungen nicht verändern</a:t>
            </a:r>
          </a:p>
          <a:p>
            <a:pPr indent="1368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oder beseitigen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Dichtheit der Anschlüsse prüfen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B9C817D-5D81-D97A-9F6D-1273F358A05F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EE2FC423-4975-8483-6720-E01A25A3A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436CB5F-EF17-40C6-A366-8D5EFA302B81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F172F024-F77E-323E-12D0-25004E760B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Transport ohne Risiko</a:t>
            </a:r>
          </a:p>
        </p:txBody>
      </p:sp>
      <p:sp>
        <p:nvSpPr>
          <p:cNvPr id="11268" name="Rechteck 6">
            <a:extLst>
              <a:ext uri="{FF2B5EF4-FFF2-40B4-BE49-F238E27FC236}">
                <a16:creationId xmlns:a16="http://schemas.microsoft.com/office/drawing/2014/main" id="{E328D7D3-DF67-F091-BF93-581B0D4D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598738"/>
            <a:ext cx="5303838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Gefährdungen vermeiden: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Geeignete Transportmittel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sachgerecht verwenden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Ventilschutz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Vollständige Kennzeichnung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Nicht gemeinsam mit Personen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im Aufzug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Ventilschutz kein Anschlagpunkt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0A631F5-3D94-F1AE-F9E9-895AED2132BC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11270" name="Grafik 1">
            <a:extLst>
              <a:ext uri="{FF2B5EF4-FFF2-40B4-BE49-F238E27FC236}">
                <a16:creationId xmlns:a16="http://schemas.microsoft.com/office/drawing/2014/main" id="{94149267-13AC-A45E-133C-A07332C9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308100"/>
            <a:ext cx="4757738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>
            <a:extLst>
              <a:ext uri="{FF2B5EF4-FFF2-40B4-BE49-F238E27FC236}">
                <a16:creationId xmlns:a16="http://schemas.microsoft.com/office/drawing/2014/main" id="{380591D4-5DF8-904C-708D-106F1A698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5863BCC-B00E-44CC-919F-136E028168D3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1" name="Titel 1">
            <a:extLst>
              <a:ext uri="{FF2B5EF4-FFF2-40B4-BE49-F238E27FC236}">
                <a16:creationId xmlns:a16="http://schemas.microsoft.com/office/drawing/2014/main" id="{E80A0D70-E113-95EA-0577-0648AE0118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Notfälle beherrschen</a:t>
            </a:r>
          </a:p>
        </p:txBody>
      </p:sp>
      <p:sp>
        <p:nvSpPr>
          <p:cNvPr id="12292" name="Rechteck 6">
            <a:extLst>
              <a:ext uri="{FF2B5EF4-FFF2-40B4-BE49-F238E27FC236}">
                <a16:creationId xmlns:a16="http://schemas.microsoft.com/office/drawing/2014/main" id="{A6289540-5E03-8DE6-44FA-12BB14DA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98738"/>
            <a:ext cx="6907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Selbstschutz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Flaschenventile schließen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Bei Unklarheit über die Gasart hohe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Gefährdung unterstellen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Anwesende warnen, Notruf auslösen,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Bereich absperren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Bei Beschädigungen oder Manipulationen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an Druckgasflaschen diese nicht verwenden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D3EDC83-11ED-1615-42EE-875E97D4B433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pic>
        <p:nvPicPr>
          <p:cNvPr id="12294" name="Grafik 1">
            <a:extLst>
              <a:ext uri="{FF2B5EF4-FFF2-40B4-BE49-F238E27FC236}">
                <a16:creationId xmlns:a16="http://schemas.microsoft.com/office/drawing/2014/main" id="{670CA0F8-E0B0-5FBB-5F59-525A62DEE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477963"/>
            <a:ext cx="4384675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5597F759-57B6-88B5-D12D-75D26D2DC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4A43F90-6177-4F72-A834-43469C9626DB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2CB86E-BD20-B165-6272-E1C1215915E9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Finden Sie die 9 Fehler</a:t>
            </a:r>
          </a:p>
        </p:txBody>
      </p:sp>
      <p:pic>
        <p:nvPicPr>
          <p:cNvPr id="13316" name="Grafik 2">
            <a:extLst>
              <a:ext uri="{FF2B5EF4-FFF2-40B4-BE49-F238E27FC236}">
                <a16:creationId xmlns:a16="http://schemas.microsoft.com/office/drawing/2014/main" id="{D6F0C226-8551-04B2-9077-86ADDF44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 bwMode="auto">
          <a:xfrm>
            <a:off x="6342063" y="1484313"/>
            <a:ext cx="373697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8">
            <a:extLst>
              <a:ext uri="{FF2B5EF4-FFF2-40B4-BE49-F238E27FC236}">
                <a16:creationId xmlns:a16="http://schemas.microsoft.com/office/drawing/2014/main" id="{F605EB7F-8125-F992-AFD9-7C3A732B1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93B0E857-D61E-2D33-73CB-C3D3B1A2A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D5B9D09-ADAC-4B3D-864D-92DDADEE67C3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96D775A-05B1-86CA-F866-7773E3661791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8">
            <a:extLst>
              <a:ext uri="{FF2B5EF4-FFF2-40B4-BE49-F238E27FC236}">
                <a16:creationId xmlns:a16="http://schemas.microsoft.com/office/drawing/2014/main" id="{45E1B325-9C4E-73FD-F1A7-5CD971FF3F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5992813" y="1084263"/>
            <a:ext cx="4164012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42988DD2-BB59-465B-8C9A-9411437BD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3E7EAA3-7B31-4D37-909E-72620E983471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BDA3A2-9470-CFE0-F4BE-A1337458A97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107C3D31-129A-B20F-96B1-39B9810A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24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Druckgasflasche kennzeichnen.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EEAFE406-62F5-77BE-003C-FC607C3999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73988" y="2592388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363</Words>
  <PresentationFormat>Benutzerdefiniert</PresentationFormat>
  <Paragraphs>103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Times</vt:lpstr>
      <vt:lpstr>BG RCI PPT-Master</vt:lpstr>
      <vt:lpstr>Tätigkeiten mit Druckgasflaschen im Labor</vt:lpstr>
      <vt:lpstr>Tätigkeiten mit Druckgasflaschen sachgerecht vorbereiten</vt:lpstr>
      <vt:lpstr>Lagerung und Anwendung im Labor</vt:lpstr>
      <vt:lpstr>Wechsel/Anschluss von Druckgasflaschen</vt:lpstr>
      <vt:lpstr>Transport ohne Risiko</vt:lpstr>
      <vt:lpstr>Notfälle beherrschen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2012-04-19T11:42:10Z</cp:lastPrinted>
  <dcterms:created xsi:type="dcterms:W3CDTF">2009-09-24T11:16:33Z</dcterms:created>
  <dcterms:modified xsi:type="dcterms:W3CDTF">2025-12-10T16:21:53Z</dcterms:modified>
</cp:coreProperties>
</file>