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76" r:id="rId17"/>
    <p:sldId id="277" r:id="rId18"/>
    <p:sldId id="281" r:id="rId19"/>
    <p:sldId id="282" r:id="rId20"/>
  </p:sldIdLst>
  <p:sldSz cx="10688638" cy="7562850"/>
  <p:notesSz cx="6858000" cy="9144000"/>
  <p:custDataLst>
    <p:tags r:id="rId22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6023" autoAdjust="0"/>
  </p:normalViewPr>
  <p:slideViewPr>
    <p:cSldViewPr snapToGrid="0" showGuides="1">
      <p:cViewPr varScale="1">
        <p:scale>
          <a:sx n="89" d="100"/>
          <a:sy n="89" d="100"/>
        </p:scale>
        <p:origin x="1230" y="96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1DAC0B1-50C3-4A39-8CC1-86B29502D6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918A1DC-84E9-4002-873A-A3CA554B19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7A009AE-AF1D-4B74-B770-ED9394C19A6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F995A6C5-45C0-4A7A-9A73-8140DA4EEB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B197E6B2-8B6B-4507-BC54-A1A4FAA311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1022C556-F3F8-4404-AF33-962A1044F6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4CE2539-0EB0-49DE-93DF-31929A8CC7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CDB1CDED-4DF2-40D3-99CB-893EA73581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42322708-51D3-4FA3-AE7D-0264098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39509E57-B78E-45C5-9AAF-31E5F3BB5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FDE677F-A6D0-4B6F-AC9B-F20D42E44D25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>
            <a:extLst>
              <a:ext uri="{FF2B5EF4-FFF2-40B4-BE49-F238E27FC236}">
                <a16:creationId xmlns:a16="http://schemas.microsoft.com/office/drawing/2014/main" id="{15BD5F8C-D059-4AA0-9ACB-944A709FF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>
            <a:extLst>
              <a:ext uri="{FF2B5EF4-FFF2-40B4-BE49-F238E27FC236}">
                <a16:creationId xmlns:a16="http://schemas.microsoft.com/office/drawing/2014/main" id="{8D53856F-C790-42D1-9204-95CDE97DE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2772" name="Foliennummernplatzhalter 3">
            <a:extLst>
              <a:ext uri="{FF2B5EF4-FFF2-40B4-BE49-F238E27FC236}">
                <a16:creationId xmlns:a16="http://schemas.microsoft.com/office/drawing/2014/main" id="{89E67AD6-F7F2-4C41-A23C-2650890AE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0760DF3F-C6D3-4C8E-83B6-C38ED7E8EA55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16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1F2A6834-4DA5-4EFA-95A4-CDB31A50D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2BFDAAA6-0C5A-485F-AF4B-90FE6D159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B7F92F62-0D3A-4E97-88BF-ABCC6DD23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B799A9C-C1E7-4495-9A6A-8D3B0DB36849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4EC181D9-7217-4944-98EE-BC84D7CF6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5A8E48E1-DAB2-467B-8E80-6EC91078A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8FA8DAA6-C435-42CB-ACBB-AF0170CEA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592A4FAA-53D6-45CE-B592-56BD2A4F4EAE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FD65BA84-722C-47B1-B052-FCFD26D7E1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1E917E87-6220-4EA6-A3D0-6910504D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A27E3D1B-5136-42F2-8657-E44B74C8F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032DD33-25F7-4C80-B395-0DAB0C1886BA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BF4BF49C-C769-49E4-9332-1509282B3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400D3DF3-DE39-4FC8-AC71-3481C3660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0EC34907-E97F-4A67-B592-F8A50FFFA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4D4E2B71-47C2-47FE-BC2F-FAD508CECFCB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D15DFE5C-FAE4-4698-A740-2D2B074DA1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C9897B5C-85DD-4D2D-BB06-6FD5F03EF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D365232F-5C5A-435E-B7AD-393FB70B8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3902F9D-6115-4F98-A965-7A5B573610B2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B5ED5F64-DA9D-49D4-A191-F64CC3D98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BEBA25F8-E19F-40BE-B283-3EFA36093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36669121-6DF3-4F49-BEFD-C1F16839A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929D420-B824-42D1-9253-F66277332213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C3FE502D-8545-49B1-99EC-A8AFC7416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3FD6CC0C-A2F1-4E0D-9A19-4FBBA3EB6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A1D09570-DF0E-4A75-A657-9EC67F693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DE7461C1-4ABB-4287-8991-51CC6C124979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4AC453DF-E0D4-43E2-B241-CDA275CB5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9A3BE24B-A284-4117-AE28-DD25E2BFF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D1736829-9071-4F24-9C37-B1B821A65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A2923CC1-F312-4807-8F29-E5244014E95D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5D2E591A-DB94-4529-AB5F-FD2A38EA2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92EDDC5D-592F-4F8F-B1A0-5041EE423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235364C8-FF1F-4AF1-8BB5-53C0E4F16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3E46BEF2-0A3F-4D72-87D5-B9229A2C3236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95F3A4DF-D487-471F-8873-1C431A4B6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20E68445-847E-4C7A-9A7A-5A05D71DD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5BDDCE32-829C-4B11-ADC3-38AAC47ED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D33956DF-5F16-4749-8C6F-EC814FEAA648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>
            <a:extLst>
              <a:ext uri="{FF2B5EF4-FFF2-40B4-BE49-F238E27FC236}">
                <a16:creationId xmlns:a16="http://schemas.microsoft.com/office/drawing/2014/main" id="{7691F9DB-E371-4677-AC84-6A9DEEC50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B487968-144F-4976-A071-9EE59B72A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C7E2BE8F-4BED-42A5-93B0-C1AC3C1C9AF7}" type="datetime1">
              <a:rPr lang="de-DE"/>
              <a:pPr>
                <a:defRPr/>
              </a:pPr>
              <a:t>24.08.2022</a:t>
            </a:fld>
            <a:endParaRPr 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BF26BF0-29A4-4525-BA3F-27E088204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72604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BD27A05-7D53-4D13-9C1D-18D88ECAE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4A16-7124-4A94-A9DB-8E13951C301D}" type="datetime1">
              <a:rPr lang="de-DE"/>
              <a:pPr>
                <a:defRPr/>
              </a:pPr>
              <a:t>24.08.2022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B855D4C-1199-4CF0-9973-A03B2A973E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2EBE842-35CE-4515-9E09-99A144F5FE6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17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EF8F691-E2DC-4D1C-A737-E97C1D2EE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2B41-49A2-4684-9B39-59F0CD94F56F}" type="datetime1">
              <a:rPr lang="de-DE"/>
              <a:pPr>
                <a:defRPr/>
              </a:pPr>
              <a:t>24.08.2022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36D5A40-99A8-40CE-B23B-7CFA5BCD0E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8A8F02C-F65A-4E10-845A-19819B8005A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18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8A55F9-288F-4508-B36A-6A70D387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2E7FD0-9C3E-4902-B7E3-285C72281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2DA038B-3696-412B-84AB-A2433760AF6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147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BD570F4-9B8E-43BF-BC04-E990F6570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69CF2-D5C5-4D61-8B85-8947C4DF1D69}" type="datetime1">
              <a:rPr lang="de-DE"/>
              <a:pPr>
                <a:defRPr/>
              </a:pPr>
              <a:t>24.08.2022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E48B408-23EB-4403-81F6-1EB095BA8D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94E5F1E-0968-415E-BAF5-04E2AF869CD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021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872E7A1-DFDA-497C-B5ED-B5FA1FCDB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8B8BD-3ABA-438D-A46E-1189175E7193}" type="datetime1">
              <a:rPr lang="de-DE"/>
              <a:pPr>
                <a:defRPr/>
              </a:pPr>
              <a:t>24.08.2022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D086F97-378B-4C79-A42F-8AEBC03F6A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CB65A6D-EBF3-4F47-B991-45D7FD5124B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980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B4A3AE7-7532-475C-8136-BF08252E7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9754-AFD4-4A1F-A961-3140B3979132}" type="datetime1">
              <a:rPr lang="de-DE"/>
              <a:pPr>
                <a:defRPr/>
              </a:pPr>
              <a:t>24.08.2022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7315E94-5776-40F3-BEBD-35CFB4AE84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D137A57-4CAB-49DD-B5D2-0D18EF0A0F4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758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EB4BE66-EB99-459C-BF38-E32B15BF9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9EAD2-87D3-4F99-9953-5BC904EAB49E}" type="datetime1">
              <a:rPr lang="de-DE"/>
              <a:pPr>
                <a:defRPr/>
              </a:pPr>
              <a:t>24.08.2022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B21B912-3D31-4BB7-937E-53A896E4AD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91D9021-727C-4AB1-8C06-49B45DFAF34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336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7760A558-976F-42B7-8446-DD06778ACD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Sicherheitskurzgespräch 005: </a:t>
            </a:r>
            <a:br>
              <a:rPr lang="de-DE" sz="1400" b="0" dirty="0">
                <a:solidFill>
                  <a:schemeClr val="bg1"/>
                </a:solidFill>
                <a:latin typeface="Arial" charset="0"/>
              </a:rPr>
            </a:b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Umgang mit Druckgasflaschen im Betrieb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BF19E1BD-403D-4E77-8B21-B02BEF519F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F03704B-A2F1-4E82-975B-F580565E60E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403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9497FCF-F7D6-4E4D-BE3F-3419BA218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69EE1-69BE-44F1-BA56-5AA08D38BE55}" type="datetime1">
              <a:rPr lang="de-DE"/>
              <a:pPr>
                <a:defRPr/>
              </a:pPr>
              <a:t>24.08.2022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07C4103-A9DB-4ED7-BA34-0AA528FC06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AD4F4CD-7D3F-46CE-8448-84E3B6281FA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46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5779865-34E4-4322-8A88-5404A7D00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06006-022F-4043-996B-935CD768B7B7}" type="datetime1">
              <a:rPr lang="de-DE"/>
              <a:pPr>
                <a:defRPr/>
              </a:pPr>
              <a:t>24.08.2022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DC138BF-C392-404C-8A5C-4D7719078B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E4D7FAD-0C3B-4CF2-9C49-310CF066639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86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6668F78E-BD6F-4BDA-A3BB-C671EFA70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B2FD70AC-371B-46A8-8403-0BD3345FD5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1CF8186-291E-47E8-A332-8C3B5033615A}" type="datetime1">
              <a:rPr lang="de-DE"/>
              <a:pPr>
                <a:defRPr/>
              </a:pPr>
              <a:t>24.08.2022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FBB7B945-B2F3-4E10-8781-4BBD01AC4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E065FBBD-07F4-4344-AAE7-C82297EA9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D0FAA5C4-1F5C-42E6-973A-247151FA23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E148A9B-BDCA-433F-AFCA-9D72B8CAABE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39" r:id="rId3"/>
    <p:sldLayoutId id="2147484140" r:id="rId4"/>
    <p:sldLayoutId id="2147484141" r:id="rId5"/>
    <p:sldLayoutId id="2147484142" r:id="rId6"/>
    <p:sldLayoutId id="2147484148" r:id="rId7"/>
    <p:sldLayoutId id="2147484149" r:id="rId8"/>
    <p:sldLayoutId id="2147484143" r:id="rId9"/>
    <p:sldLayoutId id="2147484144" r:id="rId10"/>
    <p:sldLayoutId id="214748414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 i="0" u="none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>
            <a:extLst>
              <a:ext uri="{FF2B5EF4-FFF2-40B4-BE49-F238E27FC236}">
                <a16:creationId xmlns:a16="http://schemas.microsoft.com/office/drawing/2014/main" id="{F24249D6-88D2-4A0F-AFD3-253340F103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800"/>
              <a:t>Stand 06/2022</a:t>
            </a:r>
          </a:p>
        </p:txBody>
      </p:sp>
      <p:sp>
        <p:nvSpPr>
          <p:cNvPr id="7171" name="Titel 5">
            <a:extLst>
              <a:ext uri="{FF2B5EF4-FFF2-40B4-BE49-F238E27FC236}">
                <a16:creationId xmlns:a16="http://schemas.microsoft.com/office/drawing/2014/main" id="{DF839581-5E08-4821-8ED4-EA4A71A225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6459538" cy="536575"/>
          </a:xfrm>
        </p:spPr>
        <p:txBody>
          <a:bodyPr/>
          <a:lstStyle/>
          <a:p>
            <a:pPr eaLnBrk="1" hangingPunct="1"/>
            <a:r>
              <a:rPr lang="de-DE" altLang="de-DE"/>
              <a:t>Umgang mit Druckgasflaschen im Betrieb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0C810F8-A074-4FCA-9FB0-3395A2F36E85}"/>
              </a:ext>
            </a:extLst>
          </p:cNvPr>
          <p:cNvSpPr txBox="1">
            <a:spLocks/>
          </p:cNvSpPr>
          <p:nvPr/>
        </p:nvSpPr>
        <p:spPr bwMode="auto">
          <a:xfrm>
            <a:off x="3032125" y="348297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>
                <a:latin typeface="Arial" charset="0"/>
              </a:rPr>
              <a:t>Sicherheitskurzgespräche (SKG 005)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2">
            <a:extLst>
              <a:ext uri="{FF2B5EF4-FFF2-40B4-BE49-F238E27FC236}">
                <a16:creationId xmlns:a16="http://schemas.microsoft.com/office/drawing/2014/main" id="{A9A3D473-2510-4333-B878-F6AEFCA3C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98550"/>
            <a:ext cx="4962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liennummernplatzhalter 4">
            <a:extLst>
              <a:ext uri="{FF2B5EF4-FFF2-40B4-BE49-F238E27FC236}">
                <a16:creationId xmlns:a16="http://schemas.microsoft.com/office/drawing/2014/main" id="{1C084CF0-B6F9-44E7-A4AE-CDC34C602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3E7DE224-B863-4393-A711-56B74879EFD7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652B115-D671-4D9A-80E3-BB38E72CB2D2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9461" name="Rechteck 8">
            <a:extLst>
              <a:ext uri="{FF2B5EF4-FFF2-40B4-BE49-F238E27FC236}">
                <a16:creationId xmlns:a16="http://schemas.microsoft.com/office/drawing/2014/main" id="{79489A99-C5A9-48C9-ADD6-33854E37D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Nur mit Druckminderer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arbeiten</a:t>
            </a:r>
          </a:p>
        </p:txBody>
      </p:sp>
      <p:sp>
        <p:nvSpPr>
          <p:cNvPr id="19462" name="Pfeil nach rechts 9">
            <a:extLst>
              <a:ext uri="{FF2B5EF4-FFF2-40B4-BE49-F238E27FC236}">
                <a16:creationId xmlns:a16="http://schemas.microsoft.com/office/drawing/2014/main" id="{1A5B51FF-1C97-430A-B803-D56998D52F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724650" y="2447925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2">
            <a:extLst>
              <a:ext uri="{FF2B5EF4-FFF2-40B4-BE49-F238E27FC236}">
                <a16:creationId xmlns:a16="http://schemas.microsoft.com/office/drawing/2014/main" id="{DC516708-5F41-46D9-809B-7BBA49252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98550"/>
            <a:ext cx="4962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oliennummernplatzhalter 4">
            <a:extLst>
              <a:ext uri="{FF2B5EF4-FFF2-40B4-BE49-F238E27FC236}">
                <a16:creationId xmlns:a16="http://schemas.microsoft.com/office/drawing/2014/main" id="{F519FAF0-D50F-491F-A221-036CDEA478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B97AB27-354E-48EF-877D-04CC38609E82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D284F2-6091-45A7-A2EE-E628664457C2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21509" name="Rechteck 8">
            <a:extLst>
              <a:ext uri="{FF2B5EF4-FFF2-40B4-BE49-F238E27FC236}">
                <a16:creationId xmlns:a16="http://schemas.microsoft.com/office/drawing/2014/main" id="{C5B6E0F0-2BBD-4DA6-82C9-CD303B4D9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Transport nur mit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geeignetem Transportmittel</a:t>
            </a:r>
          </a:p>
        </p:txBody>
      </p:sp>
      <p:sp>
        <p:nvSpPr>
          <p:cNvPr id="21510" name="Pfeil nach rechts 9">
            <a:extLst>
              <a:ext uri="{FF2B5EF4-FFF2-40B4-BE49-F238E27FC236}">
                <a16:creationId xmlns:a16="http://schemas.microsoft.com/office/drawing/2014/main" id="{C2B1DEBD-D621-4A02-989E-606A167EC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294957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2">
            <a:extLst>
              <a:ext uri="{FF2B5EF4-FFF2-40B4-BE49-F238E27FC236}">
                <a16:creationId xmlns:a16="http://schemas.microsoft.com/office/drawing/2014/main" id="{1034DD9E-4A0E-40E9-AE17-9A1202D80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98550"/>
            <a:ext cx="4962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oliennummernplatzhalter 4">
            <a:extLst>
              <a:ext uri="{FF2B5EF4-FFF2-40B4-BE49-F238E27FC236}">
                <a16:creationId xmlns:a16="http://schemas.microsoft.com/office/drawing/2014/main" id="{A3FBBC61-5C8E-4604-B288-DD945B9A2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041F496-ECC3-46FC-832F-CF25531CCF50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920E5F6-4141-42AD-B659-A3BC0DB5F63D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23557" name="Rechteck 8">
            <a:extLst>
              <a:ext uri="{FF2B5EF4-FFF2-40B4-BE49-F238E27FC236}">
                <a16:creationId xmlns:a16="http://schemas.microsoft.com/office/drawing/2014/main" id="{843FDEDE-F603-42CA-873F-1F155FD36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Transport nur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mit aufgeschraubter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Ventilkappe</a:t>
            </a:r>
          </a:p>
        </p:txBody>
      </p:sp>
      <p:sp>
        <p:nvSpPr>
          <p:cNvPr id="23558" name="Pfeil nach rechts 9">
            <a:extLst>
              <a:ext uri="{FF2B5EF4-FFF2-40B4-BE49-F238E27FC236}">
                <a16:creationId xmlns:a16="http://schemas.microsoft.com/office/drawing/2014/main" id="{72194294-95B3-4DBF-979D-3124274CC3A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53313" y="2827338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afik 2">
            <a:extLst>
              <a:ext uri="{FF2B5EF4-FFF2-40B4-BE49-F238E27FC236}">
                <a16:creationId xmlns:a16="http://schemas.microsoft.com/office/drawing/2014/main" id="{0F09D2BF-97AE-49FA-8372-200241041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98550"/>
            <a:ext cx="4962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Foliennummernplatzhalter 4">
            <a:extLst>
              <a:ext uri="{FF2B5EF4-FFF2-40B4-BE49-F238E27FC236}">
                <a16:creationId xmlns:a16="http://schemas.microsoft.com/office/drawing/2014/main" id="{C36576F0-3815-4386-A80C-CFE75DF18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549E9D9-6661-4452-A865-7D9769CC3333}" type="slidenum">
              <a:rPr lang="de-DE" alt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846EBA9-0D96-4917-B26D-FADACEB27B2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25605" name="Rechteck 8">
            <a:extLst>
              <a:ext uri="{FF2B5EF4-FFF2-40B4-BE49-F238E27FC236}">
                <a16:creationId xmlns:a16="http://schemas.microsoft.com/office/drawing/2014/main" id="{F52ACC73-7BA8-4947-859D-5F096EB6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Keine Feuerarbeiten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in der Nähe von ungeschützten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Gasflaschen</a:t>
            </a:r>
          </a:p>
        </p:txBody>
      </p:sp>
      <p:sp>
        <p:nvSpPr>
          <p:cNvPr id="25606" name="Pfeil nach rechts 11">
            <a:extLst>
              <a:ext uri="{FF2B5EF4-FFF2-40B4-BE49-F238E27FC236}">
                <a16:creationId xmlns:a16="http://schemas.microsoft.com/office/drawing/2014/main" id="{8FF20291-6E5F-4A54-9F2E-0E53ED1D23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35975" y="298291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2">
            <a:extLst>
              <a:ext uri="{FF2B5EF4-FFF2-40B4-BE49-F238E27FC236}">
                <a16:creationId xmlns:a16="http://schemas.microsoft.com/office/drawing/2014/main" id="{52E88757-D118-441A-BE91-E81FD96B8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98550"/>
            <a:ext cx="4962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Foliennummernplatzhalter 4">
            <a:extLst>
              <a:ext uri="{FF2B5EF4-FFF2-40B4-BE49-F238E27FC236}">
                <a16:creationId xmlns:a16="http://schemas.microsoft.com/office/drawing/2014/main" id="{8723E140-49E6-4482-8B2D-99CE0E57F7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A88AC23F-FBE3-4F17-9F13-103E416F4287}" type="slidenum">
              <a:rPr lang="de-DE" alt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93390B1-41F4-4EF5-BD22-9B564C417970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27653" name="Rechteck 8">
            <a:extLst>
              <a:ext uri="{FF2B5EF4-FFF2-40B4-BE49-F238E27FC236}">
                <a16:creationId xmlns:a16="http://schemas.microsoft.com/office/drawing/2014/main" id="{51C2B154-7CB4-42CE-A1E5-3B175290C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Ventile, Armaturen und Schläuche frei von Öl und Fett halten</a:t>
            </a:r>
          </a:p>
        </p:txBody>
      </p:sp>
      <p:sp>
        <p:nvSpPr>
          <p:cNvPr id="27654" name="Pfeil nach rechts 8">
            <a:extLst>
              <a:ext uri="{FF2B5EF4-FFF2-40B4-BE49-F238E27FC236}">
                <a16:creationId xmlns:a16="http://schemas.microsoft.com/office/drawing/2014/main" id="{EEAB7345-4510-4FA7-B3F1-72D88B503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4546600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2">
            <a:extLst>
              <a:ext uri="{FF2B5EF4-FFF2-40B4-BE49-F238E27FC236}">
                <a16:creationId xmlns:a16="http://schemas.microsoft.com/office/drawing/2014/main" id="{7D28C4E7-D9DC-4592-B1F1-A57589EEF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98550"/>
            <a:ext cx="4962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oliennummernplatzhalter 4">
            <a:extLst>
              <a:ext uri="{FF2B5EF4-FFF2-40B4-BE49-F238E27FC236}">
                <a16:creationId xmlns:a16="http://schemas.microsoft.com/office/drawing/2014/main" id="{7BFF5809-46F9-4168-AEC0-31EB0E8A5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FA2540EF-E5BE-4CCD-A1FE-FAACB8E37CD6}" type="slidenum">
              <a:rPr lang="de-DE" alt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8318CC5-C7F2-46E9-9E5B-0044D3356B27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9701" name="Rechteck 8">
            <a:extLst>
              <a:ext uri="{FF2B5EF4-FFF2-40B4-BE49-F238E27FC236}">
                <a16:creationId xmlns:a16="http://schemas.microsoft.com/office/drawing/2014/main" id="{CD1C8BBC-3FA2-4F48-AF2C-67AE94724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Flasche von Hand öffnen</a:t>
            </a:r>
          </a:p>
        </p:txBody>
      </p:sp>
      <p:sp>
        <p:nvSpPr>
          <p:cNvPr id="29702" name="Pfeil nach rechts 9">
            <a:extLst>
              <a:ext uri="{FF2B5EF4-FFF2-40B4-BE49-F238E27FC236}">
                <a16:creationId xmlns:a16="http://schemas.microsoft.com/office/drawing/2014/main" id="{8BBA90A2-FA03-4EA1-9CEC-993E1C6F0DA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64525" y="463391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rafik 2">
            <a:extLst>
              <a:ext uri="{FF2B5EF4-FFF2-40B4-BE49-F238E27FC236}">
                <a16:creationId xmlns:a16="http://schemas.microsoft.com/office/drawing/2014/main" id="{746964DC-4DB7-4912-A515-7B40A7691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98550"/>
            <a:ext cx="4962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Foliennummernplatzhalter 4">
            <a:extLst>
              <a:ext uri="{FF2B5EF4-FFF2-40B4-BE49-F238E27FC236}">
                <a16:creationId xmlns:a16="http://schemas.microsoft.com/office/drawing/2014/main" id="{57F4A9C4-5442-49B8-9266-2CB322104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36734C8-D337-4BD5-9804-CDF2A12F74D8}" type="slidenum">
              <a:rPr lang="de-DE" alt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BFB7D0A-AB5D-4F1E-B210-14FBB42380AB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31749" name="Rechteck 8">
            <a:extLst>
              <a:ext uri="{FF2B5EF4-FFF2-40B4-BE49-F238E27FC236}">
                <a16:creationId xmlns:a16="http://schemas.microsoft.com/office/drawing/2014/main" id="{6601E78E-6B39-48E8-A4EE-F220F3A1F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Defekte Schläuche der Benutzung entziehen und entsorgen</a:t>
            </a:r>
          </a:p>
        </p:txBody>
      </p:sp>
      <p:sp>
        <p:nvSpPr>
          <p:cNvPr id="31750" name="Pfeil nach rechts 9">
            <a:extLst>
              <a:ext uri="{FF2B5EF4-FFF2-40B4-BE49-F238E27FC236}">
                <a16:creationId xmlns:a16="http://schemas.microsoft.com/office/drawing/2014/main" id="{71D6F511-68C7-41C3-8731-22D3A23D7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4633913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rafik 2">
            <a:extLst>
              <a:ext uri="{FF2B5EF4-FFF2-40B4-BE49-F238E27FC236}">
                <a16:creationId xmlns:a16="http://schemas.microsoft.com/office/drawing/2014/main" id="{A63F83C6-AE01-48C2-9FD8-058BB21BA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98550"/>
            <a:ext cx="4962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Foliennummernplatzhalter 4">
            <a:extLst>
              <a:ext uri="{FF2B5EF4-FFF2-40B4-BE49-F238E27FC236}">
                <a16:creationId xmlns:a16="http://schemas.microsoft.com/office/drawing/2014/main" id="{B59CF185-37E7-49F3-BF96-78508A253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24B442A-F5BE-44D6-AC78-8982919F07EA}" type="slidenum">
              <a:rPr lang="de-DE" alt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C811B24-5429-44C8-80B1-1D210F8F9CA2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33797" name="Rechteck 8">
            <a:extLst>
              <a:ext uri="{FF2B5EF4-FFF2-40B4-BE49-F238E27FC236}">
                <a16:creationId xmlns:a16="http://schemas.microsoft.com/office/drawing/2014/main" id="{9EC70FDE-8DA5-4210-BB76-0C3224950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2455863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Ventilschutz anbringen</a:t>
            </a:r>
          </a:p>
        </p:txBody>
      </p:sp>
      <p:sp>
        <p:nvSpPr>
          <p:cNvPr id="33798" name="Pfeil nach rechts 9">
            <a:extLst>
              <a:ext uri="{FF2B5EF4-FFF2-40B4-BE49-F238E27FC236}">
                <a16:creationId xmlns:a16="http://schemas.microsoft.com/office/drawing/2014/main" id="{FB5BCBE3-B642-4C8B-AF25-F02C699A7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50419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rafik 2">
            <a:extLst>
              <a:ext uri="{FF2B5EF4-FFF2-40B4-BE49-F238E27FC236}">
                <a16:creationId xmlns:a16="http://schemas.microsoft.com/office/drawing/2014/main" id="{00379D89-47BD-4887-9873-7191F652D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98550"/>
            <a:ext cx="4962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oliennummernplatzhalter 4">
            <a:extLst>
              <a:ext uri="{FF2B5EF4-FFF2-40B4-BE49-F238E27FC236}">
                <a16:creationId xmlns:a16="http://schemas.microsoft.com/office/drawing/2014/main" id="{F7D34E7D-B02D-4C3B-9AEC-2A13D595F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970C2FE-2D56-4A69-9F71-E65F960421A6}" type="slidenum">
              <a:rPr lang="de-DE" alt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2F75333-7ACA-4D8E-98ED-EC0D6E34107D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10 und 11</a:t>
            </a:r>
          </a:p>
        </p:txBody>
      </p:sp>
      <p:sp>
        <p:nvSpPr>
          <p:cNvPr id="35845" name="Rechteck 8">
            <a:extLst>
              <a:ext uri="{FF2B5EF4-FFF2-40B4-BE49-F238E27FC236}">
                <a16:creationId xmlns:a16="http://schemas.microsoft.com/office/drawing/2014/main" id="{77B0012C-74A4-431F-8A03-4D796E439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2455863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Flaschen gegen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Umfallen sichern</a:t>
            </a:r>
          </a:p>
        </p:txBody>
      </p:sp>
      <p:sp>
        <p:nvSpPr>
          <p:cNvPr id="35846" name="Pfeil nach rechts 9">
            <a:extLst>
              <a:ext uri="{FF2B5EF4-FFF2-40B4-BE49-F238E27FC236}">
                <a16:creationId xmlns:a16="http://schemas.microsoft.com/office/drawing/2014/main" id="{C46CA161-E293-4CB5-978F-22DB1F45A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6149975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47" name="Pfeil nach rechts 9">
            <a:extLst>
              <a:ext uri="{FF2B5EF4-FFF2-40B4-BE49-F238E27FC236}">
                <a16:creationId xmlns:a16="http://schemas.microsoft.com/office/drawing/2014/main" id="{E1CFDF22-E269-4186-9C31-15D76B5C83A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08988" y="596582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2">
            <a:extLst>
              <a:ext uri="{FF2B5EF4-FFF2-40B4-BE49-F238E27FC236}">
                <a16:creationId xmlns:a16="http://schemas.microsoft.com/office/drawing/2014/main" id="{4E270A12-4B36-4908-812C-FAAAF284F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FA2A2943-9BFC-45F0-A5AF-01A94798B1BD}" type="slidenum">
              <a:rPr lang="de-DE" alt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944C8BB-20B0-493C-A7EA-04B8E8C68513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37892" name="Rechteck 5">
            <a:hlinkClick r:id="rId2"/>
            <a:extLst>
              <a:ext uri="{FF2B5EF4-FFF2-40B4-BE49-F238E27FC236}">
                <a16:creationId xmlns:a16="http://schemas.microsoft.com/office/drawing/2014/main" id="{1BCCB50D-1501-4874-8225-6C329C357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5313363"/>
            <a:ext cx="662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1600"/>
              <a:t>medienshop.bgrci.de </a:t>
            </a:r>
          </a:p>
        </p:txBody>
      </p:sp>
      <p:pic>
        <p:nvPicPr>
          <p:cNvPr id="37893" name="Picture 9">
            <a:extLst>
              <a:ext uri="{FF2B5EF4-FFF2-40B4-BE49-F238E27FC236}">
                <a16:creationId xmlns:a16="http://schemas.microsoft.com/office/drawing/2014/main" id="{BE31FA59-9159-4714-8786-4682F3B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051050"/>
            <a:ext cx="4849813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hteck 4">
            <a:extLst>
              <a:ext uri="{FF2B5EF4-FFF2-40B4-BE49-F238E27FC236}">
                <a16:creationId xmlns:a16="http://schemas.microsoft.com/office/drawing/2014/main" id="{EFF735B5-10BA-44EE-9A34-B7BBF679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tx1"/>
                </a:solidFill>
              </a:rPr>
              <a:t>Die Reihe der Sicherheitskurzgespräche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In den Druckfassungen finden Sie 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zu den einzelnen Lektionen </a:t>
            </a:r>
            <a:r>
              <a:rPr lang="de-DE" altLang="de-DE" sz="1800"/>
              <a:t>weitere </a:t>
            </a:r>
            <a:br>
              <a:rPr lang="de-DE" altLang="de-DE" sz="1800"/>
            </a:br>
            <a:r>
              <a:rPr lang="de-DE" altLang="de-DE" sz="1800"/>
              <a:t>ausführliche Hinweise und Erläuterungen </a:t>
            </a:r>
            <a:br>
              <a:rPr lang="de-DE" altLang="de-DE" sz="1800"/>
            </a:br>
            <a:r>
              <a:rPr lang="de-DE" altLang="de-DE" sz="1800"/>
              <a:t>für Unterweisende</a:t>
            </a:r>
            <a:r>
              <a:rPr lang="de-DE" altLang="de-DE" sz="180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2">
            <a:extLst>
              <a:ext uri="{FF2B5EF4-FFF2-40B4-BE49-F238E27FC236}">
                <a16:creationId xmlns:a16="http://schemas.microsoft.com/office/drawing/2014/main" id="{AD0770FC-CDED-4B8B-83FD-A585DD2D7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2043113"/>
            <a:ext cx="5287962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oliennummernplatzhalter 4">
            <a:extLst>
              <a:ext uri="{FF2B5EF4-FFF2-40B4-BE49-F238E27FC236}">
                <a16:creationId xmlns:a16="http://schemas.microsoft.com/office/drawing/2014/main" id="{AD87B1FA-486D-45EC-A001-DC09A54FA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0C295B22-F4CA-44E5-8356-A725A992821F}" type="slidenum">
              <a:rPr lang="de-DE" alt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196" name="Titel 1">
            <a:extLst>
              <a:ext uri="{FF2B5EF4-FFF2-40B4-BE49-F238E27FC236}">
                <a16:creationId xmlns:a16="http://schemas.microsoft.com/office/drawing/2014/main" id="{CA9BF212-508A-402B-B4B4-1F8C03F918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457325"/>
            <a:ext cx="9255125" cy="595313"/>
          </a:xfrm>
        </p:spPr>
        <p:txBody>
          <a:bodyPr/>
          <a:lstStyle/>
          <a:p>
            <a:r>
              <a:rPr lang="de-DE" altLang="de-DE"/>
              <a:t>Arbeiten unmissverständlich absprechen</a:t>
            </a:r>
          </a:p>
        </p:txBody>
      </p:sp>
      <p:sp>
        <p:nvSpPr>
          <p:cNvPr id="8197" name="Rechteck 6">
            <a:extLst>
              <a:ext uri="{FF2B5EF4-FFF2-40B4-BE49-F238E27FC236}">
                <a16:creationId xmlns:a16="http://schemas.microsoft.com/office/drawing/2014/main" id="{631586A8-9D27-4BB6-9759-173FA8C87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598738"/>
            <a:ext cx="50101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>
                <a:solidFill>
                  <a:schemeClr val="tx1"/>
                </a:solidFill>
              </a:rPr>
              <a:t>Vor Arbeitsbeginn festlegen</a:t>
            </a:r>
          </a:p>
          <a:p>
            <a:endParaRPr lang="de-DE" altLang="de-DE" sz="2400">
              <a:solidFill>
                <a:schemeClr val="tx1"/>
              </a:solidFill>
            </a:endParaRP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Was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Wann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Wo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Womit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Achtung Gefahr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Hallo Nachbar/in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EF0E636-8184-4642-A34C-A9A797720904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>
            <a:extLst>
              <a:ext uri="{FF2B5EF4-FFF2-40B4-BE49-F238E27FC236}">
                <a16:creationId xmlns:a16="http://schemas.microsoft.com/office/drawing/2014/main" id="{9F07822E-1965-43E3-ACE4-E355A8F9E2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C3A0ED35-444A-4506-BB20-32A7B283927B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A4F40F44-CC12-4BC6-A3E1-F0116B32BC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2088"/>
            <a:ext cx="7832725" cy="608012"/>
          </a:xfrm>
        </p:spPr>
        <p:txBody>
          <a:bodyPr/>
          <a:lstStyle/>
          <a:p>
            <a:r>
              <a:rPr lang="de-DE" altLang="de-DE"/>
              <a:t>Sicher arbeiten</a:t>
            </a:r>
          </a:p>
        </p:txBody>
      </p:sp>
      <p:sp>
        <p:nvSpPr>
          <p:cNvPr id="9220" name="Rechteck 6">
            <a:extLst>
              <a:ext uri="{FF2B5EF4-FFF2-40B4-BE49-F238E27FC236}">
                <a16:creationId xmlns:a16="http://schemas.microsoft.com/office/drawing/2014/main" id="{CFB5D024-C611-46F8-9743-CB58EBF89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70163"/>
            <a:ext cx="6907213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de-DE" altLang="de-DE" sz="2400">
                <a:solidFill>
                  <a:schemeClr val="tx1"/>
                </a:solidFill>
              </a:rPr>
              <a:t>Während der Arbeit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Persönliche Schutzausrüstungen tragen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Betriebsanweisungen beachten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Vorhandene Absaugungen benutzen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Absprachen einhalten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Umsichtig arbeiten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Gefahrenbereiche beachten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Probleme melden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</a:t>
            </a:r>
            <a:r>
              <a:rPr lang="de-DE" altLang="de-DE" sz="2000" b="0">
                <a:solidFill>
                  <a:schemeClr val="tx1"/>
                </a:solidFill>
              </a:rPr>
              <a:t> Schutz vor gefährlicher Erwärmung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C31DDA6-53B4-4323-B85F-0DFBF3895147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9222" name="Grafik 2">
            <a:extLst>
              <a:ext uri="{FF2B5EF4-FFF2-40B4-BE49-F238E27FC236}">
                <a16:creationId xmlns:a16="http://schemas.microsoft.com/office/drawing/2014/main" id="{85C82CCD-2947-438D-ABE8-A2B4E2113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169988"/>
            <a:ext cx="4954588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>
            <a:extLst>
              <a:ext uri="{FF2B5EF4-FFF2-40B4-BE49-F238E27FC236}">
                <a16:creationId xmlns:a16="http://schemas.microsoft.com/office/drawing/2014/main" id="{651BA821-B0D3-4165-835C-6D93E53CE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C95110B-C154-476F-A83A-F49EBAFAD5DC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0243" name="Titel 1">
            <a:extLst>
              <a:ext uri="{FF2B5EF4-FFF2-40B4-BE49-F238E27FC236}">
                <a16:creationId xmlns:a16="http://schemas.microsoft.com/office/drawing/2014/main" id="{75DCD468-483E-447C-81F1-976A76AC11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0500"/>
            <a:ext cx="9748837" cy="595313"/>
          </a:xfrm>
        </p:spPr>
        <p:txBody>
          <a:bodyPr/>
          <a:lstStyle/>
          <a:p>
            <a:r>
              <a:rPr lang="de-DE" altLang="de-DE"/>
              <a:t>Aufmerksam zu jeder Zeit</a:t>
            </a:r>
          </a:p>
        </p:txBody>
      </p:sp>
      <p:sp>
        <p:nvSpPr>
          <p:cNvPr id="10244" name="Rechteck 6">
            <a:extLst>
              <a:ext uri="{FF2B5EF4-FFF2-40B4-BE49-F238E27FC236}">
                <a16:creationId xmlns:a16="http://schemas.microsoft.com/office/drawing/2014/main" id="{AA3F1CD4-E7B8-493C-81A5-AC2D25E2D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06650"/>
            <a:ext cx="53086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>
                <a:solidFill>
                  <a:schemeClr val="tx1"/>
                </a:solidFill>
              </a:rPr>
              <a:t>Bei Flaschenwechsel beachten</a:t>
            </a:r>
          </a:p>
          <a:p>
            <a:endParaRPr lang="de-DE" altLang="de-DE" sz="2400" b="0">
              <a:solidFill>
                <a:schemeClr val="tx1"/>
              </a:solidFill>
            </a:endParaRP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Auf richtige Gaseart achten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Geeignete Leitungen und Druckminderer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Öl- und Fettfreiheit der Anschlussgewinde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Kennzeichnungen nicht verändern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 oder beseitigen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Reihenfolge der Arbeitsschritte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Dichtheit der Anschlüsse prüfen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AF11215-F03C-409D-B855-59A53A43A361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pic>
        <p:nvPicPr>
          <p:cNvPr id="10246" name="Grafik 2">
            <a:extLst>
              <a:ext uri="{FF2B5EF4-FFF2-40B4-BE49-F238E27FC236}">
                <a16:creationId xmlns:a16="http://schemas.microsoft.com/office/drawing/2014/main" id="{11C4C636-120D-4F5B-B2B3-6C7FCA09A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1352550"/>
            <a:ext cx="4494212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>
            <a:extLst>
              <a:ext uri="{FF2B5EF4-FFF2-40B4-BE49-F238E27FC236}">
                <a16:creationId xmlns:a16="http://schemas.microsoft.com/office/drawing/2014/main" id="{2CA53B7E-7EB1-4CE6-8D6E-2182790B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023EC134-8C21-44F1-BDB9-ACAB3D405F6F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1267" name="Titel 1">
            <a:extLst>
              <a:ext uri="{FF2B5EF4-FFF2-40B4-BE49-F238E27FC236}">
                <a16:creationId xmlns:a16="http://schemas.microsoft.com/office/drawing/2014/main" id="{1F8DD4BD-3280-4035-9AA4-ABDE295642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57325"/>
            <a:ext cx="7659687" cy="595313"/>
          </a:xfrm>
        </p:spPr>
        <p:txBody>
          <a:bodyPr/>
          <a:lstStyle/>
          <a:p>
            <a:r>
              <a:rPr lang="de-DE" altLang="de-DE"/>
              <a:t>Transport ohne Risiko</a:t>
            </a:r>
          </a:p>
        </p:txBody>
      </p:sp>
      <p:sp>
        <p:nvSpPr>
          <p:cNvPr id="11268" name="Rechteck 6">
            <a:extLst>
              <a:ext uri="{FF2B5EF4-FFF2-40B4-BE49-F238E27FC236}">
                <a16:creationId xmlns:a16="http://schemas.microsoft.com/office/drawing/2014/main" id="{8C53FA3C-C9E0-4E11-8BD5-4F7E824B6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405063"/>
            <a:ext cx="53038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>
                <a:solidFill>
                  <a:schemeClr val="tx1"/>
                </a:solidFill>
              </a:rPr>
              <a:t>Gefährdungen vermeiden</a:t>
            </a:r>
          </a:p>
          <a:p>
            <a:endParaRPr lang="de-DE" altLang="de-DE" sz="2400" b="0">
              <a:solidFill>
                <a:schemeClr val="tx1"/>
              </a:solidFill>
            </a:endParaRP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Geeignete Transportmittel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 sachgerecht verwenden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Flaschen nur mit Ventilschutz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 transportieren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Auf vollständige Kennzeichnung achten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Flaschen nicht gemeinsam mit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 Personen im Aufzug transportieren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Ventilschutz kein Anschlagpunkt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B5D35D9-BD07-4765-A77D-F7758F8737F9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pic>
        <p:nvPicPr>
          <p:cNvPr id="11270" name="Grafik 2">
            <a:extLst>
              <a:ext uri="{FF2B5EF4-FFF2-40B4-BE49-F238E27FC236}">
                <a16:creationId xmlns:a16="http://schemas.microsoft.com/office/drawing/2014/main" id="{CC3D95ED-7ACE-41A1-993C-DA19C101B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235075"/>
            <a:ext cx="4824412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>
            <a:extLst>
              <a:ext uri="{FF2B5EF4-FFF2-40B4-BE49-F238E27FC236}">
                <a16:creationId xmlns:a16="http://schemas.microsoft.com/office/drawing/2014/main" id="{3F71130D-FF99-4560-93E3-BB782418B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BE2E155-601C-4DCE-B079-F0EE1A21E154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2291" name="Titel 1">
            <a:extLst>
              <a:ext uri="{FF2B5EF4-FFF2-40B4-BE49-F238E27FC236}">
                <a16:creationId xmlns:a16="http://schemas.microsoft.com/office/drawing/2014/main" id="{60471674-E1FD-4B3A-8510-C0DF316E74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1457325"/>
            <a:ext cx="7659687" cy="595313"/>
          </a:xfrm>
        </p:spPr>
        <p:txBody>
          <a:bodyPr/>
          <a:lstStyle/>
          <a:p>
            <a:r>
              <a:rPr lang="de-DE" altLang="de-DE"/>
              <a:t>Notfälle beherrschen</a:t>
            </a:r>
          </a:p>
        </p:txBody>
      </p:sp>
      <p:sp>
        <p:nvSpPr>
          <p:cNvPr id="12292" name="Rechteck 6">
            <a:extLst>
              <a:ext uri="{FF2B5EF4-FFF2-40B4-BE49-F238E27FC236}">
                <a16:creationId xmlns:a16="http://schemas.microsoft.com/office/drawing/2014/main" id="{67600D87-D32C-4D79-8403-BDA105865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427288"/>
            <a:ext cx="690721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>
                <a:solidFill>
                  <a:schemeClr val="tx1"/>
                </a:solidFill>
              </a:rPr>
              <a:t>Sicher handeln in jeder Situation</a:t>
            </a:r>
          </a:p>
          <a:p>
            <a:endParaRPr lang="de-DE" altLang="de-DE" sz="2400">
              <a:solidFill>
                <a:schemeClr val="tx1"/>
              </a:solidFill>
            </a:endParaRP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Flaschenventile schließen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Bei Unklarheit über die Gaseart hohe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 Gefährdung unterstellen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Kolleginnen und Kollegen warnen, 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  Notruf auslösen, Bereich absperren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Bei Beschädigungen oder Manipulationen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 an Flaschen diese nicht verwenden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Nur mit Druckminderer arbeiten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› </a:t>
            </a:r>
            <a:r>
              <a:rPr lang="de-DE" altLang="de-DE" sz="2000" b="0">
                <a:solidFill>
                  <a:schemeClr val="tx1"/>
                </a:solidFill>
              </a:rPr>
              <a:t>Kennzeichnung von Lagerräumen</a:t>
            </a:r>
          </a:p>
          <a:p>
            <a:r>
              <a:rPr lang="de-DE" altLang="de-DE" sz="2000" b="0">
                <a:solidFill>
                  <a:schemeClr val="tx1"/>
                </a:solidFill>
              </a:rPr>
              <a:t>  für Gasflaschen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0FC04B8-F2EC-44CC-9F9E-98B7D8FF3F50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pic>
        <p:nvPicPr>
          <p:cNvPr id="12294" name="Grafik 2">
            <a:extLst>
              <a:ext uri="{FF2B5EF4-FFF2-40B4-BE49-F238E27FC236}">
                <a16:creationId xmlns:a16="http://schemas.microsoft.com/office/drawing/2014/main" id="{E882A120-DC0B-4B48-B37F-93DEB41CE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346200"/>
            <a:ext cx="45942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>
            <a:extLst>
              <a:ext uri="{FF2B5EF4-FFF2-40B4-BE49-F238E27FC236}">
                <a16:creationId xmlns:a16="http://schemas.microsoft.com/office/drawing/2014/main" id="{8C756D0A-37B5-4A26-AE19-E13F0E79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10CB6EA-E21A-43FD-B204-2817B95673E4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283CD70-325C-4805-B13B-D6976C6B9438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elf Fehler</a:t>
            </a:r>
          </a:p>
        </p:txBody>
      </p:sp>
      <p:pic>
        <p:nvPicPr>
          <p:cNvPr id="13316" name="Grafik 2">
            <a:extLst>
              <a:ext uri="{FF2B5EF4-FFF2-40B4-BE49-F238E27FC236}">
                <a16:creationId xmlns:a16="http://schemas.microsoft.com/office/drawing/2014/main" id="{40F12CB9-BC4F-4C1E-ADE2-3AEDF1C79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203325"/>
            <a:ext cx="4427537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>
            <a:extLst>
              <a:ext uri="{FF2B5EF4-FFF2-40B4-BE49-F238E27FC236}">
                <a16:creationId xmlns:a16="http://schemas.microsoft.com/office/drawing/2014/main" id="{899924CD-3723-47BC-B047-89B3CD6E5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565B0BF-049D-4EFE-BEE3-728F65966476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E24B664-D3F2-4EF7-9FFD-70B4823D7729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15364" name="Grafik 2">
            <a:extLst>
              <a:ext uri="{FF2B5EF4-FFF2-40B4-BE49-F238E27FC236}">
                <a16:creationId xmlns:a16="http://schemas.microsoft.com/office/drawing/2014/main" id="{038CF575-67E7-4630-8B88-3F51461C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98550"/>
            <a:ext cx="4962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2">
            <a:extLst>
              <a:ext uri="{FF2B5EF4-FFF2-40B4-BE49-F238E27FC236}">
                <a16:creationId xmlns:a16="http://schemas.microsoft.com/office/drawing/2014/main" id="{11C75E20-4774-4087-B3BB-430CF4DB6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98550"/>
            <a:ext cx="4962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liennummernplatzhalter 4">
            <a:extLst>
              <a:ext uri="{FF2B5EF4-FFF2-40B4-BE49-F238E27FC236}">
                <a16:creationId xmlns:a16="http://schemas.microsoft.com/office/drawing/2014/main" id="{04DD1EA6-5CDA-4C40-9254-B4389A8AC8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2BFFE3B-4DE0-48E3-B615-E0D7E42D96DD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0B2F1CE-84B0-4A05-BBD0-63C0313DB79E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7413" name="Rechteck 8">
            <a:extLst>
              <a:ext uri="{FF2B5EF4-FFF2-40B4-BE49-F238E27FC236}">
                <a16:creationId xmlns:a16="http://schemas.microsoft.com/office/drawing/2014/main" id="{E30EC8D2-16B9-444E-B077-A547335CC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3954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Flasche aufrecht stellen und gegen Umfallen sichern</a:t>
            </a:r>
          </a:p>
        </p:txBody>
      </p:sp>
      <p:sp>
        <p:nvSpPr>
          <p:cNvPr id="17414" name="Pfeil nach rechts 9">
            <a:extLst>
              <a:ext uri="{FF2B5EF4-FFF2-40B4-BE49-F238E27FC236}">
                <a16:creationId xmlns:a16="http://schemas.microsoft.com/office/drawing/2014/main" id="{2A9208D8-131D-48A0-A8A1-5788FCA33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2322513"/>
            <a:ext cx="1039812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Folie 1 - &amp;quot;Umgang mit Druckgasflaschen im Betrieb&amp;quot;&quot;/&gt;&lt;property id=&quot;20307&quot; value=&quot;263&quot;/&gt;&lt;/object&gt;&lt;object type=&quot;3&quot; unique_id=&quot;10004&quot;&gt;&lt;property id=&quot;20148&quot; value=&quot;5&quot;/&gt;&lt;property id=&quot;20300&quot; value=&quot;Folie 2 - &amp;quot;Arbeiten unmissverständlich absprechen&amp;quot;&quot;/&gt;&lt;property id=&quot;20307&quot; value=&quot;264&quot;/&gt;&lt;/object&gt;&lt;object type=&quot;3&quot; unique_id=&quot;10005&quot;&gt;&lt;property id=&quot;20148&quot; value=&quot;5&quot;/&gt;&lt;property id=&quot;20300&quot; value=&quot;Folie 3 - &amp;quot;Sicher arbeiten&amp;quot;&quot;/&gt;&lt;property id=&quot;20307&quot; value=&quot;265&quot;/&gt;&lt;/object&gt;&lt;object type=&quot;3&quot; unique_id=&quot;10006&quot;&gt;&lt;property id=&quot;20148&quot; value=&quot;5&quot;/&gt;&lt;property id=&quot;20300&quot; value=&quot;Folie 4 - &amp;quot;Aufmerksam zu jeder Zeit&amp;quot;&quot;/&gt;&lt;property id=&quot;20307&quot; value=&quot;266&quot;/&gt;&lt;/object&gt;&lt;object type=&quot;3&quot; unique_id=&quot;10007&quot;&gt;&lt;property id=&quot;20148&quot; value=&quot;5&quot;/&gt;&lt;property id=&quot;20300&quot; value=&quot;Folie 5 - &amp;quot;Transport ohne Risiko&amp;quot;&quot;/&gt;&lt;property id=&quot;20307&quot; value=&quot;267&quot;/&gt;&lt;/object&gt;&lt;object type=&quot;3&quot; unique_id=&quot;10008&quot;&gt;&lt;property id=&quot;20148&quot; value=&quot;5&quot;/&gt;&lt;property id=&quot;20300&quot; value=&quot;Folie 6 - &amp;quot;Notfälle beherrschen&amp;quot;&quot;/&gt;&lt;property id=&quot;20307&quot; value=&quot;268&quot;/&gt;&lt;/object&gt;&lt;object type=&quot;3&quot; unique_id=&quot;10009&quot;&gt;&lt;property id=&quot;20148&quot; value=&quot;5&quot;/&gt;&lt;property id=&quot;20300&quot; value=&quot;Folie 7&quot;/&gt;&lt;property id=&quot;20307&quot; value=&quot;269&quot;/&gt;&lt;/object&gt;&lt;object type=&quot;3&quot; unique_id=&quot;10010&quot;&gt;&lt;property id=&quot;20148&quot; value=&quot;5&quot;/&gt;&lt;property id=&quot;20300&quot; value=&quot;Folie 8&quot;/&gt;&lt;property id=&quot;20307&quot; value=&quot;270&quot;/&gt;&lt;/object&gt;&lt;object type=&quot;3&quot; unique_id=&quot;10011&quot;&gt;&lt;property id=&quot;20148&quot; value=&quot;5&quot;/&gt;&lt;property id=&quot;20300&quot; value=&quot;Folie 9&quot;/&gt;&lt;property id=&quot;20307&quot; value=&quot;280&quot;/&gt;&lt;/object&gt;&lt;object type=&quot;3&quot; unique_id=&quot;10012&quot;&gt;&lt;property id=&quot;20148&quot; value=&quot;5&quot;/&gt;&lt;property id=&quot;20300&quot; value=&quot;Folie 10&quot;/&gt;&lt;property id=&quot;20307&quot; value=&quot;271&quot;/&gt;&lt;/object&gt;&lt;object type=&quot;3&quot; unique_id=&quot;10013&quot;&gt;&lt;property id=&quot;20148&quot; value=&quot;5&quot;/&gt;&lt;property id=&quot;20300&quot; value=&quot;Folie 11&quot;/&gt;&lt;property id=&quot;20307&quot; value=&quot;272&quot;/&gt;&lt;/object&gt;&lt;object type=&quot;3&quot; unique_id=&quot;10014&quot;&gt;&lt;property id=&quot;20148&quot; value=&quot;5&quot;/&gt;&lt;property id=&quot;20300&quot; value=&quot;Folie 12&quot;/&gt;&lt;property id=&quot;20307&quot; value=&quot;273&quot;/&gt;&lt;/object&gt;&lt;object type=&quot;3&quot; unique_id=&quot;10015&quot;&gt;&lt;property id=&quot;20148&quot; value=&quot;5&quot;/&gt;&lt;property id=&quot;20300&quot; value=&quot;Folie 13&quot;/&gt;&lt;property id=&quot;20307&quot; value=&quot;274&quot;/&gt;&lt;/object&gt;&lt;object type=&quot;3&quot; unique_id=&quot;10016&quot;&gt;&lt;property id=&quot;20148&quot; value=&quot;5&quot;/&gt;&lt;property id=&quot;20300&quot; value=&quot;Folie 14&quot;/&gt;&lt;property id=&quot;20307&quot; value=&quot;278&quot;/&gt;&lt;/object&gt;&lt;object type=&quot;3&quot; unique_id=&quot;10017&quot;&gt;&lt;property id=&quot;20148&quot; value=&quot;5&quot;/&gt;&lt;property id=&quot;20300&quot; value=&quot;Folie 15&quot;/&gt;&lt;property id=&quot;20307&quot; value=&quot;275&quot;/&gt;&lt;/object&gt;&lt;object type=&quot;3&quot; unique_id=&quot;10018&quot;&gt;&lt;property id=&quot;20148&quot; value=&quot;5&quot;/&gt;&lt;property id=&quot;20300&quot; value=&quot;Folie 16&quot;/&gt;&lt;property id=&quot;20307&quot; value=&quot;276&quot;/&gt;&lt;/object&gt;&lt;object type=&quot;3&quot; unique_id=&quot;10019&quot;&gt;&lt;property id=&quot;20148&quot; value=&quot;5&quot;/&gt;&lt;property id=&quot;20300&quot; value=&quot;Folie 17&quot;/&gt;&lt;property id=&quot;20307&quot; value=&quot;277&quot;/&gt;&lt;/object&gt;&lt;object type=&quot;3&quot; unique_id=&quot;10020&quot;&gt;&lt;property id=&quot;20148&quot; value=&quot;5&quot;/&gt;&lt;property id=&quot;20300&quot; value=&quot;Folie 18&quot;/&gt;&lt;property id=&quot;20307&quot; value=&quot;281&quot;/&gt;&lt;/object&gt;&lt;object type=&quot;3&quot; unique_id=&quot;10021&quot;&gt;&lt;property id=&quot;20148&quot; value=&quot;5&quot;/&gt;&lt;property id=&quot;20300&quot; value=&quot;Folie 19&quot;/&gt;&lt;property id=&quot;20307&quot; value=&quot;282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395</Words>
  <Application>Microsoft Office PowerPoint</Application>
  <PresentationFormat>Benutzerdefiniert</PresentationFormat>
  <Paragraphs>124</Paragraphs>
  <Slides>19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Times</vt:lpstr>
      <vt:lpstr>BG RCI PPT-Master</vt:lpstr>
      <vt:lpstr>Umgang mit Druckgasflaschen im Betrieb</vt:lpstr>
      <vt:lpstr>Arbeiten unmissverständlich absprechen</vt:lpstr>
      <vt:lpstr>Sicher arbeiten</vt:lpstr>
      <vt:lpstr>Aufmerksam zu jeder Zeit</vt:lpstr>
      <vt:lpstr>Transport ohne Risiko</vt:lpstr>
      <vt:lpstr>Notfälle beherrschen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Melanie Fiebiger</cp:lastModifiedBy>
  <cp:revision>156</cp:revision>
  <dcterms:created xsi:type="dcterms:W3CDTF">2009-09-24T11:16:33Z</dcterms:created>
  <dcterms:modified xsi:type="dcterms:W3CDTF">2022-08-24T10:27:04Z</dcterms:modified>
</cp:coreProperties>
</file>