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83" r:id="rId15"/>
    <p:sldId id="284" r:id="rId16"/>
    <p:sldId id="275" r:id="rId17"/>
    <p:sldId id="276" r:id="rId18"/>
    <p:sldId id="285" r:id="rId19"/>
    <p:sldId id="286" r:id="rId20"/>
    <p:sldId id="282" r:id="rId21"/>
  </p:sldIdLst>
  <p:sldSz cx="10688638" cy="756285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94" d="100"/>
          <a:sy n="94" d="100"/>
        </p:scale>
        <p:origin x="1560" y="90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57E7A06-B00A-DA88-DD2D-4904C271C2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AFC4DEA-0745-1675-3C2C-4F8C817B2C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BF79171-5BFC-A3C5-F4FB-5460FB8F629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39788" y="768350"/>
            <a:ext cx="54197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29D1EC0-623B-59FF-8B45-127240BE23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DA43AA58-6A79-1A42-E5EE-9F2B6060EC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6356C1AF-F3BB-F03F-CE5C-F7D4EEA02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E9427A1-BBA0-44C4-98E3-3805A219BC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EF1679EA-02BD-F7D3-ECA5-6ECE6D190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C0BF532D-6351-C0E3-A303-070BF5336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68D7C70E-CFB8-EF7D-A00D-D9CE6404F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7F887EE-9131-48D1-9172-98E72A20D76D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F97862A7-DD25-5B37-89DE-F5FD6D4D8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83D0E809-BA70-36D9-3C25-7AB17DA5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23AB924F-0AB9-465B-AA36-C640C7B0C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6F05C4B-B7FD-46C9-BF9E-2602FC762AA1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16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6CDF1658-AC1D-A5C1-4AE8-E9D3896EC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F920FBAB-69CD-7407-E3DE-430BC70D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912FE150-9166-E444-DDD8-AD2157F85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5387E3B-6AA7-454D-9792-6D2CDBF7D697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17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9A0DC305-A855-DDBF-092F-570E555787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64D4EC95-47CE-905B-1A31-E7576970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F0338EB9-F7D1-BB90-D33F-5B5604969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172C374-26E2-4A59-8699-7015671C4ED4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18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B5408367-2012-B69D-5C3B-E137BAE30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ACF8B6D9-896B-0C28-2D3A-2862260B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079F0472-35AC-66A7-5262-94D7204B0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262833B-B026-4D68-96F3-34A54F5B7D88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19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F2DB7CE4-B463-565F-2C07-7EB43A20F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998C4696-DD76-1326-3DBB-5DE46E85F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7A04C371-981D-73E7-7BBA-BDC8F5562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E71D955-A1D5-46C3-B097-D4D64B758FD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33F22795-354A-0585-AB4C-DED0BDFC7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6697E66D-3C1B-C4A3-49B1-E5DBBAB4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9A4E3530-E866-1668-6210-A937B9B17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C3F09454-83F0-4F98-A5EC-E6E34B632621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21EE623C-1DC9-D82E-7A19-6392C7EAB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1B262288-C98C-4C9D-858A-EC0672F21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68A2815B-6D8D-5031-78C0-4EEDDAEB3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4D7E3E5-6647-48B9-852B-9A5A3DCFE9B7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F747549C-72BF-B35D-BD5F-5CC1EDFE8D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024F4817-F562-CC85-7D6A-BA4E00DF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69934549-D96D-81AF-7B80-2379984849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9927E324-E803-44FF-842F-87626804D722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8DFA304C-FD9D-80F9-368A-BF2FD0653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593BBC19-6841-6166-2AB4-39F6B6120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5E9101DA-D615-6338-19D3-142CE81E3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5B13502-DF38-46ED-AB28-7AE707D7DDA7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040C6B87-9953-5935-4EB0-F052E8546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929E4579-8830-18E0-CF3F-761C81ACE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6C29CF57-EA59-A78A-E90A-1791A4C24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91B27D9-7DAA-4B0F-BB8A-729EAE3BB4C9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BAD36854-1F1E-C3E5-7AB3-E5027A65B0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28030137-9BCC-487F-74B0-08B3F93E5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1B5E1F09-FD7F-87E5-8CAB-F5B8991AAD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092982E-C1B4-4A5D-8D0F-3A80D9B25DA3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5D8163A2-11A8-2370-D57D-B0062488F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8C0E9EFE-8DCB-86AE-5D4D-C83BBDFA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667FD7F2-4E64-DD07-3AB0-868F0B6EB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DA2DE02B-A82E-4926-8CF3-DA093F887480}" type="slidenum">
              <a:rPr lang="de-DE" altLang="de-DE" sz="13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3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3F8081E4-70DC-FCC5-8E4B-AA583404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54501DA-2731-F244-0ECB-AE81BF4CE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B37C1605-FD4E-499D-9C3C-55685B0585DB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F9FDA66-D8FB-F127-9726-3A8C6C8CC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66989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7C68C06-FE1B-D074-239D-2E6F796DE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831B7-3A6C-4CD1-AD7E-8BF172225B62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F32B7D7-8398-0C07-9225-0B34778078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06A5E3D-B3E4-4376-A804-BBEB5A984D7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791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D5D00746-886D-A7B5-B84B-76F438814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DD7A2-84F1-4BD7-B520-289742203DE4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FFADCAA-68EB-6FAD-47B2-3765AA2C30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C26D1BD-D699-41CB-8BB6-B93E713A4D9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65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A19C62-85EF-350A-8DC8-C214AD25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086700-C806-02D9-A691-E4F3AFEE4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598504B-ADE4-46B8-A5E5-591278BD80D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381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669823E-6ADE-195B-6817-33EB15EE2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12E5E-7655-462D-B9AA-5995490F4D4D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96B6B1F-9876-5E9C-D9A3-EC12B95195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0A802FC-DFEC-48C1-B071-5F90C45CF48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471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D788659-C20F-6E73-E376-C4AC7350F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138F3-CBC1-4906-A8D9-ED4EAD03D473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27B09C0-B96A-C41C-D3F2-B2D6E0B0DE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AE0282C-92FF-4318-B484-0B5DB0D0BDF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1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2A3482B-1F31-8B87-8D9D-92F854509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B8AC-22E4-4F43-B7CD-6FBF67FCDF48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2F8F365-AA63-4696-6392-C87C934453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43529D1-36A8-4FBF-BCCA-BD920943C00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908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512DF39-4DA5-3926-2AF4-114D644BF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24FA-13F5-4633-A70D-1E058F223AD6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FEDE7A6-073C-4BAD-1693-F45AC17C6E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11BABA0-8C5F-40D0-9D14-6CD3A070886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63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929D0F9A-82DD-1605-C3F3-5C5B8C0167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006: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Tätigkeiten mit Druckgasflaschen in Betriebslägern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C9B4A30E-4379-D89D-DAEC-305E85319F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B6CC68C-BB27-4EC1-9EBA-98F2E0F585A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1250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534F66C-F75F-A1D7-1F20-7AC2352AD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108E-C72F-47C2-9808-EFEB0437A82F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D3E38E4-ED0B-64DB-A6AB-16BEE5920B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16687CC-D204-4FDA-AF3F-718B30E04F4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944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060B0EF-A996-1DD4-72C1-334C647C3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FF69-C78B-4CDD-8807-E2013BB37E8E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F12627F-5178-7F80-C633-FCD8CEE47E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3815426-B2CD-4F2F-8854-95099442C1E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043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02C705CC-AF42-D6ED-7C64-8CDA2F1B8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C9E3909D-8A23-E837-04D7-21EB6A68385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191D29C-3694-4FA7-9E26-E9C26C7526EA}" type="datetime1">
              <a:rPr lang="de-DE"/>
              <a:pPr>
                <a:defRPr/>
              </a:pPr>
              <a:t>10.12.2025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053DCB93-3C5C-33C2-10AE-9C1DAFEB8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F41C1E75-DEEC-1F81-2C64-E8B06C8F1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8C68CBA6-C331-9B0E-AC05-34EA945E9E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DBCC57E-A0D2-4DF3-A50E-5DEAC5A8374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89" r:id="rId3"/>
    <p:sldLayoutId id="2147484290" r:id="rId4"/>
    <p:sldLayoutId id="2147484291" r:id="rId5"/>
    <p:sldLayoutId id="2147484292" r:id="rId6"/>
    <p:sldLayoutId id="2147484298" r:id="rId7"/>
    <p:sldLayoutId id="2147484299" r:id="rId8"/>
    <p:sldLayoutId id="2147484293" r:id="rId9"/>
    <p:sldLayoutId id="2147484294" r:id="rId10"/>
    <p:sldLayoutId id="214748429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diencenter.bgrci.de/shop/reihen/bgrci/sk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D5C41639-3835-BAB0-329C-69DC228203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11/2025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FE64F0F3-0F50-9DE7-68B0-619BD61B33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982913" y="2413000"/>
            <a:ext cx="7351712" cy="536575"/>
          </a:xfrm>
        </p:spPr>
        <p:txBody>
          <a:bodyPr/>
          <a:lstStyle/>
          <a:p>
            <a:pPr marL="53975" indent="-457200" eaLnBrk="1" hangingPunct="1"/>
            <a:r>
              <a:rPr lang="de-DE" altLang="de-DE"/>
              <a:t>Tätigkeiten mit Druckgasflaschen</a:t>
            </a:r>
            <a:br>
              <a:rPr lang="de-DE" altLang="de-DE"/>
            </a:br>
            <a:r>
              <a:rPr lang="de-DE" altLang="de-DE"/>
              <a:t>in Betriebslägern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660B779-98FA-9BCD-3884-A241F6F6A966}"/>
              </a:ext>
            </a:extLst>
          </p:cNvPr>
          <p:cNvSpPr txBox="1">
            <a:spLocks/>
          </p:cNvSpPr>
          <p:nvPr/>
        </p:nvSpPr>
        <p:spPr bwMode="auto">
          <a:xfrm>
            <a:off x="3032125" y="3502025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006)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8">
            <a:extLst>
              <a:ext uri="{FF2B5EF4-FFF2-40B4-BE49-F238E27FC236}">
                <a16:creationId xmlns:a16="http://schemas.microsoft.com/office/drawing/2014/main" id="{B01B1D58-4269-0EAD-20EE-BA2DAB0EAE9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FCB8B082-3276-E70C-75F4-68723A372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A78167A-E72F-4308-B93A-8485C2CAF580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2AF9E3-CA72-32CE-C094-9F2363C86FE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0760031F-562F-7492-B76E-D51998655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Lager sichern.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D046DB4B-F887-1F5C-A677-267F547F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4241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8">
            <a:extLst>
              <a:ext uri="{FF2B5EF4-FFF2-40B4-BE49-F238E27FC236}">
                <a16:creationId xmlns:a16="http://schemas.microsoft.com/office/drawing/2014/main" id="{5FDE8D48-8AAF-F517-7EA6-E3249538EB4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35B76F07-3E55-DCCB-6860-5DBE85466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41033AE-45FD-4760-8960-0FFE2AD742EC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366C97B-40AE-9E94-C65C-F5B9C8BD0B1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6E44255A-D3A8-18B1-A9EE-F9826B0F5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Mindestabstände einhalten,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zum Beispiel zu brennbaren Gegenständen.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2453F866-A0C7-9B68-0752-2A4C689A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3" y="2765425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8">
            <a:extLst>
              <a:ext uri="{FF2B5EF4-FFF2-40B4-BE49-F238E27FC236}">
                <a16:creationId xmlns:a16="http://schemas.microsoft.com/office/drawing/2014/main" id="{BF8D78D6-522B-B51F-758E-774FBB36632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CB72DD14-4C30-9B0F-3747-D0A0287C8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27B23A8-CB33-459F-A7B3-D5738B9F891A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4AE5A8-402C-2308-FB57-E15EB1D3195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3510CF16-2579-2200-5E26-54053989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910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Für ausreichende Lüftung sorgen.</a:t>
            </a:r>
          </a:p>
        </p:txBody>
      </p:sp>
      <p:sp>
        <p:nvSpPr>
          <p:cNvPr id="23558" name="Pfeil nach rechts 9">
            <a:extLst>
              <a:ext uri="{FF2B5EF4-FFF2-40B4-BE49-F238E27FC236}">
                <a16:creationId xmlns:a16="http://schemas.microsoft.com/office/drawing/2014/main" id="{D6A5A187-8D25-A164-0E86-B5E692D79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398621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8">
            <a:extLst>
              <a:ext uri="{FF2B5EF4-FFF2-40B4-BE49-F238E27FC236}">
                <a16:creationId xmlns:a16="http://schemas.microsoft.com/office/drawing/2014/main" id="{A1C72454-7E8A-A0BC-9B3C-201B8A6AA4F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96016407-B1D7-9DB5-082B-2D89CE026D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304DCB0-348E-42AA-956D-728B34427EC5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EC63FC7-F1B4-591A-A456-9924C3B0B64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3D4E1E65-2029-BC0E-A537-B0ED15185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Keine Gasentnahme im Lager –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darüber hinaus keine Hilfsmittel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beim Öffnen verwenden.</a:t>
            </a:r>
          </a:p>
        </p:txBody>
      </p:sp>
      <p:sp>
        <p:nvSpPr>
          <p:cNvPr id="25606" name="Pfeil nach rechts 9">
            <a:extLst>
              <a:ext uri="{FF2B5EF4-FFF2-40B4-BE49-F238E27FC236}">
                <a16:creationId xmlns:a16="http://schemas.microsoft.com/office/drawing/2014/main" id="{2C5ED1F0-762B-DFD8-12AE-7A3909B85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988" y="4514850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8">
            <a:extLst>
              <a:ext uri="{FF2B5EF4-FFF2-40B4-BE49-F238E27FC236}">
                <a16:creationId xmlns:a16="http://schemas.microsoft.com/office/drawing/2014/main" id="{54572696-6B2B-246B-F676-DB9C484C27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B36D360E-3F9B-8283-E099-6E17BB011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E15718F-C18F-4DE5-97B9-7818F63FAB65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F146138-26DC-BABE-205D-C24B9E637721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3C47188A-304A-C0F9-DC96-CBCD8E06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689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Ventilschutz anbringen.</a:t>
            </a:r>
          </a:p>
        </p:txBody>
      </p:sp>
      <p:sp>
        <p:nvSpPr>
          <p:cNvPr id="27654" name="Pfeil nach rechts 9">
            <a:extLst>
              <a:ext uri="{FF2B5EF4-FFF2-40B4-BE49-F238E27FC236}">
                <a16:creationId xmlns:a16="http://schemas.microsoft.com/office/drawing/2014/main" id="{A9C1888E-8A29-CF71-481A-923677421B0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761163" y="4735513"/>
            <a:ext cx="1039812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8">
            <a:extLst>
              <a:ext uri="{FF2B5EF4-FFF2-40B4-BE49-F238E27FC236}">
                <a16:creationId xmlns:a16="http://schemas.microsoft.com/office/drawing/2014/main" id="{99EA4775-F51F-65C0-2BA3-EBF8C505CEB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5FAC5EED-7CAC-8026-0E80-7236CBEC82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CE52F4B-D9C9-4A23-AA2A-2D4E364CC881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8A502-A9B1-F2A8-6F4E-AFE1D7698E8B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38C658CD-4FB8-A88A-1783-3CF2C6EB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Druckgasflasche gegen Umfallen sichern.</a:t>
            </a:r>
          </a:p>
        </p:txBody>
      </p:sp>
      <p:sp>
        <p:nvSpPr>
          <p:cNvPr id="29702" name="Pfeil nach rechts 9">
            <a:extLst>
              <a:ext uri="{FF2B5EF4-FFF2-40B4-BE49-F238E27FC236}">
                <a16:creationId xmlns:a16="http://schemas.microsoft.com/office/drawing/2014/main" id="{0D051EE0-1E00-6EDC-7EB8-BFB2AD15C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938" y="4960938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8">
            <a:extLst>
              <a:ext uri="{FF2B5EF4-FFF2-40B4-BE49-F238E27FC236}">
                <a16:creationId xmlns:a16="http://schemas.microsoft.com/office/drawing/2014/main" id="{F7DF9FA7-6836-DAF6-EBCB-4222DE89224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liennummernplatzhalter 4">
            <a:extLst>
              <a:ext uri="{FF2B5EF4-FFF2-40B4-BE49-F238E27FC236}">
                <a16:creationId xmlns:a16="http://schemas.microsoft.com/office/drawing/2014/main" id="{E415D244-1351-7AFE-A6D9-2540483646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ED10CA1-6032-4D3C-9286-1CCC688EE0B9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8197A26-49D3-003F-D97C-C98CE26C6B4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31749" name="Rechteck 8">
            <a:extLst>
              <a:ext uri="{FF2B5EF4-FFF2-40B4-BE49-F238E27FC236}">
                <a16:creationId xmlns:a16="http://schemas.microsoft.com/office/drawing/2014/main" id="{ADD1C139-2DBD-17AC-7173-65F006EB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Abstand zu Wärmequellen (≥ 50 °C) einhalten.</a:t>
            </a:r>
          </a:p>
        </p:txBody>
      </p:sp>
      <p:sp>
        <p:nvSpPr>
          <p:cNvPr id="31750" name="Pfeil nach rechts 9">
            <a:extLst>
              <a:ext uri="{FF2B5EF4-FFF2-40B4-BE49-F238E27FC236}">
                <a16:creationId xmlns:a16="http://schemas.microsoft.com/office/drawing/2014/main" id="{F85CF825-91D4-0580-47A8-ABE62677E4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997825" y="486251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Grafik 8">
            <a:extLst>
              <a:ext uri="{FF2B5EF4-FFF2-40B4-BE49-F238E27FC236}">
                <a16:creationId xmlns:a16="http://schemas.microsoft.com/office/drawing/2014/main" id="{4D15FDD3-5496-DFF2-BBED-74CAAF96348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Foliennummernplatzhalter 4">
            <a:extLst>
              <a:ext uri="{FF2B5EF4-FFF2-40B4-BE49-F238E27FC236}">
                <a16:creationId xmlns:a16="http://schemas.microsoft.com/office/drawing/2014/main" id="{6109AB5A-23B0-08C2-0BBC-4FE0972121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E654C12-E3AD-4D57-BCF3-A0148AA92F66}" type="slidenum">
              <a:rPr lang="de-DE" alt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D5BDA0-48DE-42AC-53B8-E98F4CC59C2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9</a:t>
            </a:r>
          </a:p>
        </p:txBody>
      </p:sp>
      <p:sp>
        <p:nvSpPr>
          <p:cNvPr id="33797" name="Rechteck 8">
            <a:extLst>
              <a:ext uri="{FF2B5EF4-FFF2-40B4-BE49-F238E27FC236}">
                <a16:creationId xmlns:a16="http://schemas.microsoft.com/office/drawing/2014/main" id="{76D75EAA-39F1-51DC-35D9-6BFE8EC2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Warn- und Verbotszeichen anbringen.</a:t>
            </a:r>
          </a:p>
        </p:txBody>
      </p:sp>
      <p:sp>
        <p:nvSpPr>
          <p:cNvPr id="33798" name="Pfeil nach rechts 9">
            <a:extLst>
              <a:ext uri="{FF2B5EF4-FFF2-40B4-BE49-F238E27FC236}">
                <a16:creationId xmlns:a16="http://schemas.microsoft.com/office/drawing/2014/main" id="{510C0B9E-655A-C3A4-BE7E-30D31CB1B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5" y="4805363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Grafik 8">
            <a:extLst>
              <a:ext uri="{FF2B5EF4-FFF2-40B4-BE49-F238E27FC236}">
                <a16:creationId xmlns:a16="http://schemas.microsoft.com/office/drawing/2014/main" id="{6B923732-A5A5-7A36-E49C-6B14F996D9D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liennummernplatzhalter 4">
            <a:extLst>
              <a:ext uri="{FF2B5EF4-FFF2-40B4-BE49-F238E27FC236}">
                <a16:creationId xmlns:a16="http://schemas.microsoft.com/office/drawing/2014/main" id="{83E80A0F-A2AE-8BA3-8600-E72BF73A5D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011AF68-7A06-4CC0-9C4C-BAE15CFFFCBF}" type="slidenum">
              <a:rPr lang="de-DE" altLang="de-DE" sz="1500" b="0" smtClean="0">
                <a:solidFill>
                  <a:schemeClr val="bg1"/>
                </a:solidFill>
              </a:rPr>
              <a:pPr/>
              <a:t>18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9EE6D3-94C5-7B9C-B546-FF5F8BEF004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10</a:t>
            </a:r>
          </a:p>
        </p:txBody>
      </p:sp>
      <p:sp>
        <p:nvSpPr>
          <p:cNvPr id="35845" name="Rechteck 8">
            <a:extLst>
              <a:ext uri="{FF2B5EF4-FFF2-40B4-BE49-F238E27FC236}">
                <a16:creationId xmlns:a16="http://schemas.microsoft.com/office/drawing/2014/main" id="{8D478584-8269-5D4C-605D-6B73BE81F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Keine Vertiefungen/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Vertiefungen abdecken.</a:t>
            </a:r>
          </a:p>
        </p:txBody>
      </p:sp>
      <p:sp>
        <p:nvSpPr>
          <p:cNvPr id="35846" name="Pfeil nach rechts 9">
            <a:extLst>
              <a:ext uri="{FF2B5EF4-FFF2-40B4-BE49-F238E27FC236}">
                <a16:creationId xmlns:a16="http://schemas.microsoft.com/office/drawing/2014/main" id="{E25E5F97-3367-170E-E5AE-E81ADCAB7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5705475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rafik 8">
            <a:extLst>
              <a:ext uri="{FF2B5EF4-FFF2-40B4-BE49-F238E27FC236}">
                <a16:creationId xmlns:a16="http://schemas.microsoft.com/office/drawing/2014/main" id="{1C87F5F6-FB6D-6951-7B19-09123FA774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Foliennummernplatzhalter 4">
            <a:extLst>
              <a:ext uri="{FF2B5EF4-FFF2-40B4-BE49-F238E27FC236}">
                <a16:creationId xmlns:a16="http://schemas.microsoft.com/office/drawing/2014/main" id="{B3BE7A4A-F7FA-984C-9E3C-413CA921A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18375D6-7454-4B1F-A23B-4F9FC2FD6DB0}" type="slidenum">
              <a:rPr lang="de-DE" altLang="de-DE" sz="1500" b="0" smtClean="0">
                <a:solidFill>
                  <a:schemeClr val="bg1"/>
                </a:solidFill>
              </a:rPr>
              <a:pPr/>
              <a:t>19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436BAC4-EB91-D868-9164-E4A5C90E2E0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11</a:t>
            </a:r>
          </a:p>
        </p:txBody>
      </p:sp>
      <p:sp>
        <p:nvSpPr>
          <p:cNvPr id="37893" name="Rechteck 8">
            <a:extLst>
              <a:ext uri="{FF2B5EF4-FFF2-40B4-BE49-F238E27FC236}">
                <a16:creationId xmlns:a16="http://schemas.microsoft.com/office/drawing/2014/main" id="{8FC290D4-8E79-D965-59D0-163254FA6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57450"/>
            <a:ext cx="4589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Feuerlöscher anbringen.</a:t>
            </a:r>
          </a:p>
        </p:txBody>
      </p:sp>
      <p:sp>
        <p:nvSpPr>
          <p:cNvPr id="37894" name="Pfeil nach rechts 9">
            <a:extLst>
              <a:ext uri="{FF2B5EF4-FFF2-40B4-BE49-F238E27FC236}">
                <a16:creationId xmlns:a16="http://schemas.microsoft.com/office/drawing/2014/main" id="{3003864D-6649-1F26-7D8A-941771DE6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5765800"/>
            <a:ext cx="1038225" cy="549275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>
            <a:extLst>
              <a:ext uri="{FF2B5EF4-FFF2-40B4-BE49-F238E27FC236}">
                <a16:creationId xmlns:a16="http://schemas.microsoft.com/office/drawing/2014/main" id="{0311DF9E-04AF-8518-9243-CCF4A7202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36663"/>
            <a:ext cx="57959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oliennummernplatzhalter 4">
            <a:extLst>
              <a:ext uri="{FF2B5EF4-FFF2-40B4-BE49-F238E27FC236}">
                <a16:creationId xmlns:a16="http://schemas.microsoft.com/office/drawing/2014/main" id="{FFE04DEC-5A96-2764-A193-7EFD21A26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111181C-BB85-4385-80B8-D48762F5688F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6" name="Titel 1">
            <a:extLst>
              <a:ext uri="{FF2B5EF4-FFF2-40B4-BE49-F238E27FC236}">
                <a16:creationId xmlns:a16="http://schemas.microsoft.com/office/drawing/2014/main" id="{CA456EB0-0C5C-CDC5-D749-88D08D6088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457325"/>
            <a:ext cx="9255125" cy="595313"/>
          </a:xfrm>
        </p:spPr>
        <p:txBody>
          <a:bodyPr/>
          <a:lstStyle/>
          <a:p>
            <a:r>
              <a:rPr lang="de-DE" altLang="de-DE"/>
              <a:t>Lager im Freien</a:t>
            </a:r>
          </a:p>
        </p:txBody>
      </p:sp>
      <p:sp>
        <p:nvSpPr>
          <p:cNvPr id="8197" name="Rechteck 6">
            <a:extLst>
              <a:ext uri="{FF2B5EF4-FFF2-40B4-BE49-F238E27FC236}">
                <a16:creationId xmlns:a16="http://schemas.microsoft.com/office/drawing/2014/main" id="{A4A7E547-0884-9A89-01AA-21215C348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98738"/>
            <a:ext cx="5111750" cy="203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Sicherheit stets gewährleisten: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Bauliche Anforderungen beachten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Zugangsregeln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Standsicherheit der Druckgasflaschen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Gefährdungen durch Fahrzeuge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ausschließen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Notfalleinrichtungen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3476D74-4873-91E9-5D5C-3495C0FA1AE2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nummernplatzhalter 2">
            <a:extLst>
              <a:ext uri="{FF2B5EF4-FFF2-40B4-BE49-F238E27FC236}">
                <a16:creationId xmlns:a16="http://schemas.microsoft.com/office/drawing/2014/main" id="{1B67F1F0-E83D-7A34-47B3-70424B31E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0BE2777-E1CA-494B-8A87-BA13B32697D0}" type="slidenum">
              <a:rPr lang="de-DE" altLang="de-DE" sz="1500" b="0" smtClean="0">
                <a:solidFill>
                  <a:schemeClr val="bg1"/>
                </a:solidFill>
              </a:rPr>
              <a:pPr/>
              <a:t>20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236E54-6AE0-E144-11AC-59FF0E2792D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9940" name="Rechteck 5">
            <a:hlinkClick r:id="rId2"/>
            <a:extLst>
              <a:ext uri="{FF2B5EF4-FFF2-40B4-BE49-F238E27FC236}">
                <a16:creationId xmlns:a16="http://schemas.microsoft.com/office/drawing/2014/main" id="{05C127A2-3D96-5A65-5695-BC16381CD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mediencenter.bgrci.de </a:t>
            </a:r>
          </a:p>
        </p:txBody>
      </p:sp>
      <p:pic>
        <p:nvPicPr>
          <p:cNvPr id="39941" name="Picture 9">
            <a:extLst>
              <a:ext uri="{FF2B5EF4-FFF2-40B4-BE49-F238E27FC236}">
                <a16:creationId xmlns:a16="http://schemas.microsoft.com/office/drawing/2014/main" id="{83F61D9F-4A03-C1A5-A557-13416DD7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hteck 4">
            <a:extLst>
              <a:ext uri="{FF2B5EF4-FFF2-40B4-BE49-F238E27FC236}">
                <a16:creationId xmlns:a16="http://schemas.microsoft.com/office/drawing/2014/main" id="{F277D08C-9FD5-64E4-FD70-0F9508CF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6324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Mediencenter der BG RCI.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CE7CABAC-D240-3304-196C-E8EFD5EF8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EFB7877-778C-438D-9B52-BE392AFCA568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A20DA0CB-60F4-BB20-ED86-1320D49066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62088"/>
            <a:ext cx="7832725" cy="608012"/>
          </a:xfrm>
        </p:spPr>
        <p:txBody>
          <a:bodyPr/>
          <a:lstStyle/>
          <a:p>
            <a:r>
              <a:rPr lang="de-DE" altLang="de-DE"/>
              <a:t>Lager in Räumen</a:t>
            </a: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80044470-A24C-DCFD-EB41-92FC87702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598738"/>
            <a:ext cx="69072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Sicherheit stets gewährleisten: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Fußböden ohne Öffnungen und Vertiefungen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Standsicherheit der Druckgasflaschen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Zusammenlagerungsregeln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Keine Lagerung in Arbeitsräumen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Ausreichende Lüftung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4969839-1828-C566-8B1B-8608B78ECA6D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1">
            <a:extLst>
              <a:ext uri="{FF2B5EF4-FFF2-40B4-BE49-F238E27FC236}">
                <a16:creationId xmlns:a16="http://schemas.microsoft.com/office/drawing/2014/main" id="{4234806D-7216-DEC5-16A2-9848BC05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557338"/>
            <a:ext cx="5221288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>
            <a:extLst>
              <a:ext uri="{FF2B5EF4-FFF2-40B4-BE49-F238E27FC236}">
                <a16:creationId xmlns:a16="http://schemas.microsoft.com/office/drawing/2014/main" id="{F5E73C34-8B4A-F35E-15FE-D96618C09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1460500"/>
            <a:ext cx="513397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8A0684ED-C6A7-DADE-466C-887B848FE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D57FF658-133D-4E8F-8C9F-1854278F310C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0F2746CB-0481-6596-986A-F68F4AFF71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Tätigkeiten</a:t>
            </a:r>
            <a:br>
              <a:rPr lang="de-DE" altLang="de-DE"/>
            </a:br>
            <a:r>
              <a:rPr lang="de-DE" altLang="de-DE"/>
              <a:t>mit Druckgasflaschen</a:t>
            </a: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8632E3F9-6DEA-2A3B-875F-6E07A1CD7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2598738"/>
            <a:ext cx="5308600" cy="2586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Hinweise für die sichere Handhabung: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Unterschied zwischen Brenn- und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Treibgasflaschen beachten!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Sicherheitsabstände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zu brennbaren Stoffen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Transport nur mit Ventilschutz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Nur geeignete Transportmittel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Druckgasflaschen gegen Umfallen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und Wegrollen sichern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6BB4AA9-882C-AF81-0889-51ACEFF99B2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33352C62-E44B-CC94-3730-0FF5E7C22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83B801D-2D32-4A19-A4B2-C00DA57E1676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E4835EB5-2051-53F9-059A-B86829BF7F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Gefahren beim Lagern</a:t>
            </a:r>
            <a:br>
              <a:rPr lang="de-DE" altLang="de-DE"/>
            </a:br>
            <a:r>
              <a:rPr lang="de-DE" altLang="de-DE"/>
              <a:t>vermeiden</a:t>
            </a:r>
          </a:p>
        </p:txBody>
      </p:sp>
      <p:sp>
        <p:nvSpPr>
          <p:cNvPr id="11268" name="Rechteck 6">
            <a:extLst>
              <a:ext uri="{FF2B5EF4-FFF2-40B4-BE49-F238E27FC236}">
                <a16:creationId xmlns:a16="http://schemas.microsoft.com/office/drawing/2014/main" id="{FFEF3F45-E5A8-8226-678A-9A23BA94D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598738"/>
            <a:ext cx="55006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0">
                <a:solidFill>
                  <a:schemeClr val="tx1"/>
                </a:solidFill>
              </a:rPr>
              <a:t>Wichtige Regeln beachten!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Keine Tätigkeiten in Lagern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Lager von außen eindeutig kennzeichnen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Standsicherheit der Druckgasflaschen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Zusammenlagerungsregeln beachten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</a:t>
            </a:r>
            <a:r>
              <a:rPr lang="de-DE" altLang="de-DE" sz="1800" b="0">
                <a:solidFill>
                  <a:schemeClr val="tx1"/>
                </a:solidFill>
              </a:rPr>
              <a:t> Notfalleinrichtungen bereitstellen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EE62BE-A2F6-4570-4505-5D88BE68750C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11270" name="Grafik 1">
            <a:extLst>
              <a:ext uri="{FF2B5EF4-FFF2-40B4-BE49-F238E27FC236}">
                <a16:creationId xmlns:a16="http://schemas.microsoft.com/office/drawing/2014/main" id="{720352BA-E565-70F9-5403-0FDF3F644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225675"/>
            <a:ext cx="50403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>
            <a:extLst>
              <a:ext uri="{FF2B5EF4-FFF2-40B4-BE49-F238E27FC236}">
                <a16:creationId xmlns:a16="http://schemas.microsoft.com/office/drawing/2014/main" id="{D28A7F58-18FE-CAA0-B008-7A6631FF5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7956EF0-14A3-435D-9FD9-F396167FDD19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1" name="Titel 1">
            <a:extLst>
              <a:ext uri="{FF2B5EF4-FFF2-40B4-BE49-F238E27FC236}">
                <a16:creationId xmlns:a16="http://schemas.microsoft.com/office/drawing/2014/main" id="{ED3BC380-B3C2-77F4-A3D0-864D27ACDE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Aufmerksamkeit schafft</a:t>
            </a:r>
            <a:br>
              <a:rPr lang="de-DE" altLang="de-DE"/>
            </a:br>
            <a:r>
              <a:rPr lang="de-DE" altLang="de-DE"/>
              <a:t>Sicherheit</a:t>
            </a:r>
          </a:p>
        </p:txBody>
      </p:sp>
      <p:sp>
        <p:nvSpPr>
          <p:cNvPr id="12292" name="Rechteck 6">
            <a:extLst>
              <a:ext uri="{FF2B5EF4-FFF2-40B4-BE49-F238E27FC236}">
                <a16:creationId xmlns:a16="http://schemas.microsoft.com/office/drawing/2014/main" id="{5B4DA027-9C2E-D416-8AC9-2B0CD9F50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98738"/>
            <a:ext cx="6907213" cy="2862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Auch die Details beachten: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Eindeutige Kennzeichnung, jederzeit lesbar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Bei beschädigten Gefahrgutaufklebern und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Prüfstempeln Vorgesetzte informieren,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im Zweifelsfall Flasche nicht transportieren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Öl- und Fettfreiheit von Armaturen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bei brandfördernden Gasen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Prüffristen</a:t>
            </a:r>
          </a:p>
          <a:p>
            <a:pPr>
              <a:defRPr/>
            </a:pPr>
            <a:r>
              <a:rPr lang="de-DE" altLang="de-DE" sz="1800" dirty="0">
                <a:solidFill>
                  <a:schemeClr val="tx1"/>
                </a:solidFill>
              </a:rPr>
              <a:t>›</a:t>
            </a:r>
            <a:r>
              <a:rPr lang="de-DE" altLang="de-DE" sz="1800" b="0" dirty="0">
                <a:solidFill>
                  <a:schemeClr val="tx1"/>
                </a:solidFill>
              </a:rPr>
              <a:t> Keine Verwechslung von Brenngas- und</a:t>
            </a:r>
          </a:p>
          <a:p>
            <a:pPr indent="144000">
              <a:defRPr/>
            </a:pPr>
            <a:r>
              <a:rPr lang="de-DE" altLang="de-DE" sz="1800" b="0" dirty="0">
                <a:solidFill>
                  <a:schemeClr val="tx1"/>
                </a:solidFill>
              </a:rPr>
              <a:t>Treibgasflaschen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840FE8A-FAF1-9193-3E6D-986723464A85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pic>
        <p:nvPicPr>
          <p:cNvPr id="12294" name="Grafik 1">
            <a:extLst>
              <a:ext uri="{FF2B5EF4-FFF2-40B4-BE49-F238E27FC236}">
                <a16:creationId xmlns:a16="http://schemas.microsoft.com/office/drawing/2014/main" id="{143FD5C1-CD65-1C40-8D1D-97953EC2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8"/>
          <a:stretch>
            <a:fillRect/>
          </a:stretch>
        </p:blipFill>
        <p:spPr bwMode="auto">
          <a:xfrm>
            <a:off x="5565775" y="2319338"/>
            <a:ext cx="5067300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AF933162-EFCD-B310-E113-3EDE66FE66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AA8EA9B-5354-40D1-8980-8CF77078A736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33D02E5-7462-28B1-FA5A-8E8656093104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Finden Sie die 11 Fehler</a:t>
            </a:r>
          </a:p>
        </p:txBody>
      </p:sp>
      <p:pic>
        <p:nvPicPr>
          <p:cNvPr id="13316" name="Grafik 2">
            <a:extLst>
              <a:ext uri="{FF2B5EF4-FFF2-40B4-BE49-F238E27FC236}">
                <a16:creationId xmlns:a16="http://schemas.microsoft.com/office/drawing/2014/main" id="{4A605EF9-A70D-8A99-3A8C-8C6776EA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 b="211"/>
          <a:stretch>
            <a:fillRect/>
          </a:stretch>
        </p:blipFill>
        <p:spPr bwMode="auto">
          <a:xfrm>
            <a:off x="6151563" y="1466850"/>
            <a:ext cx="3886200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8">
            <a:extLst>
              <a:ext uri="{FF2B5EF4-FFF2-40B4-BE49-F238E27FC236}">
                <a16:creationId xmlns:a16="http://schemas.microsoft.com/office/drawing/2014/main" id="{81D121E5-F277-0D8F-A8F5-03F23FFD1C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2721"/>
          <a:stretch>
            <a:fillRect/>
          </a:stretch>
        </p:blipFill>
        <p:spPr bwMode="auto">
          <a:xfrm>
            <a:off x="5876925" y="1093788"/>
            <a:ext cx="42799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A950F48F-AE94-FB2F-F9D6-29A7B25EE4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73C714D-0A7D-4979-B691-BD52ED4C8AA6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6E10AF-5F62-8D3D-EA2A-24D01A9B3EA6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8">
            <a:extLst>
              <a:ext uri="{FF2B5EF4-FFF2-40B4-BE49-F238E27FC236}">
                <a16:creationId xmlns:a16="http://schemas.microsoft.com/office/drawing/2014/main" id="{7A5A674D-E743-3C75-3D53-913DC2407CD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1095375"/>
            <a:ext cx="4283075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5362092D-6B8F-32A8-B6BF-CEDE26CD72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A6F9F33-D53F-4B37-A159-3CDC169D3E98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F9F64B9-1211-911E-80C2-1FD5F1E36CAD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FED3473A-A3E5-122E-B57D-84173310D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24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Verbotszeichen anbringen.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0F847EC9-228D-1F4E-56C3-DC378154332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012113" y="1938338"/>
            <a:ext cx="1039812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390</Words>
  <PresentationFormat>Benutzerdefiniert</PresentationFormat>
  <Paragraphs>115</Paragraphs>
  <Slides>20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Times</vt:lpstr>
      <vt:lpstr>BG RCI PPT-Master</vt:lpstr>
      <vt:lpstr>Tätigkeiten mit Druckgasflaschen in Betriebslägern</vt:lpstr>
      <vt:lpstr>Lager im Freien</vt:lpstr>
      <vt:lpstr>Lager in Räumen</vt:lpstr>
      <vt:lpstr>Tätigkeiten mit Druckgasflaschen</vt:lpstr>
      <vt:lpstr>Gefahren beim Lagern vermeiden</vt:lpstr>
      <vt:lpstr>Aufmerksamkeit schafft Sicherheit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2012-04-19T11:42:10Z</cp:lastPrinted>
  <dcterms:created xsi:type="dcterms:W3CDTF">2009-09-24T11:16:33Z</dcterms:created>
  <dcterms:modified xsi:type="dcterms:W3CDTF">2025-12-10T16:23:08Z</dcterms:modified>
</cp:coreProperties>
</file>