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80" r:id="rId10"/>
    <p:sldId id="271" r:id="rId11"/>
    <p:sldId id="272" r:id="rId12"/>
    <p:sldId id="273" r:id="rId13"/>
    <p:sldId id="274" r:id="rId14"/>
    <p:sldId id="278" r:id="rId15"/>
    <p:sldId id="275" r:id="rId16"/>
    <p:sldId id="281" r:id="rId17"/>
  </p:sldIdLst>
  <p:sldSz cx="10688638" cy="7562850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400" b="1" kern="1200">
        <a:solidFill>
          <a:srgbClr val="004994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6">
          <p15:clr>
            <a:srgbClr val="A4A3A4"/>
          </p15:clr>
        </p15:guide>
        <p15:guide id="2" orient="horz" pos="3963">
          <p15:clr>
            <a:srgbClr val="A4A3A4"/>
          </p15:clr>
        </p15:guide>
        <p15:guide id="3" orient="horz" pos="1999">
          <p15:clr>
            <a:srgbClr val="A4A3A4"/>
          </p15:clr>
        </p15:guide>
        <p15:guide id="4" orient="horz" pos="1738">
          <p15:clr>
            <a:srgbClr val="A4A3A4"/>
          </p15:clr>
        </p15:guide>
        <p15:guide id="5" pos="6541">
          <p15:clr>
            <a:srgbClr val="A4A3A4"/>
          </p15:clr>
        </p15:guide>
        <p15:guide id="6" pos="3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94"/>
    <a:srgbClr val="555555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96023" autoAdjust="0"/>
  </p:normalViewPr>
  <p:slideViewPr>
    <p:cSldViewPr snapToGrid="0" showGuides="1">
      <p:cViewPr varScale="1">
        <p:scale>
          <a:sx n="99" d="100"/>
          <a:sy n="99" d="100"/>
        </p:scale>
        <p:origin x="498" y="78"/>
      </p:cViewPr>
      <p:guideLst>
        <p:guide orient="horz" pos="976"/>
        <p:guide orient="horz" pos="3963"/>
        <p:guide orient="horz" pos="1999"/>
        <p:guide orient="horz" pos="1738"/>
        <p:guide pos="6541"/>
        <p:guide pos="34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39D70876-547B-43AD-7256-99ED3FDDF82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56434F8-F7E3-9A70-2C5E-9139C65176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DAA16F6F-6929-AA48-0C14-05D9E2B6DB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6475" y="685800"/>
            <a:ext cx="48450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0D5419D3-A115-2462-5F85-0BF313B7C7C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AFA82E99-1206-5D04-EBB1-0E31410CD95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Time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D488BE6C-90D5-69B1-9F6B-180206A925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83910173-3E54-460A-AC17-0BDFA195940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bildplatzhalter 1">
            <a:extLst>
              <a:ext uri="{FF2B5EF4-FFF2-40B4-BE49-F238E27FC236}">
                <a16:creationId xmlns:a16="http://schemas.microsoft.com/office/drawing/2014/main" id="{DA09F9CF-A123-B4E9-3A95-5ABA2DEB91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izenplatzhalter 2">
            <a:extLst>
              <a:ext uri="{FF2B5EF4-FFF2-40B4-BE49-F238E27FC236}">
                <a16:creationId xmlns:a16="http://schemas.microsoft.com/office/drawing/2014/main" id="{D5AEA1DB-2524-C830-7DDC-80293D88F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4340" name="Foliennummernplatzhalter 3">
            <a:extLst>
              <a:ext uri="{FF2B5EF4-FFF2-40B4-BE49-F238E27FC236}">
                <a16:creationId xmlns:a16="http://schemas.microsoft.com/office/drawing/2014/main" id="{2B233171-F2A1-F787-BBF7-828905E489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FF0F9952-A858-45FA-8AA5-FE90B1BC79AA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7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bildplatzhalter 1">
            <a:extLst>
              <a:ext uri="{FF2B5EF4-FFF2-40B4-BE49-F238E27FC236}">
                <a16:creationId xmlns:a16="http://schemas.microsoft.com/office/drawing/2014/main" id="{DC8B8D8D-A693-86D8-648D-2B88C21A5D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izenplatzhalter 2">
            <a:extLst>
              <a:ext uri="{FF2B5EF4-FFF2-40B4-BE49-F238E27FC236}">
                <a16:creationId xmlns:a16="http://schemas.microsoft.com/office/drawing/2014/main" id="{81C81F52-7C04-67E3-E92C-295B60368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6388" name="Foliennummernplatzhalter 3">
            <a:extLst>
              <a:ext uri="{FF2B5EF4-FFF2-40B4-BE49-F238E27FC236}">
                <a16:creationId xmlns:a16="http://schemas.microsoft.com/office/drawing/2014/main" id="{DA8F646C-E6D8-B7DA-7D81-64A2C648F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B474F3DE-74C0-4D0B-86A9-4FDF7D78FCFD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8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bildplatzhalter 1">
            <a:extLst>
              <a:ext uri="{FF2B5EF4-FFF2-40B4-BE49-F238E27FC236}">
                <a16:creationId xmlns:a16="http://schemas.microsoft.com/office/drawing/2014/main" id="{78DBE11D-4790-D298-39F1-8FCAD2C4AE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izenplatzhalter 2">
            <a:extLst>
              <a:ext uri="{FF2B5EF4-FFF2-40B4-BE49-F238E27FC236}">
                <a16:creationId xmlns:a16="http://schemas.microsoft.com/office/drawing/2014/main" id="{2911EA51-E6D8-D4E7-11AB-4B59A44A2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18436" name="Foliennummernplatzhalter 3">
            <a:extLst>
              <a:ext uri="{FF2B5EF4-FFF2-40B4-BE49-F238E27FC236}">
                <a16:creationId xmlns:a16="http://schemas.microsoft.com/office/drawing/2014/main" id="{A98AA74B-7F42-BCEF-875A-2F3B15E969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72518AB3-7C3B-4F61-8F75-2B1C9BC3E5CD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9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3B38E143-722D-0777-A7F8-0741294D87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AF6CB8D1-588A-6E3B-45B7-5EEFB84AA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4B7EF5E6-604D-D160-7D1B-8CC149495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27B7ECBD-2FE1-4C4F-AA81-C8F5C24599C3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10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>
            <a:extLst>
              <a:ext uri="{FF2B5EF4-FFF2-40B4-BE49-F238E27FC236}">
                <a16:creationId xmlns:a16="http://schemas.microsoft.com/office/drawing/2014/main" id="{D51A45CA-FDEB-3DBD-2CEB-0B06F3F0B9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izenplatzhalter 2">
            <a:extLst>
              <a:ext uri="{FF2B5EF4-FFF2-40B4-BE49-F238E27FC236}">
                <a16:creationId xmlns:a16="http://schemas.microsoft.com/office/drawing/2014/main" id="{9A3AA6F5-BAF5-48A6-9EBA-87EB66618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2532" name="Foliennummernplatzhalter 3">
            <a:extLst>
              <a:ext uri="{FF2B5EF4-FFF2-40B4-BE49-F238E27FC236}">
                <a16:creationId xmlns:a16="http://schemas.microsoft.com/office/drawing/2014/main" id="{0F705714-903F-D2BC-F46D-ECE4A7DB7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4AFACD1E-8FD0-47FD-AA4D-EE34F9F975D3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11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>
            <a:extLst>
              <a:ext uri="{FF2B5EF4-FFF2-40B4-BE49-F238E27FC236}">
                <a16:creationId xmlns:a16="http://schemas.microsoft.com/office/drawing/2014/main" id="{D701A8D6-1352-E3AF-09D1-42A8ACA0BB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>
            <a:extLst>
              <a:ext uri="{FF2B5EF4-FFF2-40B4-BE49-F238E27FC236}">
                <a16:creationId xmlns:a16="http://schemas.microsoft.com/office/drawing/2014/main" id="{FA2111B6-FC33-6F4E-0B4D-2762A1C06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4580" name="Foliennummernplatzhalter 3">
            <a:extLst>
              <a:ext uri="{FF2B5EF4-FFF2-40B4-BE49-F238E27FC236}">
                <a16:creationId xmlns:a16="http://schemas.microsoft.com/office/drawing/2014/main" id="{ECBD1FFA-5B4C-A8BE-69D8-4F6BA39533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E4311D3E-3E9B-4DCE-A04E-994D07E4EFEC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12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>
            <a:extLst>
              <a:ext uri="{FF2B5EF4-FFF2-40B4-BE49-F238E27FC236}">
                <a16:creationId xmlns:a16="http://schemas.microsoft.com/office/drawing/2014/main" id="{55D7B858-58EA-F721-8414-EDCEDFAB44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>
            <a:extLst>
              <a:ext uri="{FF2B5EF4-FFF2-40B4-BE49-F238E27FC236}">
                <a16:creationId xmlns:a16="http://schemas.microsoft.com/office/drawing/2014/main" id="{1AD6AC6A-07BD-9C31-929B-32EC4863A5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6628" name="Foliennummernplatzhalter 3">
            <a:extLst>
              <a:ext uri="{FF2B5EF4-FFF2-40B4-BE49-F238E27FC236}">
                <a16:creationId xmlns:a16="http://schemas.microsoft.com/office/drawing/2014/main" id="{8570381C-90E9-082F-DC55-F7C4FADF63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58FE7FBC-8172-450B-B4F8-C6C1FF164DF3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13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>
            <a:extLst>
              <a:ext uri="{FF2B5EF4-FFF2-40B4-BE49-F238E27FC236}">
                <a16:creationId xmlns:a16="http://schemas.microsoft.com/office/drawing/2014/main" id="{7C0BCCF4-EBE6-62B6-7CF1-364537DEB2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>
            <a:extLst>
              <a:ext uri="{FF2B5EF4-FFF2-40B4-BE49-F238E27FC236}">
                <a16:creationId xmlns:a16="http://schemas.microsoft.com/office/drawing/2014/main" id="{C0682DF5-2B4B-E847-9E56-D47EB892A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28676" name="Foliennummernplatzhalter 3">
            <a:extLst>
              <a:ext uri="{FF2B5EF4-FFF2-40B4-BE49-F238E27FC236}">
                <a16:creationId xmlns:a16="http://schemas.microsoft.com/office/drawing/2014/main" id="{79836B07-758A-3808-F6AC-5CA86389A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05789F03-4483-4FB5-9530-BADFC3DA2256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14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>
            <a:extLst>
              <a:ext uri="{FF2B5EF4-FFF2-40B4-BE49-F238E27FC236}">
                <a16:creationId xmlns:a16="http://schemas.microsoft.com/office/drawing/2014/main" id="{85967AA5-DC8E-93E7-64B2-AAD11823EE8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>
            <a:extLst>
              <a:ext uri="{FF2B5EF4-FFF2-40B4-BE49-F238E27FC236}">
                <a16:creationId xmlns:a16="http://schemas.microsoft.com/office/drawing/2014/main" id="{1A4423A5-AB87-282B-EF6F-570B84E44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Times" panose="02020603050405020304" pitchFamily="18" charset="0"/>
            </a:endParaRPr>
          </a:p>
        </p:txBody>
      </p:sp>
      <p:sp>
        <p:nvSpPr>
          <p:cNvPr id="30724" name="Foliennummernplatzhalter 3">
            <a:extLst>
              <a:ext uri="{FF2B5EF4-FFF2-40B4-BE49-F238E27FC236}">
                <a16:creationId xmlns:a16="http://schemas.microsoft.com/office/drawing/2014/main" id="{3F624452-72EE-1E9A-122A-7C88CA55BC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fld id="{6D4A2C82-5D65-4EBB-B139-43FA71E1FC61}" type="slidenum">
              <a:rPr lang="de-DE" altLang="de-DE" sz="1200" b="0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15</a:t>
            </a:fld>
            <a:endParaRPr lang="de-DE" altLang="de-DE" sz="1200" b="0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01-PPT BG-RCI-Titel">
            <a:extLst>
              <a:ext uri="{FF2B5EF4-FFF2-40B4-BE49-F238E27FC236}">
                <a16:creationId xmlns:a16="http://schemas.microsoft.com/office/drawing/2014/main" id="{E06487D9-4B85-5C8A-EEB9-361E6DFCA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936625"/>
          </a:xfrm>
        </p:spPr>
        <p:txBody>
          <a:bodyPr bIns="0"/>
          <a:lstStyle>
            <a:lvl1pPr>
              <a:lnSpc>
                <a:spcPct val="90000"/>
              </a:lnSpc>
              <a:defRPr sz="3400"/>
            </a:lvl1pPr>
          </a:lstStyle>
          <a:p>
            <a:r>
              <a:rPr lang="de-DE"/>
              <a:t>Titel des Vortrags,</a:t>
            </a:r>
            <a:br>
              <a:rPr lang="de-DE"/>
            </a:br>
            <a:r>
              <a:rPr lang="de-DE"/>
              <a:t>bei Bedarf zweizeilig</a:t>
            </a:r>
          </a:p>
        </p:txBody>
      </p:sp>
      <p:sp>
        <p:nvSpPr>
          <p:cNvPr id="5019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032125" y="3421063"/>
            <a:ext cx="7132638" cy="1752600"/>
          </a:xfrm>
        </p:spPr>
        <p:txBody>
          <a:bodyPr/>
          <a:lstStyle>
            <a:lvl1pPr>
              <a:defRPr sz="2800" b="1"/>
            </a:lvl1pPr>
          </a:lstStyle>
          <a:p>
            <a:r>
              <a:rPr lang="de-DE"/>
              <a:t>Untertitel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2FEB6473-BF03-D127-A926-3113E654D8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3032125" y="6884988"/>
            <a:ext cx="6996113" cy="280987"/>
          </a:xfrm>
        </p:spPr>
        <p:txBody>
          <a:bodyPr anchor="t"/>
          <a:lstStyle>
            <a:lvl1pPr algn="l" eaLnBrk="0" hangingPunct="0">
              <a:defRPr sz="1800">
                <a:solidFill>
                  <a:srgbClr val="555555"/>
                </a:solidFill>
              </a:defRPr>
            </a:lvl1pPr>
          </a:lstStyle>
          <a:p>
            <a:pPr>
              <a:defRPr/>
            </a:pPr>
            <a:fld id="{50247D61-913C-41F2-BB41-C125A71521D2}" type="datetime1">
              <a:rPr lang="de-DE"/>
              <a:pPr>
                <a:defRPr/>
              </a:pPr>
              <a:t>20.03.2025</a:t>
            </a:fld>
            <a:endParaRPr lang="de-DE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977E4091-1357-D7DB-C9AE-0A0F25CC76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032125" y="6518275"/>
            <a:ext cx="6996113" cy="28733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2000" b="0">
                <a:solidFill>
                  <a:srgbClr val="555555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de-DE"/>
              <a:t>Vortragstitel, Autor, Veranstaltung</a:t>
            </a:r>
          </a:p>
        </p:txBody>
      </p:sp>
    </p:spTree>
    <p:extLst>
      <p:ext uri="{BB962C8B-B14F-4D97-AF65-F5344CB8AC3E}">
        <p14:creationId xmlns:p14="http://schemas.microsoft.com/office/powerpoint/2010/main" val="376267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E55D17BB-A932-4400-0AB0-65B67C2F95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F2392-0968-486B-9F22-A6CB935248FE}" type="datetime1">
              <a:rPr lang="de-DE"/>
              <a:pPr>
                <a:defRPr/>
              </a:pPr>
              <a:t>20.03.2025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5951ED2-7D57-DBF4-5E0C-E7F6B079C1E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D99EC249-3513-4B98-880C-5616636592F9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6703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72400" y="1457325"/>
            <a:ext cx="2392363" cy="404018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90550" y="1457325"/>
            <a:ext cx="7029450" cy="4040188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3444329C-D755-A6AC-3431-FE3861CEE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10921-370D-4BE2-A18A-5212772428CE}" type="datetime1">
              <a:rPr lang="de-DE"/>
              <a:pPr>
                <a:defRPr/>
              </a:pPr>
              <a:t>20.03.2025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2E58570-69B7-C896-21C7-2DEA236FE9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6E9FC3D5-21EE-45DB-8A75-95094662B3B2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9706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477766-D4C7-2196-4C46-EC0C7075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08.06.2011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8958115-9021-5290-59BF-BFCAD5FAA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567BD08-3EDB-4706-AFA0-DAE86BB62F8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4052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85263" cy="15017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85263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4E163384-FFDD-67AC-0B64-00CA80065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1107-7A83-4C7D-9D3B-0C0D02D6E688}" type="datetime1">
              <a:rPr lang="de-DE"/>
              <a:pPr>
                <a:defRPr/>
              </a:pPr>
              <a:t>20.03.2025</a:t>
            </a:fld>
            <a:endParaRPr lang="de-DE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28450978-7427-995E-FB25-D68899B2F5A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ABDE7DB8-B256-4C10-B676-3FFF849D8D2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8847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90550" y="2268538"/>
            <a:ext cx="4710113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53063" y="2268538"/>
            <a:ext cx="4711700" cy="322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A8056BE9-30BE-E769-52B8-791FD12848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9DFDB-9EB6-4AB9-9114-1FF3030A0CDA}" type="datetime1">
              <a:rPr lang="de-DE"/>
              <a:pPr>
                <a:defRPr/>
              </a:pPr>
              <a:t>20.03.2025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57188DD-3EB0-8F8C-9477-43E20274D59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81EE75E3-7D89-4EFB-BFA2-EC241E9F437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00904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871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29250" y="1692275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29250" y="239871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224CA613-8DAD-5967-1776-E7C4AEB940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11F03-C70D-42B2-A730-461C3C447226}" type="datetime1">
              <a:rPr lang="de-DE"/>
              <a:pPr>
                <a:defRPr/>
              </a:pPr>
              <a:t>20.03.2025</a:t>
            </a:fld>
            <a:endParaRPr lang="de-DE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3018877C-8682-C454-F607-B8FC946E837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025E6473-3123-4A4B-A9E5-17CBA147F32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14158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7EF7838E-5E73-090B-0B27-FB2DBCF24D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DE102-94F2-42B4-830A-D6342BFDFC6C}" type="datetime1">
              <a:rPr lang="de-DE"/>
              <a:pPr>
                <a:defRPr/>
              </a:pPr>
              <a:t>20.03.2025</a:t>
            </a:fld>
            <a:endParaRPr lang="de-D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A363EDB2-686B-85C6-4A4A-3EB00C7A04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0E25786E-C9EF-4324-A78E-2EC664E629FC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5054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>
                <a16:creationId xmlns:a16="http://schemas.microsoft.com/office/drawing/2014/main" id="{C332B9AD-942B-DFF9-A12B-D1596FA5084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0863" y="7023100"/>
            <a:ext cx="65262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>
              <a:defRPr/>
            </a:lvl1pPr>
          </a:lstStyle>
          <a:p>
            <a:pPr eaLnBrk="1" hangingPunct="1">
              <a:defRPr/>
            </a:pPr>
            <a:r>
              <a:rPr lang="de-DE" sz="1400" b="0" dirty="0">
                <a:solidFill>
                  <a:schemeClr val="bg1"/>
                </a:solidFill>
                <a:latin typeface="Arial" charset="0"/>
              </a:rPr>
              <a:t>Sicherheitskurzgespräch 007: </a:t>
            </a:r>
            <a:br>
              <a:rPr lang="de-DE" sz="1400" b="0" dirty="0">
                <a:solidFill>
                  <a:schemeClr val="bg1"/>
                </a:solidFill>
                <a:latin typeface="Arial" charset="0"/>
              </a:rPr>
            </a:br>
            <a:r>
              <a:rPr lang="de-DE" sz="1400" b="0" dirty="0">
                <a:solidFill>
                  <a:schemeClr val="bg1"/>
                </a:solidFill>
                <a:latin typeface="Arial" charset="0"/>
              </a:rPr>
              <a:t>Verwendung von Sauerstoff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2135285E-896A-9EF3-75F2-642A837C035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D8FD1AD7-E12E-411E-903E-1BF03A1D33C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769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8300" y="301625"/>
            <a:ext cx="5975350" cy="64547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6312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B94DEF95-089E-BBD4-43F5-1A3859F1D6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838950" y="7023100"/>
            <a:ext cx="1358900" cy="5397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C2419-18C2-4802-9A55-1474E6E98AAA}" type="datetime1">
              <a:rPr lang="de-DE"/>
              <a:pPr>
                <a:defRPr/>
              </a:pPr>
              <a:t>20.03.2025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29F1CC8-9D40-7B27-F597-CDEB93E8634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87B20D6F-E99F-4E81-BD03-2E21CFFA537D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258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4313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3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3500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88AE0FF1-DE04-1B71-9405-7D5E3895EC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A7E6A-DD1F-43CE-BF33-45E4F8FB853A}" type="datetime1">
              <a:rPr lang="de-DE"/>
              <a:pPr>
                <a:defRPr/>
              </a:pPr>
              <a:t>20.03.2025</a:t>
            </a:fld>
            <a:endParaRPr lang="de-DE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48821A01-0196-E529-1230-43D737AE6F0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FB434BF-9C88-4923-B044-5878F6688D6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9714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02-PPT BG-RCI-Folgeseite">
            <a:extLst>
              <a:ext uri="{FF2B5EF4-FFF2-40B4-BE49-F238E27FC236}">
                <a16:creationId xmlns:a16="http://schemas.microsoft.com/office/drawing/2014/main" id="{27D256A3-E687-8783-E011-C90075BC1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10698163" cy="756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1">
            <a:extLst>
              <a:ext uri="{FF2B5EF4-FFF2-40B4-BE49-F238E27FC236}">
                <a16:creationId xmlns:a16="http://schemas.microsoft.com/office/drawing/2014/main" id="{05E5BB4A-6D65-24FD-CF24-215709D313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64250" y="7023100"/>
            <a:ext cx="21336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F4656E1D-3497-455E-B8A9-9C5951D49441}" type="datetime1">
              <a:rPr lang="de-DE"/>
              <a:pPr>
                <a:defRPr/>
              </a:pPr>
              <a:t>20.03.2025</a:t>
            </a:fld>
            <a:endParaRPr lang="de-DE"/>
          </a:p>
        </p:txBody>
      </p:sp>
      <p:sp>
        <p:nvSpPr>
          <p:cNvPr id="1028" name="Rectangle 14">
            <a:extLst>
              <a:ext uri="{FF2B5EF4-FFF2-40B4-BE49-F238E27FC236}">
                <a16:creationId xmlns:a16="http://schemas.microsoft.com/office/drawing/2014/main" id="{AFFF4AED-49A2-B32E-E449-88C2AB67F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90550" y="2268538"/>
            <a:ext cx="9574213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Fließtext optimal 24pt, minimal 20pt</a:t>
            </a:r>
          </a:p>
          <a:p>
            <a:pPr lvl="1"/>
            <a:r>
              <a:rPr lang="de-DE" altLang="de-DE"/>
              <a:t>Aufzählungspunkt</a:t>
            </a:r>
          </a:p>
          <a:p>
            <a:pPr lvl="2"/>
            <a:r>
              <a:rPr lang="de-DE" altLang="de-DE"/>
              <a:t>Aufzählungspunkt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15">
            <a:extLst>
              <a:ext uri="{FF2B5EF4-FFF2-40B4-BE49-F238E27FC236}">
                <a16:creationId xmlns:a16="http://schemas.microsoft.com/office/drawing/2014/main" id="{DE025453-C54F-9F29-C968-2F663B477E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0" y="1457325"/>
            <a:ext cx="9574213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Überschrift</a:t>
            </a:r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D37C03F8-D79B-7F2B-2058-C58E8F5CF3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80438" y="7023100"/>
            <a:ext cx="1584325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500" b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de-DE" altLang="de-DE"/>
              <a:t>Seite </a:t>
            </a:r>
            <a:fld id="{BB820E25-1119-4F6E-83F5-1D799B6848AA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24" r:id="rId3"/>
    <p:sldLayoutId id="2147484125" r:id="rId4"/>
    <p:sldLayoutId id="2147484126" r:id="rId5"/>
    <p:sldLayoutId id="2147484127" r:id="rId6"/>
    <p:sldLayoutId id="2147484133" r:id="rId7"/>
    <p:sldLayoutId id="2147484134" r:id="rId8"/>
    <p:sldLayoutId id="2147484128" r:id="rId9"/>
    <p:sldLayoutId id="2147484129" r:id="rId10"/>
    <p:sldLayoutId id="2147484130" r:id="rId11"/>
  </p:sldLayoutIdLst>
  <p:hf hdr="0" ftr="0"/>
  <p:txStyles>
    <p:titleStyle>
      <a:lvl1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+mj-lt"/>
          <a:ea typeface="+mj-ea"/>
          <a:cs typeface="+mj-cs"/>
        </a:defRPr>
      </a:lvl1pPr>
      <a:lvl2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2pPr>
      <a:lvl3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3pPr>
      <a:lvl4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4pPr>
      <a:lvl5pPr algn="l" defTabSz="1042988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5pPr>
      <a:lvl6pPr marL="4572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6pPr>
      <a:lvl7pPr marL="9144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7pPr>
      <a:lvl8pPr marL="13716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8pPr>
      <a:lvl9pPr marL="1828800" algn="l" defTabSz="1042988" rtl="0" fontAlgn="base">
        <a:spcBef>
          <a:spcPct val="0"/>
        </a:spcBef>
        <a:spcAft>
          <a:spcPct val="0"/>
        </a:spcAft>
        <a:defRPr sz="3000" b="1">
          <a:solidFill>
            <a:srgbClr val="004994"/>
          </a:solidFill>
          <a:latin typeface="Arial" charset="0"/>
        </a:defRPr>
      </a:lvl9pPr>
    </p:titleStyle>
    <p:bodyStyle>
      <a:lvl1pPr marL="342900" indent="-342900" algn="l" defTabSz="1042988" rtl="0" eaLnBrk="0" fontAlgn="base" hangingPunct="0">
        <a:spcBef>
          <a:spcPct val="20000"/>
        </a:spcBef>
        <a:spcAft>
          <a:spcPct val="0"/>
        </a:spcAft>
        <a:defRPr sz="2400">
          <a:solidFill>
            <a:srgbClr val="555555"/>
          </a:solidFill>
          <a:latin typeface="+mn-lt"/>
          <a:ea typeface="+mn-ea"/>
          <a:cs typeface="+mn-cs"/>
        </a:defRPr>
      </a:lvl1pPr>
      <a:lvl2pPr marL="179388" indent="-177800" algn="l" defTabSz="1042988" rtl="0" eaLnBrk="0" fontAlgn="base" hangingPunct="0">
        <a:spcBef>
          <a:spcPct val="20000"/>
        </a:spcBef>
        <a:spcAft>
          <a:spcPct val="0"/>
        </a:spcAft>
        <a:buClr>
          <a:srgbClr val="004994"/>
        </a:buClr>
        <a:buChar char="•"/>
        <a:defRPr sz="2400">
          <a:solidFill>
            <a:srgbClr val="555555"/>
          </a:solidFill>
          <a:latin typeface="+mn-lt"/>
        </a:defRPr>
      </a:lvl2pPr>
      <a:lvl3pPr marL="365125" indent="-1841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555555"/>
          </a:solidFill>
          <a:latin typeface="+mn-lt"/>
        </a:defRPr>
      </a:lvl3pPr>
      <a:lvl4pPr marL="549275" indent="-182563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4pPr>
      <a:lvl5pPr marL="719138" indent="-16827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5pPr>
      <a:lvl6pPr marL="11763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6pPr>
      <a:lvl7pPr marL="16335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7pPr>
      <a:lvl8pPr marL="20907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8pPr>
      <a:lvl9pPr marL="2547938" indent="-168275" algn="l" defTabSz="1042988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555555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medienshop.bgrci.de/shop/sk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umsplatzhalter 3">
            <a:extLst>
              <a:ext uri="{FF2B5EF4-FFF2-40B4-BE49-F238E27FC236}">
                <a16:creationId xmlns:a16="http://schemas.microsoft.com/office/drawing/2014/main" id="{DFED9F08-9EC1-6E91-711B-B6FCEDEFE95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>
              <a:spcBef>
                <a:spcPct val="20000"/>
              </a:spcBef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1pPr>
            <a:lvl2pPr marL="742950" indent="-285750" defTabSz="1042988">
              <a:spcBef>
                <a:spcPct val="20000"/>
              </a:spcBef>
              <a:buClr>
                <a:srgbClr val="004994"/>
              </a:buClr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2pPr>
            <a:lvl3pPr marL="1143000" indent="-228600" defTabSz="1042988">
              <a:spcBef>
                <a:spcPct val="20000"/>
              </a:spcBef>
              <a:buChar char="•"/>
              <a:defRPr sz="2400">
                <a:solidFill>
                  <a:srgbClr val="555555"/>
                </a:solidFill>
                <a:latin typeface="Arial" panose="020B0604020202020204" pitchFamily="34" charset="0"/>
              </a:defRPr>
            </a:lvl3pPr>
            <a:lvl4pPr marL="16002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4pPr>
            <a:lvl5pPr marL="2057400" indent="-228600" defTabSz="1042988">
              <a:spcBef>
                <a:spcPct val="20000"/>
              </a:spcBef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5pPr>
            <a:lvl6pPr marL="25146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6pPr>
            <a:lvl7pPr marL="29718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7pPr>
            <a:lvl8pPr marL="34290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8pPr>
            <a:lvl9pPr marL="3886200" indent="-228600" defTabSz="10429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555555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de-DE" altLang="de-DE" sz="1800"/>
              <a:t>Stand 12/2024</a:t>
            </a:r>
          </a:p>
        </p:txBody>
      </p:sp>
      <p:sp>
        <p:nvSpPr>
          <p:cNvPr id="7171" name="Titel 5">
            <a:extLst>
              <a:ext uri="{FF2B5EF4-FFF2-40B4-BE49-F238E27FC236}">
                <a16:creationId xmlns:a16="http://schemas.microsoft.com/office/drawing/2014/main" id="{5C48BBD1-1A2C-5512-C2F1-4E9CC65F41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32125" y="2413000"/>
            <a:ext cx="7132638" cy="536575"/>
          </a:xfrm>
        </p:spPr>
        <p:txBody>
          <a:bodyPr/>
          <a:lstStyle/>
          <a:p>
            <a:pPr eaLnBrk="1" hangingPunct="1"/>
            <a:r>
              <a:rPr lang="de-DE" altLang="de-DE"/>
              <a:t>Verwendung von Sauerstoff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64D7EBA-6148-D714-6362-F44DC34EFE30}"/>
              </a:ext>
            </a:extLst>
          </p:cNvPr>
          <p:cNvSpPr txBox="1">
            <a:spLocks/>
          </p:cNvSpPr>
          <p:nvPr/>
        </p:nvSpPr>
        <p:spPr bwMode="auto">
          <a:xfrm>
            <a:off x="3032125" y="3103563"/>
            <a:ext cx="7132638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defRPr/>
            </a:pPr>
            <a:r>
              <a:rPr lang="de-DE" sz="2000" b="0" dirty="0">
                <a:latin typeface="Arial" charset="0"/>
              </a:rPr>
              <a:t>Sicherheitskurzgespräche (SKG 007) </a:t>
            </a:r>
            <a:endParaRPr lang="de-DE" sz="2000" b="0" kern="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5474B801-1EF3-F35E-C28D-6F2BDF2595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0302" y="1087655"/>
            <a:ext cx="5092297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Foliennummernplatzhalter 4">
            <a:extLst>
              <a:ext uri="{FF2B5EF4-FFF2-40B4-BE49-F238E27FC236}">
                <a16:creationId xmlns:a16="http://schemas.microsoft.com/office/drawing/2014/main" id="{56FC46F5-3736-3095-D8B4-6A187CCA26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7686A453-B4F2-4CA9-937F-F4ADA6F55FEC}" type="slidenum">
              <a:rPr lang="de-DE" altLang="de-DE" sz="1500" b="0" smtClean="0">
                <a:solidFill>
                  <a:schemeClr val="bg1"/>
                </a:solidFill>
              </a:rPr>
              <a:pPr/>
              <a:t>10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6D0CF91B-CD7D-0EFC-E15E-42D139D75E93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2</a:t>
            </a:r>
          </a:p>
        </p:txBody>
      </p:sp>
      <p:sp>
        <p:nvSpPr>
          <p:cNvPr id="19461" name="Rechteck 8">
            <a:extLst>
              <a:ext uri="{FF2B5EF4-FFF2-40B4-BE49-F238E27FC236}">
                <a16:creationId xmlns:a16="http://schemas.microsoft.com/office/drawing/2014/main" id="{95221955-7D62-DA99-B588-F43735853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458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Dewargefäß abdecken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und an sicherer Stelle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aufbewahren.</a:t>
            </a:r>
          </a:p>
        </p:txBody>
      </p:sp>
      <p:sp>
        <p:nvSpPr>
          <p:cNvPr id="19462" name="Pfeil nach rechts 9">
            <a:extLst>
              <a:ext uri="{FF2B5EF4-FFF2-40B4-BE49-F238E27FC236}">
                <a16:creationId xmlns:a16="http://schemas.microsoft.com/office/drawing/2014/main" id="{7F3E5942-F621-4B59-5BF1-AC43DA45D4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0626" y="2937669"/>
            <a:ext cx="1039812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F5FAA1E0-219C-B3EC-571C-9F808D3958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0302" y="1087655"/>
            <a:ext cx="5092297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Foliennummernplatzhalter 4">
            <a:extLst>
              <a:ext uri="{FF2B5EF4-FFF2-40B4-BE49-F238E27FC236}">
                <a16:creationId xmlns:a16="http://schemas.microsoft.com/office/drawing/2014/main" id="{59F74708-B17B-FACB-2894-7070DB1E0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785CF3D1-2109-4BA5-ADC6-2A64F24CB11B}" type="slidenum">
              <a:rPr lang="de-DE" altLang="de-DE" sz="1500" b="0" smtClean="0">
                <a:solidFill>
                  <a:schemeClr val="bg1"/>
                </a:solidFill>
              </a:rPr>
              <a:pPr/>
              <a:t>11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BC42CFA-6CE7-23EF-6A12-1A948FBA71DA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3</a:t>
            </a:r>
          </a:p>
        </p:txBody>
      </p:sp>
      <p:sp>
        <p:nvSpPr>
          <p:cNvPr id="21509" name="Rechteck 8">
            <a:extLst>
              <a:ext uri="{FF2B5EF4-FFF2-40B4-BE49-F238E27FC236}">
                <a16:creationId xmlns:a16="http://schemas.microsoft.com/office/drawing/2014/main" id="{4FCAE0B7-331B-DD33-A573-01F6414A6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458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Kleidung nicht abblasen/</a:t>
            </a:r>
            <a:br>
              <a:rPr lang="de-DE" altLang="de-DE" sz="2000">
                <a:solidFill>
                  <a:schemeClr val="tx1"/>
                </a:solidFill>
              </a:rPr>
            </a:br>
            <a:r>
              <a:rPr lang="de-DE" altLang="de-DE" sz="2000">
                <a:solidFill>
                  <a:schemeClr val="tx1"/>
                </a:solidFill>
              </a:rPr>
              <a:t>Sauerstoffanreicherung in der Kleidung vermeiden.</a:t>
            </a:r>
          </a:p>
        </p:txBody>
      </p:sp>
      <p:sp>
        <p:nvSpPr>
          <p:cNvPr id="21510" name="Pfeil nach rechts 9">
            <a:extLst>
              <a:ext uri="{FF2B5EF4-FFF2-40B4-BE49-F238E27FC236}">
                <a16:creationId xmlns:a16="http://schemas.microsoft.com/office/drawing/2014/main" id="{4C797854-4310-F07E-1598-45E8CDCD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369" y="3735387"/>
            <a:ext cx="1039812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0B436D05-7BF6-8653-DC33-F52A5443AC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0302" y="1087655"/>
            <a:ext cx="5092297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Foliennummernplatzhalter 4">
            <a:extLst>
              <a:ext uri="{FF2B5EF4-FFF2-40B4-BE49-F238E27FC236}">
                <a16:creationId xmlns:a16="http://schemas.microsoft.com/office/drawing/2014/main" id="{204FE810-A7AB-4699-EBC1-F8FFFB53F8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53C9D7CC-44FE-4DFA-8825-501B3581DFBA}" type="slidenum">
              <a:rPr lang="de-DE" altLang="de-DE" sz="1500" b="0" smtClean="0">
                <a:solidFill>
                  <a:schemeClr val="bg1"/>
                </a:solidFill>
              </a:rPr>
              <a:pPr/>
              <a:t>12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DBC9D3F-DEB3-41C4-3868-E24CA4A15C8A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4</a:t>
            </a:r>
          </a:p>
        </p:txBody>
      </p:sp>
      <p:sp>
        <p:nvSpPr>
          <p:cNvPr id="23557" name="Rechteck 8">
            <a:extLst>
              <a:ext uri="{FF2B5EF4-FFF2-40B4-BE49-F238E27FC236}">
                <a16:creationId xmlns:a16="http://schemas.microsoft.com/office/drawing/2014/main" id="{7D855BF5-6732-F09A-1559-C617FC62E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Ölige/fettige Kleidung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gegen saubere wechseln.</a:t>
            </a:r>
          </a:p>
        </p:txBody>
      </p:sp>
      <p:sp>
        <p:nvSpPr>
          <p:cNvPr id="23558" name="Pfeil nach rechts 11">
            <a:extLst>
              <a:ext uri="{FF2B5EF4-FFF2-40B4-BE49-F238E27FC236}">
                <a16:creationId xmlns:a16="http://schemas.microsoft.com/office/drawing/2014/main" id="{0190B183-350A-16C6-B5B4-0218A6848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75" y="4673600"/>
            <a:ext cx="1039813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BDA4B495-0480-D0C9-2E6C-53F7381E6A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0302" y="1087655"/>
            <a:ext cx="5092297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Foliennummernplatzhalter 4">
            <a:extLst>
              <a:ext uri="{FF2B5EF4-FFF2-40B4-BE49-F238E27FC236}">
                <a16:creationId xmlns:a16="http://schemas.microsoft.com/office/drawing/2014/main" id="{125008A5-6441-8D0F-7903-0C3F8336CB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EF25824A-72C2-48E3-A143-5D83A6189D26}" type="slidenum">
              <a:rPr lang="de-DE" altLang="de-DE" sz="1500" b="0" smtClean="0">
                <a:solidFill>
                  <a:schemeClr val="bg1"/>
                </a:solidFill>
              </a:rPr>
              <a:pPr/>
              <a:t>13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51B91664-979C-B198-FE42-E08204DB6F8E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5</a:t>
            </a:r>
          </a:p>
        </p:txBody>
      </p:sp>
      <p:sp>
        <p:nvSpPr>
          <p:cNvPr id="25605" name="Rechteck 8">
            <a:extLst>
              <a:ext uri="{FF2B5EF4-FFF2-40B4-BE49-F238E27FC236}">
                <a16:creationId xmlns:a16="http://schemas.microsoft.com/office/drawing/2014/main" id="{908A60EE-8FD4-7A9D-569F-E87BE9D41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Ventile, Armaturen und Schläuche frei von Fett und Öl halten.</a:t>
            </a:r>
          </a:p>
        </p:txBody>
      </p:sp>
      <p:sp>
        <p:nvSpPr>
          <p:cNvPr id="25606" name="Pfeil nach rechts 13">
            <a:extLst>
              <a:ext uri="{FF2B5EF4-FFF2-40B4-BE49-F238E27FC236}">
                <a16:creationId xmlns:a16="http://schemas.microsoft.com/office/drawing/2014/main" id="{CBED14A6-5695-7FBD-9ED9-3ECF5DD076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2225" y="5764213"/>
            <a:ext cx="1039813" cy="547687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D3E5606C-46BD-9232-E0AE-C1C491F52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0302" y="1087655"/>
            <a:ext cx="5092297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Foliennummernplatzhalter 4">
            <a:extLst>
              <a:ext uri="{FF2B5EF4-FFF2-40B4-BE49-F238E27FC236}">
                <a16:creationId xmlns:a16="http://schemas.microsoft.com/office/drawing/2014/main" id="{EFB3342F-F730-109C-C11D-234A72FE8F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EB64E9D8-8E50-4E06-8CE8-B8A7E3CDDE4C}" type="slidenum">
              <a:rPr lang="de-DE" altLang="de-DE" sz="1500" b="0" smtClean="0">
                <a:solidFill>
                  <a:schemeClr val="bg1"/>
                </a:solidFill>
              </a:rPr>
              <a:pPr/>
              <a:t>14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F772E44E-5898-8C1E-39B0-76EC900443A0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6</a:t>
            </a:r>
          </a:p>
        </p:txBody>
      </p:sp>
      <p:sp>
        <p:nvSpPr>
          <p:cNvPr id="27653" name="Rechteck 8">
            <a:extLst>
              <a:ext uri="{FF2B5EF4-FFF2-40B4-BE49-F238E27FC236}">
                <a16:creationId xmlns:a16="http://schemas.microsoft.com/office/drawing/2014/main" id="{E1C79C32-45CD-0142-7998-1D7A0ED99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5894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Keine öligen/fettigen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Hände oder Handschuhe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Verwenden.</a:t>
            </a:r>
          </a:p>
        </p:txBody>
      </p:sp>
      <p:sp>
        <p:nvSpPr>
          <p:cNvPr id="27654" name="Pfeil nach rechts 11">
            <a:extLst>
              <a:ext uri="{FF2B5EF4-FFF2-40B4-BE49-F238E27FC236}">
                <a16:creationId xmlns:a16="http://schemas.microsoft.com/office/drawing/2014/main" id="{D308F453-EC06-A419-A8A0-77B6355BB42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652543" y="5659438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5D8B80F7-FB3B-A1DD-5A11-0F23F953C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0302" y="1087655"/>
            <a:ext cx="5092297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Foliennummernplatzhalter 4">
            <a:extLst>
              <a:ext uri="{FF2B5EF4-FFF2-40B4-BE49-F238E27FC236}">
                <a16:creationId xmlns:a16="http://schemas.microsoft.com/office/drawing/2014/main" id="{5CD6704C-8DC6-5FF9-CC65-701D38E574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B601F60-DC8C-42C1-AEA4-1E41BD1AECC2}" type="slidenum">
              <a:rPr lang="de-DE" altLang="de-DE" sz="1500" b="0" smtClean="0">
                <a:solidFill>
                  <a:schemeClr val="bg1"/>
                </a:solidFill>
              </a:rPr>
              <a:pPr/>
              <a:t>15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89ADEE9-A1F8-7600-4610-9E7443DAC5F2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7</a:t>
            </a:r>
          </a:p>
        </p:txBody>
      </p:sp>
      <p:sp>
        <p:nvSpPr>
          <p:cNvPr id="29701" name="Rechteck 8">
            <a:extLst>
              <a:ext uri="{FF2B5EF4-FFF2-40B4-BE49-F238E27FC236}">
                <a16:creationId xmlns:a16="http://schemas.microsoft.com/office/drawing/2014/main" id="{4ABC1746-FD98-E5DD-E80C-069475B5E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" y="2466975"/>
            <a:ext cx="4589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>
                <a:solidFill>
                  <a:schemeClr val="tx1"/>
                </a:solidFill>
              </a:rPr>
              <a:t>Rändelmutter mit der Hand</a:t>
            </a:r>
          </a:p>
          <a:p>
            <a:r>
              <a:rPr lang="de-DE" altLang="de-DE" sz="2000">
                <a:solidFill>
                  <a:schemeClr val="tx1"/>
                </a:solidFill>
              </a:rPr>
              <a:t>Festdrehen.</a:t>
            </a:r>
          </a:p>
        </p:txBody>
      </p:sp>
      <p:sp>
        <p:nvSpPr>
          <p:cNvPr id="29702" name="Pfeil nach rechts 13">
            <a:extLst>
              <a:ext uri="{FF2B5EF4-FFF2-40B4-BE49-F238E27FC236}">
                <a16:creationId xmlns:a16="http://schemas.microsoft.com/office/drawing/2014/main" id="{A3AD30D5-EA91-F762-A5C9-40230C56A43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8982075" y="5649913"/>
            <a:ext cx="1039813" cy="549275"/>
          </a:xfrm>
          <a:prstGeom prst="rightArrow">
            <a:avLst>
              <a:gd name="adj1" fmla="val 50000"/>
              <a:gd name="adj2" fmla="val 49956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nummernplatzhalter 2">
            <a:extLst>
              <a:ext uri="{FF2B5EF4-FFF2-40B4-BE49-F238E27FC236}">
                <a16:creationId xmlns:a16="http://schemas.microsoft.com/office/drawing/2014/main" id="{247E1E24-8BEE-1DA8-B81C-7330BA23AB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8056D966-C656-4E58-836B-F8B8B8F6E638}" type="slidenum">
              <a:rPr lang="de-DE" altLang="de-DE" sz="1500" b="0" smtClean="0">
                <a:solidFill>
                  <a:schemeClr val="bg1"/>
                </a:solidFill>
              </a:rPr>
              <a:pPr/>
              <a:t>16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938F329-E917-411C-3F0F-A4AB6DBA6D98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Weitere Sicherheitskurzgespräche</a:t>
            </a:r>
          </a:p>
        </p:txBody>
      </p:sp>
      <p:sp>
        <p:nvSpPr>
          <p:cNvPr id="31748" name="Rechteck 5">
            <a:hlinkClick r:id="rId2"/>
            <a:extLst>
              <a:ext uri="{FF2B5EF4-FFF2-40B4-BE49-F238E27FC236}">
                <a16:creationId xmlns:a16="http://schemas.microsoft.com/office/drawing/2014/main" id="{5A6C618D-0E56-7A7A-D02A-93262CAC2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5313363"/>
            <a:ext cx="662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200"/>
              </a:spcBef>
            </a:pPr>
            <a:r>
              <a:rPr lang="de-DE" altLang="de-DE" sz="1600"/>
              <a:t>medienshop.bgrci.de </a:t>
            </a:r>
          </a:p>
        </p:txBody>
      </p:sp>
      <p:pic>
        <p:nvPicPr>
          <p:cNvPr id="31749" name="Picture 9">
            <a:extLst>
              <a:ext uri="{FF2B5EF4-FFF2-40B4-BE49-F238E27FC236}">
                <a16:creationId xmlns:a16="http://schemas.microsoft.com/office/drawing/2014/main" id="{AD2A2DDA-E72B-855B-4BB4-297FF6655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2051050"/>
            <a:ext cx="4849813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hteck 4">
            <a:extLst>
              <a:ext uri="{FF2B5EF4-FFF2-40B4-BE49-F238E27FC236}">
                <a16:creationId xmlns:a16="http://schemas.microsoft.com/office/drawing/2014/main" id="{B6F769FF-E9EC-1D66-FC9B-6212FF8C5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505075"/>
            <a:ext cx="555148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tx1"/>
                </a:solidFill>
              </a:rPr>
              <a:t>Die Reihe der Sicherheitskurzgespräche</a:t>
            </a:r>
            <a:br>
              <a:rPr lang="de-DE" altLang="de-DE" sz="1800">
                <a:solidFill>
                  <a:schemeClr val="tx1"/>
                </a:solidFill>
              </a:rPr>
            </a:br>
            <a:r>
              <a:rPr lang="de-DE" altLang="de-DE" sz="1800">
                <a:solidFill>
                  <a:schemeClr val="tx1"/>
                </a:solidFill>
              </a:rPr>
              <a:t>wird ständig um neue Themen ergänzt.</a:t>
            </a:r>
          </a:p>
          <a:p>
            <a:pPr>
              <a:spcBef>
                <a:spcPts val="1200"/>
              </a:spcBef>
            </a:pPr>
            <a:r>
              <a:rPr lang="de-DE" altLang="de-DE" sz="1800">
                <a:solidFill>
                  <a:schemeClr val="tx1"/>
                </a:solidFill>
              </a:rPr>
              <a:t>In den Druckfassungen finden Sie </a:t>
            </a:r>
            <a:br>
              <a:rPr lang="de-DE" altLang="de-DE" sz="1800">
                <a:solidFill>
                  <a:schemeClr val="tx1"/>
                </a:solidFill>
              </a:rPr>
            </a:br>
            <a:r>
              <a:rPr lang="de-DE" altLang="de-DE" sz="1800">
                <a:solidFill>
                  <a:schemeClr val="tx1"/>
                </a:solidFill>
              </a:rPr>
              <a:t>zu den einzelnen Lektionen </a:t>
            </a:r>
            <a:r>
              <a:rPr lang="de-DE" altLang="de-DE" sz="1800"/>
              <a:t>weitere </a:t>
            </a:r>
            <a:br>
              <a:rPr lang="de-DE" altLang="de-DE" sz="1800"/>
            </a:br>
            <a:r>
              <a:rPr lang="de-DE" altLang="de-DE" sz="1800"/>
              <a:t>ausführliche Hinweise und Erläuterungen </a:t>
            </a:r>
            <a:br>
              <a:rPr lang="de-DE" altLang="de-DE" sz="1800"/>
            </a:br>
            <a:r>
              <a:rPr lang="de-DE" altLang="de-DE" sz="1800"/>
              <a:t>für Unterweisende</a:t>
            </a:r>
            <a:r>
              <a:rPr lang="de-DE" altLang="de-DE" sz="180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de-DE" altLang="de-DE" sz="1800">
                <a:solidFill>
                  <a:schemeClr val="tx1"/>
                </a:solidFill>
              </a:rPr>
              <a:t>Einen Überblick über die derzeit verfügbaren Themen erhalten Sie im Medienshop der BG RCI.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nummernplatzhalter 4">
            <a:extLst>
              <a:ext uri="{FF2B5EF4-FFF2-40B4-BE49-F238E27FC236}">
                <a16:creationId xmlns:a16="http://schemas.microsoft.com/office/drawing/2014/main" id="{79CFCE1D-B730-58DC-1A87-B5123507A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C0186E5D-9A37-4667-A264-7D28BBDEC8F9}" type="slidenum">
              <a:rPr lang="de-DE" altLang="de-DE" sz="1500" b="0" smtClean="0">
                <a:solidFill>
                  <a:schemeClr val="bg1"/>
                </a:solidFill>
              </a:rPr>
              <a:pPr/>
              <a:t>2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195" name="Titel 1">
            <a:extLst>
              <a:ext uri="{FF2B5EF4-FFF2-40B4-BE49-F238E27FC236}">
                <a16:creationId xmlns:a16="http://schemas.microsoft.com/office/drawing/2014/main" id="{413EAC9E-5F9C-69BE-5F3E-FC6522E5AAF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20700" y="1457325"/>
            <a:ext cx="9255125" cy="595313"/>
          </a:xfrm>
        </p:spPr>
        <p:txBody>
          <a:bodyPr/>
          <a:lstStyle/>
          <a:p>
            <a:r>
              <a:rPr lang="de-DE" altLang="de-DE"/>
              <a:t>Auswirkung erhöhter</a:t>
            </a:r>
            <a:br>
              <a:rPr lang="de-DE" altLang="de-DE"/>
            </a:br>
            <a:r>
              <a:rPr lang="de-DE" altLang="de-DE"/>
              <a:t>Sauerstoffkonzentration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D49881E5-E287-1EA8-9D73-AAFE82267360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1</a:t>
            </a:r>
          </a:p>
        </p:txBody>
      </p:sp>
      <p:pic>
        <p:nvPicPr>
          <p:cNvPr id="8197" name="Grafik 4">
            <a:extLst>
              <a:ext uri="{FF2B5EF4-FFF2-40B4-BE49-F238E27FC236}">
                <a16:creationId xmlns:a16="http://schemas.microsoft.com/office/drawing/2014/main" id="{0F34B92B-DD27-DEEB-A3FF-A8754BB49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475" y="1322388"/>
            <a:ext cx="5468938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hteck 6">
            <a:extLst>
              <a:ext uri="{FF2B5EF4-FFF2-40B4-BE49-F238E27FC236}">
                <a16:creationId xmlns:a16="http://schemas.microsoft.com/office/drawing/2014/main" id="{7588369D-3FAF-597C-CBE7-E74B55A18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2544763"/>
            <a:ext cx="501015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2400">
              <a:solidFill>
                <a:schemeClr val="tx1"/>
              </a:solidFill>
            </a:endParaRPr>
          </a:p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Schnellere Verbrennung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Heißerer Brand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Nicht brennbare Stoffe können</a:t>
            </a:r>
          </a:p>
          <a:p>
            <a:r>
              <a:rPr lang="de-DE" altLang="de-DE" sz="1800" b="0">
                <a:solidFill>
                  <a:schemeClr val="tx1"/>
                </a:solidFill>
              </a:rPr>
              <a:t>  brennen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Brennbarkeit von</a:t>
            </a:r>
          </a:p>
          <a:p>
            <a:r>
              <a:rPr lang="de-DE" altLang="de-DE" sz="1800" b="0">
                <a:solidFill>
                  <a:schemeClr val="tx1"/>
                </a:solidFill>
              </a:rPr>
              <a:t>  Schutzkleidungen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Sauerstoffanreicherung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Erlaubnisschein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4">
            <a:extLst>
              <a:ext uri="{FF2B5EF4-FFF2-40B4-BE49-F238E27FC236}">
                <a16:creationId xmlns:a16="http://schemas.microsoft.com/office/drawing/2014/main" id="{9B6E3E72-1BA5-43E8-BC4A-6DC0CAF302C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388ACC4-C0BD-4101-82D2-A2F6EB4FEF34}" type="slidenum">
              <a:rPr lang="de-DE" altLang="de-DE" sz="1500" b="0" smtClean="0">
                <a:solidFill>
                  <a:schemeClr val="bg1"/>
                </a:solidFill>
              </a:rPr>
              <a:pPr/>
              <a:t>3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9219" name="Titel 1">
            <a:extLst>
              <a:ext uri="{FF2B5EF4-FFF2-40B4-BE49-F238E27FC236}">
                <a16:creationId xmlns:a16="http://schemas.microsoft.com/office/drawing/2014/main" id="{E3BE58B6-8C59-2CCA-90E8-9ABAEA2D27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62088"/>
            <a:ext cx="7832725" cy="608012"/>
          </a:xfrm>
        </p:spPr>
        <p:txBody>
          <a:bodyPr/>
          <a:lstStyle/>
          <a:p>
            <a:r>
              <a:rPr lang="de-DE" altLang="de-DE"/>
              <a:t>Unzulässige Verwendung</a:t>
            </a:r>
            <a:br>
              <a:rPr lang="de-DE" altLang="de-DE"/>
            </a:br>
            <a:r>
              <a:rPr lang="de-DE" altLang="de-DE"/>
              <a:t>von Sauerstoff</a:t>
            </a:r>
          </a:p>
        </p:txBody>
      </p:sp>
      <p:sp>
        <p:nvSpPr>
          <p:cNvPr id="9220" name="Rechteck 6">
            <a:extLst>
              <a:ext uri="{FF2B5EF4-FFF2-40B4-BE49-F238E27FC236}">
                <a16:creationId xmlns:a16="http://schemas.microsoft.com/office/drawing/2014/main" id="{0EF405FB-3558-9AF4-07D2-0F9DC3B98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924175"/>
            <a:ext cx="6907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Sauerstoff nicht anstelle Druckluft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Betriebsanweisung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Geräte oder Kleidung nicht</a:t>
            </a:r>
          </a:p>
          <a:p>
            <a:r>
              <a:rPr lang="de-DE" altLang="de-DE" sz="1800" b="0">
                <a:solidFill>
                  <a:schemeClr val="tx1"/>
                </a:solidFill>
              </a:rPr>
              <a:t>  mit Sauerstoff abblasen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3314763B-0437-1985-63DD-1D0C0D8C8DB6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2</a:t>
            </a:r>
          </a:p>
        </p:txBody>
      </p:sp>
      <p:pic>
        <p:nvPicPr>
          <p:cNvPr id="9222" name="Grafik 4">
            <a:extLst>
              <a:ext uri="{FF2B5EF4-FFF2-40B4-BE49-F238E27FC236}">
                <a16:creationId xmlns:a16="http://schemas.microsoft.com/office/drawing/2014/main" id="{400372B1-3A49-9853-FE4D-7251A7FE9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8613" y="1233434"/>
            <a:ext cx="5005387" cy="565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Grafik 4">
            <a:extLst>
              <a:ext uri="{FF2B5EF4-FFF2-40B4-BE49-F238E27FC236}">
                <a16:creationId xmlns:a16="http://schemas.microsoft.com/office/drawing/2014/main" id="{3E82FCEA-5AF1-CA51-B762-8F91370C5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88" y="1312863"/>
            <a:ext cx="4402137" cy="551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Foliennummernplatzhalter 4">
            <a:extLst>
              <a:ext uri="{FF2B5EF4-FFF2-40B4-BE49-F238E27FC236}">
                <a16:creationId xmlns:a16="http://schemas.microsoft.com/office/drawing/2014/main" id="{B7283426-E590-851D-7FCB-D02EC3E95D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5DBE00D3-1060-4016-B949-A344045960EB}" type="slidenum">
              <a:rPr lang="de-DE" altLang="de-DE" sz="1500" b="0" smtClean="0">
                <a:solidFill>
                  <a:schemeClr val="bg1"/>
                </a:solidFill>
              </a:rPr>
              <a:pPr/>
              <a:t>4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0244" name="Titel 1">
            <a:extLst>
              <a:ext uri="{FF2B5EF4-FFF2-40B4-BE49-F238E27FC236}">
                <a16:creationId xmlns:a16="http://schemas.microsoft.com/office/drawing/2014/main" id="{B4FA8BCA-0C70-8778-FA34-B8647A1FCF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60500"/>
            <a:ext cx="9748837" cy="595313"/>
          </a:xfrm>
        </p:spPr>
        <p:txBody>
          <a:bodyPr/>
          <a:lstStyle/>
          <a:p>
            <a:r>
              <a:rPr lang="de-DE" altLang="de-DE"/>
              <a:t>Fette, Öle und Materialien</a:t>
            </a:r>
          </a:p>
        </p:txBody>
      </p:sp>
      <p:sp>
        <p:nvSpPr>
          <p:cNvPr id="10245" name="Rechteck 6">
            <a:extLst>
              <a:ext uri="{FF2B5EF4-FFF2-40B4-BE49-F238E27FC236}">
                <a16:creationId xmlns:a16="http://schemas.microsoft.com/office/drawing/2014/main" id="{92576644-3A74-AD18-2EA0-34D177832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05075"/>
            <a:ext cx="59928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Eignung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Selbstentzündung</a:t>
            </a:r>
          </a:p>
          <a:p>
            <a:r>
              <a:rPr lang="de-DE" altLang="de-DE" sz="1800">
                <a:solidFill>
                  <a:schemeClr val="tx1"/>
                </a:solidFill>
              </a:rPr>
              <a:t>› </a:t>
            </a:r>
            <a:r>
              <a:rPr lang="de-DE" altLang="de-DE" sz="1800" b="0">
                <a:solidFill>
                  <a:schemeClr val="tx1"/>
                </a:solidFill>
              </a:rPr>
              <a:t>Reinigung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E993AD5-14ED-EC76-03A9-4E50CBE46387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4">
            <a:extLst>
              <a:ext uri="{FF2B5EF4-FFF2-40B4-BE49-F238E27FC236}">
                <a16:creationId xmlns:a16="http://schemas.microsoft.com/office/drawing/2014/main" id="{6A3DBAD8-D5CD-012D-3328-9033F02049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A61932A7-936D-460A-B09A-BA42BF110266}" type="slidenum">
              <a:rPr lang="de-DE" altLang="de-DE" sz="1500" b="0" smtClean="0">
                <a:solidFill>
                  <a:schemeClr val="bg1"/>
                </a:solidFill>
              </a:rPr>
              <a:pPr/>
              <a:t>5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1267" name="Titel 1">
            <a:extLst>
              <a:ext uri="{FF2B5EF4-FFF2-40B4-BE49-F238E27FC236}">
                <a16:creationId xmlns:a16="http://schemas.microsoft.com/office/drawing/2014/main" id="{423B9075-7C86-7515-7A68-04E9017DBC7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50863" y="1457325"/>
            <a:ext cx="7659687" cy="595313"/>
          </a:xfrm>
        </p:spPr>
        <p:txBody>
          <a:bodyPr/>
          <a:lstStyle/>
          <a:p>
            <a:r>
              <a:rPr lang="de-DE" altLang="de-DE"/>
              <a:t>Umgang mit Druckminderern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F68535C-60D6-FE10-5424-8CC44C74C94C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4</a:t>
            </a:r>
          </a:p>
        </p:txBody>
      </p:sp>
      <p:pic>
        <p:nvPicPr>
          <p:cNvPr id="11269" name="Grafik 4">
            <a:extLst>
              <a:ext uri="{FF2B5EF4-FFF2-40B4-BE49-F238E27FC236}">
                <a16:creationId xmlns:a16="http://schemas.microsoft.com/office/drawing/2014/main" id="{77366A77-854F-1D95-2A9A-ED9B808A6F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1277938"/>
            <a:ext cx="422275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hteck 5">
            <a:extLst>
              <a:ext uri="{FF2B5EF4-FFF2-40B4-BE49-F238E27FC236}">
                <a16:creationId xmlns:a16="http://schemas.microsoft.com/office/drawing/2014/main" id="{2F30CE40-FB1C-CDFF-26AA-DFAEC7AA6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2501900"/>
            <a:ext cx="5334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Sauber, öl- und fettfrei</a:t>
            </a:r>
          </a:p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Dichtringkontrolle</a:t>
            </a:r>
          </a:p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Manuelles Festschrauben von Rändelmuttern</a:t>
            </a:r>
          </a:p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Regler vor Öffnen des Flaschenventils</a:t>
            </a:r>
          </a:p>
          <a:p>
            <a:r>
              <a:rPr lang="de-DE" altLang="de-DE" sz="1800" b="0" dirty="0">
                <a:solidFill>
                  <a:schemeClr val="tx1"/>
                </a:solidFill>
              </a:rPr>
              <a:t>  entspannen</a:t>
            </a:r>
          </a:p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Ventil manuell sanft öffnen und schließen</a:t>
            </a:r>
          </a:p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Richtige Außerbetriebnahme</a:t>
            </a:r>
          </a:p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Regelmäßig warten</a:t>
            </a:r>
            <a:endParaRPr lang="de-DE" altLang="de-DE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rafik 4">
            <a:extLst>
              <a:ext uri="{FF2B5EF4-FFF2-40B4-BE49-F238E27FC236}">
                <a16:creationId xmlns:a16="http://schemas.microsoft.com/office/drawing/2014/main" id="{C202811B-5937-E451-B535-055BCBFFF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1477963"/>
            <a:ext cx="5249863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Foliennummernplatzhalter 4">
            <a:extLst>
              <a:ext uri="{FF2B5EF4-FFF2-40B4-BE49-F238E27FC236}">
                <a16:creationId xmlns:a16="http://schemas.microsoft.com/office/drawing/2014/main" id="{A440CEFC-0F82-26B6-2D72-5A018170E3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2A39D778-F6E3-47EC-A6DD-A58E41FEEC4C}" type="slidenum">
              <a:rPr lang="de-DE" altLang="de-DE" sz="1500" b="0" smtClean="0">
                <a:solidFill>
                  <a:schemeClr val="bg1"/>
                </a:solidFill>
              </a:rPr>
              <a:pPr/>
              <a:t>6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12292" name="Titel 1">
            <a:extLst>
              <a:ext uri="{FF2B5EF4-FFF2-40B4-BE49-F238E27FC236}">
                <a16:creationId xmlns:a16="http://schemas.microsoft.com/office/drawing/2014/main" id="{13AFD731-0E07-F2F1-EB1C-D17F2646E3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41338" y="1457325"/>
            <a:ext cx="7659687" cy="595313"/>
          </a:xfrm>
        </p:spPr>
        <p:txBody>
          <a:bodyPr/>
          <a:lstStyle/>
          <a:p>
            <a:r>
              <a:rPr lang="de-DE" altLang="de-DE"/>
              <a:t>Kontakt mit flüssigem Sauerstoff</a:t>
            </a:r>
          </a:p>
        </p:txBody>
      </p:sp>
      <p:sp>
        <p:nvSpPr>
          <p:cNvPr id="12293" name="Rechteck 6">
            <a:extLst>
              <a:ext uri="{FF2B5EF4-FFF2-40B4-BE49-F238E27FC236}">
                <a16:creationId xmlns:a16="http://schemas.microsoft.com/office/drawing/2014/main" id="{6DCEC0EC-1EAD-BB55-117A-91945D034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" y="2500313"/>
            <a:ext cx="69072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Kälteschutz</a:t>
            </a:r>
          </a:p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Kein Hautkontakt:</a:t>
            </a:r>
          </a:p>
          <a:p>
            <a:r>
              <a:rPr lang="de-DE" altLang="de-DE" sz="1800" b="0" dirty="0">
                <a:solidFill>
                  <a:schemeClr val="tx1"/>
                </a:solidFill>
              </a:rPr>
              <a:t>   – Gesichtsschutz</a:t>
            </a:r>
          </a:p>
          <a:p>
            <a:r>
              <a:rPr lang="de-DE" altLang="de-DE" sz="1800" b="0" dirty="0">
                <a:solidFill>
                  <a:schemeClr val="tx1"/>
                </a:solidFill>
              </a:rPr>
              <a:t>   – Handschutz</a:t>
            </a:r>
          </a:p>
          <a:p>
            <a:r>
              <a:rPr lang="de-DE" altLang="de-DE" sz="1800" b="0" dirty="0">
                <a:solidFill>
                  <a:schemeClr val="tx1"/>
                </a:solidFill>
              </a:rPr>
              <a:t>   – lange Ärmel und lange Hose</a:t>
            </a:r>
          </a:p>
          <a:p>
            <a:r>
              <a:rPr lang="de-DE" altLang="de-DE" sz="1800" b="0" dirty="0">
                <a:solidFill>
                  <a:schemeClr val="tx1"/>
                </a:solidFill>
              </a:rPr>
              <a:t>   – Hose über Schuhe</a:t>
            </a:r>
          </a:p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Kein brennbarer Untergrund</a:t>
            </a:r>
          </a:p>
          <a:p>
            <a:r>
              <a:rPr lang="de-DE" altLang="de-DE" sz="1800" dirty="0">
                <a:solidFill>
                  <a:schemeClr val="tx1"/>
                </a:solidFill>
              </a:rPr>
              <a:t>› </a:t>
            </a:r>
            <a:r>
              <a:rPr lang="de-DE" altLang="de-DE" sz="1800" b="0" dirty="0">
                <a:solidFill>
                  <a:schemeClr val="tx1"/>
                </a:solidFill>
              </a:rPr>
              <a:t>Erste Hilfe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A1D3CAD-745C-23C4-16E7-6A03056E21F0}"/>
              </a:ext>
            </a:extLst>
          </p:cNvPr>
          <p:cNvSpPr txBox="1">
            <a:spLocks/>
          </p:cNvSpPr>
          <p:nvPr/>
        </p:nvSpPr>
        <p:spPr bwMode="auto">
          <a:xfrm>
            <a:off x="0" y="847725"/>
            <a:ext cx="2271713" cy="460375"/>
          </a:xfrm>
          <a:prstGeom prst="rect">
            <a:avLst/>
          </a:prstGeom>
          <a:solidFill>
            <a:srgbClr val="004994"/>
          </a:solidFill>
          <a:ln w="9525">
            <a:noFill/>
            <a:miter lim="800000"/>
            <a:headEnd/>
            <a:tailEnd/>
          </a:ln>
        </p:spPr>
        <p:txBody>
          <a:bodyPr lIns="0" tIns="0" rIns="0" anchor="ctr"/>
          <a:lstStyle/>
          <a:p>
            <a:pPr marL="541338" defTabSz="1042988">
              <a:defRPr/>
            </a:pPr>
            <a:r>
              <a:rPr lang="de-DE" sz="2400" b="0" ker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Lektion 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>
            <a:extLst>
              <a:ext uri="{FF2B5EF4-FFF2-40B4-BE49-F238E27FC236}">
                <a16:creationId xmlns:a16="http://schemas.microsoft.com/office/drawing/2014/main" id="{80BC7789-894F-4A92-9008-CD13C7EFEC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EB1C4F4B-BFA8-4FE1-8D69-3258AB6298FB}" type="slidenum">
              <a:rPr lang="de-DE" altLang="de-DE" sz="1500" b="0" smtClean="0">
                <a:solidFill>
                  <a:schemeClr val="bg1"/>
                </a:solidFill>
              </a:rPr>
              <a:pPr/>
              <a:t>7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CD47344B-28E8-5BC8-79BD-7E9EAE7039A5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Finde die sieben Fehler</a:t>
            </a:r>
          </a:p>
        </p:txBody>
      </p:sp>
      <p:pic>
        <p:nvPicPr>
          <p:cNvPr id="13316" name="Grafik 1">
            <a:extLst>
              <a:ext uri="{FF2B5EF4-FFF2-40B4-BE49-F238E27FC236}">
                <a16:creationId xmlns:a16="http://schemas.microsoft.com/office/drawing/2014/main" id="{2BEF3584-44C0-DE7C-C067-25B3C4877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91828" y="1244600"/>
            <a:ext cx="4121582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4">
            <a:extLst>
              <a:ext uri="{FF2B5EF4-FFF2-40B4-BE49-F238E27FC236}">
                <a16:creationId xmlns:a16="http://schemas.microsoft.com/office/drawing/2014/main" id="{206541B9-B88D-D9DE-15A8-F30EC29CCC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6851335A-8748-422B-AC2F-ECEFD2524F42}" type="slidenum">
              <a:rPr lang="de-DE" altLang="de-DE" sz="1500" b="0" smtClean="0">
                <a:solidFill>
                  <a:schemeClr val="bg1"/>
                </a:solidFill>
              </a:rPr>
              <a:pPr/>
              <a:t>8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C7035D0-46CF-01FF-A28C-8DB427241215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Fehlerübersicht</a:t>
            </a:r>
          </a:p>
        </p:txBody>
      </p:sp>
      <p:pic>
        <p:nvPicPr>
          <p:cNvPr id="15364" name="Grafik 11">
            <a:extLst>
              <a:ext uri="{FF2B5EF4-FFF2-40B4-BE49-F238E27FC236}">
                <a16:creationId xmlns:a16="http://schemas.microsoft.com/office/drawing/2014/main" id="{6E9CF835-B5D3-F712-934A-D6565C64EF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0302" y="1087655"/>
            <a:ext cx="5092297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11">
            <a:extLst>
              <a:ext uri="{FF2B5EF4-FFF2-40B4-BE49-F238E27FC236}">
                <a16:creationId xmlns:a16="http://schemas.microsoft.com/office/drawing/2014/main" id="{F46793F0-80B6-AD72-47D0-535D59446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90302" y="1087655"/>
            <a:ext cx="5092297" cy="592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Foliennummernplatzhalter 4">
            <a:extLst>
              <a:ext uri="{FF2B5EF4-FFF2-40B4-BE49-F238E27FC236}">
                <a16:creationId xmlns:a16="http://schemas.microsoft.com/office/drawing/2014/main" id="{6F39EADC-2D82-BD77-16AD-72313AD71C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500" b="0">
                <a:solidFill>
                  <a:schemeClr val="bg1"/>
                </a:solidFill>
              </a:rPr>
              <a:t>Seite </a:t>
            </a:r>
            <a:fld id="{9A20E383-DD7A-46C2-B155-8FFC6FB3671F}" type="slidenum">
              <a:rPr lang="de-DE" altLang="de-DE" sz="1500" b="0" smtClean="0">
                <a:solidFill>
                  <a:schemeClr val="bg1"/>
                </a:solidFill>
              </a:rPr>
              <a:pPr/>
              <a:t>9</a:t>
            </a:fld>
            <a:endParaRPr lang="de-DE" altLang="de-DE" sz="1500" b="0">
              <a:solidFill>
                <a:schemeClr val="bg1"/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1AB5EC5-D309-AF38-352F-364F34BFAAAC}"/>
              </a:ext>
            </a:extLst>
          </p:cNvPr>
          <p:cNvSpPr txBox="1">
            <a:spLocks/>
          </p:cNvSpPr>
          <p:nvPr/>
        </p:nvSpPr>
        <p:spPr bwMode="auto">
          <a:xfrm>
            <a:off x="531813" y="1457325"/>
            <a:ext cx="7659687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/>
          <a:lstStyle/>
          <a:p>
            <a:pPr defTabSz="1042988">
              <a:defRPr/>
            </a:pPr>
            <a:r>
              <a:rPr lang="de-DE" sz="3000" kern="0" dirty="0">
                <a:latin typeface="+mj-lt"/>
                <a:ea typeface="+mj-ea"/>
                <a:cs typeface="+mj-cs"/>
              </a:rPr>
              <a:t>Fehler 1</a:t>
            </a:r>
          </a:p>
        </p:txBody>
      </p:sp>
      <p:sp>
        <p:nvSpPr>
          <p:cNvPr id="17413" name="Rechteck 8">
            <a:extLst>
              <a:ext uri="{FF2B5EF4-FFF2-40B4-BE49-F238E27FC236}">
                <a16:creationId xmlns:a16="http://schemas.microsoft.com/office/drawing/2014/main" id="{DDAD86FE-9CA1-4437-FA67-133F2C67B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025" y="2466975"/>
            <a:ext cx="4229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2000" dirty="0">
                <a:solidFill>
                  <a:schemeClr val="tx1"/>
                </a:solidFill>
              </a:rPr>
              <a:t>Zündquellen fernhalten (darüber hinaus schadet Rauchen</a:t>
            </a:r>
          </a:p>
          <a:p>
            <a:r>
              <a:rPr lang="de-DE" altLang="de-DE" sz="2000" dirty="0">
                <a:solidFill>
                  <a:schemeClr val="tx1"/>
                </a:solidFill>
              </a:rPr>
              <a:t>der Gesundheit).</a:t>
            </a:r>
          </a:p>
        </p:txBody>
      </p:sp>
      <p:sp>
        <p:nvSpPr>
          <p:cNvPr id="17414" name="Pfeil nach rechts 9">
            <a:extLst>
              <a:ext uri="{FF2B5EF4-FFF2-40B4-BE49-F238E27FC236}">
                <a16:creationId xmlns:a16="http://schemas.microsoft.com/office/drawing/2014/main" id="{B52195E4-3117-AD48-5E57-C3D253505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5717" y="2096294"/>
            <a:ext cx="1039812" cy="547688"/>
          </a:xfrm>
          <a:prstGeom prst="rightArrow">
            <a:avLst>
              <a:gd name="adj1" fmla="val 50000"/>
              <a:gd name="adj2" fmla="val 50101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1pPr>
            <a:lvl2pPr marL="742950" indent="-28575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2pPr>
            <a:lvl3pPr marL="11430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3pPr>
            <a:lvl4pPr marL="16002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4pPr>
            <a:lvl5pPr marL="2057400" indent="-228600"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4994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G RCI PPT-Master">
  <a:themeElements>
    <a:clrScheme name="BG RCI PPT-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G RCI PPT-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400" b="1" i="0" u="none" strike="noStrike" cap="none" normalizeH="0" baseline="0" smtClean="0">
            <a:ln>
              <a:noFill/>
            </a:ln>
            <a:solidFill>
              <a:srgbClr val="004994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G RCI PPT-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G RCI PPT-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G RCI PPT-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BG RCI PPT-Master</Template>
  <TotalTime>0</TotalTime>
  <Words>326</Words>
  <PresentationFormat>Benutzerdefiniert</PresentationFormat>
  <Paragraphs>97</Paragraphs>
  <Slides>16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9" baseType="lpstr">
      <vt:lpstr>Arial</vt:lpstr>
      <vt:lpstr>Times</vt:lpstr>
      <vt:lpstr>BG RCI PPT-Master</vt:lpstr>
      <vt:lpstr>Verwendung von Sauerstoff</vt:lpstr>
      <vt:lpstr>Auswirkung erhöhter Sauerstoffkonzentration</vt:lpstr>
      <vt:lpstr>Unzulässige Verwendung von Sauerstoff</vt:lpstr>
      <vt:lpstr>Fette, Öle und Materialien</vt:lpstr>
      <vt:lpstr>Umgang mit Druckminderern</vt:lpstr>
      <vt:lpstr>Kontakt mit flüssigem Sauerstoff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2009-09-24T11:16:33Z</dcterms:created>
  <dcterms:modified xsi:type="dcterms:W3CDTF">2025-03-20T14:04:01Z</dcterms:modified>
</cp:coreProperties>
</file>