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78" r:id="rId15"/>
    <p:sldId id="275" r:id="rId16"/>
    <p:sldId id="276" r:id="rId17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70" userDrawn="1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2" userDrawn="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t" initials="R" lastIdx="1" clrIdx="0">
    <p:extLst>
      <p:ext uri="{19B8F6BF-5375-455C-9EA6-DF929625EA0E}">
        <p15:presenceInfo xmlns:p15="http://schemas.microsoft.com/office/powerpoint/2012/main" userId="Rost" providerId="None"/>
      </p:ext>
    </p:extLst>
  </p:cmAuthor>
  <p:cmAuthor id="2" name="Frank N. Further" initials="FNF" lastIdx="1" clrIdx="1">
    <p:extLst>
      <p:ext uri="{19B8F6BF-5375-455C-9EA6-DF929625EA0E}">
        <p15:presenceInfo xmlns:p15="http://schemas.microsoft.com/office/powerpoint/2012/main" userId="b5c7ce4557f6394b" providerId="Windows Live"/>
      </p:ext>
    </p:extLst>
  </p:cmAuthor>
  <p:cmAuthor id="3" name="Nitsch, Jörn" initials="NJ" lastIdx="1" clrIdx="2">
    <p:extLst>
      <p:ext uri="{19B8F6BF-5375-455C-9EA6-DF929625EA0E}">
        <p15:presenceInfo xmlns:p15="http://schemas.microsoft.com/office/powerpoint/2012/main" userId="S::joern.nitsch@bgrci.de::2a055afa-d4fc-4f8e-93ac-1155764f6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555"/>
    <a:srgbClr val="004994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96029" autoAdjust="0"/>
  </p:normalViewPr>
  <p:slideViewPr>
    <p:cSldViewPr snapToGrid="0">
      <p:cViewPr varScale="1">
        <p:scale>
          <a:sx n="84" d="100"/>
          <a:sy n="84" d="100"/>
        </p:scale>
        <p:origin x="90" y="738"/>
      </p:cViewPr>
      <p:guideLst>
        <p:guide orient="horz" pos="976"/>
        <p:guide orient="horz" pos="3970"/>
        <p:guide orient="horz" pos="1999"/>
        <p:guide orient="horz" pos="1738"/>
        <p:guide pos="6542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61A4436-046A-4A1E-A840-33E9A49665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14.03.2024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14.03.2024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14.03.2024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14.03.2024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14.03.2024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14.03.2024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14.03.2024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65262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0" dirty="0">
                <a:solidFill>
                  <a:schemeClr val="bg1"/>
                </a:solidFill>
              </a:rPr>
              <a:t>Нотатки з безпеки на робочому місці (</a:t>
            </a:r>
            <a:r>
              <a:rPr lang="uk-UA" sz="1400" b="0">
                <a:solidFill>
                  <a:schemeClr val="bg1"/>
                </a:solidFill>
              </a:rPr>
              <a:t>SKG 009</a:t>
            </a:r>
            <a:r>
              <a:rPr lang="de-DE" sz="1400" b="0">
                <a:solidFill>
                  <a:schemeClr val="bg1"/>
                </a:solidFill>
              </a:rPr>
              <a:t>ua</a:t>
            </a:r>
            <a:r>
              <a:rPr lang="uk-UA" sz="1400" b="0">
                <a:solidFill>
                  <a:schemeClr val="bg1"/>
                </a:solidFill>
              </a:rPr>
              <a:t>)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uk-UA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Домедична допомога</a:t>
            </a:r>
            <a:endParaRPr lang="de-DE" sz="1400" b="0" dirty="0">
              <a:solidFill>
                <a:schemeClr val="bg1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14.03.2024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14.03.2024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14.03.2024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uk-UA" dirty="0"/>
              <a:t>Домедична допомога</a:t>
            </a:r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3032125" y="6890240"/>
            <a:ext cx="6996113" cy="3739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800" b="0" dirty="0">
                <a:solidFill>
                  <a:srgbClr val="555555"/>
                </a:solidFill>
              </a:rPr>
              <a:t>Станом на 0</a:t>
            </a:r>
            <a:r>
              <a:rPr lang="de-DE" sz="1800" b="0" dirty="0">
                <a:solidFill>
                  <a:srgbClr val="555555"/>
                </a:solidFill>
              </a:rPr>
              <a:t>8</a:t>
            </a:r>
            <a:r>
              <a:rPr lang="uk-UA" sz="1800" b="0" dirty="0">
                <a:solidFill>
                  <a:srgbClr val="555555"/>
                </a:solidFill>
              </a:rPr>
              <a:t>.20</a:t>
            </a:r>
            <a:r>
              <a:rPr lang="de-DE" sz="1800" b="0" dirty="0">
                <a:solidFill>
                  <a:srgbClr val="555555"/>
                </a:solidFill>
              </a:rPr>
              <a:t>22</a:t>
            </a:r>
            <a:endParaRPr lang="uk-UA" sz="1000" b="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3057525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uk-UA" sz="2000" b="0" dirty="0"/>
              <a:t>Нотатки з безпеки на робочому місці (</a:t>
            </a:r>
            <a:r>
              <a:rPr lang="uk-UA" sz="2000" b="0"/>
              <a:t>SKG 009</a:t>
            </a:r>
            <a:r>
              <a:rPr lang="de-DE" sz="2000" b="0"/>
              <a:t>ua</a:t>
            </a:r>
            <a:r>
              <a:rPr lang="uk-UA" sz="2000" b="0"/>
              <a:t>) </a:t>
            </a:r>
            <a:endParaRPr lang="uk-UA" sz="20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7D503E2-7D78-107C-FA31-F119545BBB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11569"/>
          <a:stretch/>
        </p:blipFill>
        <p:spPr>
          <a:xfrm>
            <a:off x="5715060" y="1095149"/>
            <a:ext cx="4960699" cy="5919081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2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Вимкнути пристрій і</a:t>
            </a:r>
            <a:br>
              <a:rPr lang="uk-UA" sz="2000" dirty="0">
                <a:solidFill>
                  <a:schemeClr val="tx1"/>
                </a:solidFill>
              </a:rPr>
            </a:br>
            <a:r>
              <a:rPr lang="uk-UA" sz="2000" dirty="0">
                <a:solidFill>
                  <a:schemeClr val="tx1"/>
                </a:solidFill>
              </a:rPr>
              <a:t>витягти штекер із розетки</a:t>
            </a:r>
          </a:p>
        </p:txBody>
      </p:sp>
      <p:sp>
        <p:nvSpPr>
          <p:cNvPr id="15366" name="Pfeil nach rechts 9"/>
          <p:cNvSpPr>
            <a:spLocks noChangeArrowheads="1"/>
          </p:cNvSpPr>
          <p:nvPr/>
        </p:nvSpPr>
        <p:spPr bwMode="auto">
          <a:xfrm>
            <a:off x="6648450" y="2389981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490CA23-C05E-5FC1-846D-AC57BA44FC9A}"/>
              </a:ext>
            </a:extLst>
          </p:cNvPr>
          <p:cNvSpPr txBox="1">
            <a:spLocks/>
          </p:cNvSpPr>
          <p:nvPr/>
        </p:nvSpPr>
        <p:spPr bwMode="auto">
          <a:xfrm>
            <a:off x="5739726" y="1091901"/>
            <a:ext cx="1327824" cy="184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A2000DF9-F9D1-024B-D97A-0066F8808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11569"/>
          <a:stretch/>
        </p:blipFill>
        <p:spPr>
          <a:xfrm>
            <a:off x="5715060" y="1095149"/>
            <a:ext cx="4960699" cy="5919081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3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Забезпечити спокій</a:t>
            </a:r>
            <a:br>
              <a:rPr lang="uk-UA" sz="2000">
                <a:solidFill>
                  <a:schemeClr val="tx1"/>
                </a:solidFill>
              </a:rPr>
            </a:br>
            <a:r>
              <a:rPr lang="uk-UA" sz="2000">
                <a:solidFill>
                  <a:schemeClr val="tx1"/>
                </a:solidFill>
              </a:rPr>
              <a:t>Заспокоїти осіб, які потребують допомоги</a:t>
            </a:r>
          </a:p>
        </p:txBody>
      </p:sp>
      <p:sp>
        <p:nvSpPr>
          <p:cNvPr id="7" name="Pfeil nach rechts 9"/>
          <p:cNvSpPr>
            <a:spLocks noChangeArrowheads="1"/>
          </p:cNvSpPr>
          <p:nvPr/>
        </p:nvSpPr>
        <p:spPr bwMode="auto">
          <a:xfrm>
            <a:off x="7810500" y="1878013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D8C5B20-DA9A-F7D8-B936-4B255E62160D}"/>
              </a:ext>
            </a:extLst>
          </p:cNvPr>
          <p:cNvSpPr txBox="1">
            <a:spLocks/>
          </p:cNvSpPr>
          <p:nvPr/>
        </p:nvSpPr>
        <p:spPr bwMode="auto">
          <a:xfrm>
            <a:off x="5739726" y="1091901"/>
            <a:ext cx="1327824" cy="184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84A3F86-6B6C-2D16-E18F-51AC8B07DC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11569"/>
          <a:stretch/>
        </p:blipFill>
        <p:spPr>
          <a:xfrm>
            <a:off x="5715060" y="1095149"/>
            <a:ext cx="4960699" cy="5919081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4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Потурбуватися про власну безпеку:</a:t>
            </a:r>
          </a:p>
          <a:p>
            <a:r>
              <a:rPr lang="uk-UA" sz="2000">
                <a:solidFill>
                  <a:schemeClr val="tx1"/>
                </a:solidFill>
              </a:rPr>
              <a:t>Перед наданням допомоги одягти</a:t>
            </a:r>
            <a:br>
              <a:rPr lang="uk-UA" sz="2000">
                <a:solidFill>
                  <a:schemeClr val="tx1"/>
                </a:solidFill>
              </a:rPr>
            </a:br>
            <a:r>
              <a:rPr lang="uk-UA" sz="2000">
                <a:solidFill>
                  <a:schemeClr val="tx1"/>
                </a:solidFill>
              </a:rPr>
              <a:t>засіб для захисту ротової порожнини</a:t>
            </a:r>
          </a:p>
        </p:txBody>
      </p:sp>
      <p:sp>
        <p:nvSpPr>
          <p:cNvPr id="17414" name="Pfeil nach rechts 9"/>
          <p:cNvSpPr>
            <a:spLocks noChangeArrowheads="1"/>
          </p:cNvSpPr>
          <p:nvPr/>
        </p:nvSpPr>
        <p:spPr bwMode="auto">
          <a:xfrm>
            <a:off x="6092825" y="3759200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8C27222-79F1-70C6-A190-E8D6E5D906EC}"/>
              </a:ext>
            </a:extLst>
          </p:cNvPr>
          <p:cNvSpPr txBox="1">
            <a:spLocks/>
          </p:cNvSpPr>
          <p:nvPr/>
        </p:nvSpPr>
        <p:spPr bwMode="auto">
          <a:xfrm>
            <a:off x="5739726" y="1091901"/>
            <a:ext cx="1327824" cy="184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8692180-6AE5-C453-9711-7BBF2A3281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11569"/>
          <a:stretch/>
        </p:blipFill>
        <p:spPr>
          <a:xfrm>
            <a:off x="5715060" y="1095149"/>
            <a:ext cx="4960699" cy="5919081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Потурбуватися про власну безпеку:</a:t>
            </a:r>
          </a:p>
          <a:p>
            <a:r>
              <a:rPr lang="uk-UA" sz="2000">
                <a:solidFill>
                  <a:schemeClr val="tx1"/>
                </a:solidFill>
              </a:rPr>
              <a:t>Перед наданням допомоги одягти</a:t>
            </a:r>
            <a:br>
              <a:rPr lang="uk-UA" sz="2000">
                <a:solidFill>
                  <a:schemeClr val="tx1"/>
                </a:solidFill>
              </a:rPr>
            </a:br>
            <a:r>
              <a:rPr lang="uk-UA" sz="2000">
                <a:solidFill>
                  <a:schemeClr val="tx1"/>
                </a:solidFill>
              </a:rPr>
              <a:t>одноразові рукавички</a:t>
            </a:r>
          </a:p>
        </p:txBody>
      </p:sp>
      <p:sp>
        <p:nvSpPr>
          <p:cNvPr id="18438" name="Pfeil nach rechts 9"/>
          <p:cNvSpPr>
            <a:spLocks noChangeArrowheads="1"/>
          </p:cNvSpPr>
          <p:nvPr/>
        </p:nvSpPr>
        <p:spPr bwMode="auto">
          <a:xfrm rot="10800000">
            <a:off x="7818438" y="4354512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DD94390-9F88-9480-AB0C-43EC7EA34655}"/>
              </a:ext>
            </a:extLst>
          </p:cNvPr>
          <p:cNvSpPr txBox="1">
            <a:spLocks/>
          </p:cNvSpPr>
          <p:nvPr/>
        </p:nvSpPr>
        <p:spPr bwMode="auto">
          <a:xfrm>
            <a:off x="5739726" y="1091901"/>
            <a:ext cx="1327824" cy="184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6503EB5-2AC5-FA38-6B08-0DA606D940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11569"/>
          <a:stretch/>
        </p:blipFill>
        <p:spPr>
          <a:xfrm>
            <a:off x="5715060" y="1095149"/>
            <a:ext cx="4960699" cy="5919081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Забезпечити безпеку на місці</a:t>
            </a:r>
          </a:p>
        </p:txBody>
      </p:sp>
      <p:sp>
        <p:nvSpPr>
          <p:cNvPr id="7" name="Pfeil nach rechts 9"/>
          <p:cNvSpPr>
            <a:spLocks noChangeArrowheads="1"/>
          </p:cNvSpPr>
          <p:nvPr/>
        </p:nvSpPr>
        <p:spPr bwMode="auto">
          <a:xfrm>
            <a:off x="4768850" y="4511675"/>
            <a:ext cx="1038225" cy="549275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6C6F4B7-A4D2-7C88-5AFC-085878045610}"/>
              </a:ext>
            </a:extLst>
          </p:cNvPr>
          <p:cNvSpPr txBox="1">
            <a:spLocks/>
          </p:cNvSpPr>
          <p:nvPr/>
        </p:nvSpPr>
        <p:spPr bwMode="auto">
          <a:xfrm>
            <a:off x="5739726" y="1091901"/>
            <a:ext cx="1327824" cy="184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F0E73620-23F5-C561-F8DB-EA09076CAA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11569"/>
          <a:stretch/>
        </p:blipFill>
        <p:spPr>
          <a:xfrm>
            <a:off x="5715060" y="1095149"/>
            <a:ext cx="4960699" cy="5919081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Відсутня табличка з номером телефону (екстреної допомоги)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>
            <a:off x="8188325" y="5216525"/>
            <a:ext cx="1038225" cy="549275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B68F94F-63FF-0CBB-C33E-982FE8E4D77E}"/>
              </a:ext>
            </a:extLst>
          </p:cNvPr>
          <p:cNvSpPr txBox="1">
            <a:spLocks/>
          </p:cNvSpPr>
          <p:nvPr/>
        </p:nvSpPr>
        <p:spPr bwMode="auto">
          <a:xfrm>
            <a:off x="5739726" y="1091901"/>
            <a:ext cx="1327824" cy="184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F667333-E8E6-45E1-3CA8-21C50261FD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11569"/>
          <a:stretch/>
        </p:blipFill>
        <p:spPr>
          <a:xfrm>
            <a:off x="5715060" y="1095149"/>
            <a:ext cx="4960699" cy="5919081"/>
          </a:xfrm>
          <a:prstGeom prst="rect">
            <a:avLst/>
          </a:prstGeom>
        </p:spPr>
      </p:pic>
      <p:sp>
        <p:nvSpPr>
          <p:cNvPr id="2150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753848C2-0605-4FE6-93F5-AFD6429CFCDE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8</a:t>
            </a:r>
          </a:p>
        </p:txBody>
      </p:sp>
      <p:sp>
        <p:nvSpPr>
          <p:cNvPr id="21508" name="Rechteck 8"/>
          <p:cNvSpPr>
            <a:spLocks noChangeArrowheads="1"/>
          </p:cNvSpPr>
          <p:nvPr/>
        </p:nvSpPr>
        <p:spPr bwMode="auto">
          <a:xfrm>
            <a:off x="478800" y="2307600"/>
            <a:ext cx="51996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Екстрений виклик: назватись і за схемою 5 питань надати службі порятунку або пожежній частині інформацію про поточну ситуацію та відповісти на питання</a:t>
            </a:r>
          </a:p>
        </p:txBody>
      </p:sp>
      <p:sp>
        <p:nvSpPr>
          <p:cNvPr id="21510" name="Pfeil nach rechts 9"/>
          <p:cNvSpPr>
            <a:spLocks noChangeArrowheads="1"/>
          </p:cNvSpPr>
          <p:nvPr/>
        </p:nvSpPr>
        <p:spPr bwMode="auto">
          <a:xfrm>
            <a:off x="5140325" y="6064250"/>
            <a:ext cx="1038225" cy="549275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8E302FA-275F-6614-390C-B2C1C2761A85}"/>
              </a:ext>
            </a:extLst>
          </p:cNvPr>
          <p:cNvSpPr txBox="1">
            <a:spLocks/>
          </p:cNvSpPr>
          <p:nvPr/>
        </p:nvSpPr>
        <p:spPr bwMode="auto">
          <a:xfrm>
            <a:off x="5739726" y="1091901"/>
            <a:ext cx="1327824" cy="184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uk-UA"/>
              <a:t>Де що знаходиться?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307600"/>
            <a:ext cx="51984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>
                <a:solidFill>
                  <a:schemeClr val="tx1"/>
                </a:solidFill>
              </a:rPr>
              <a:t>Інформація про предмети та засоби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для надання домедичної допомоги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Плакат про </a:t>
            </a:r>
            <a:r>
              <a:rPr lang="uk-UA" sz="2000" b="0" dirty="0" err="1">
                <a:solidFill>
                  <a:schemeClr val="tx1"/>
                </a:solidFill>
              </a:rPr>
              <a:t>домедичну</a:t>
            </a:r>
            <a:r>
              <a:rPr lang="uk-UA" sz="2000" b="0" dirty="0">
                <a:solidFill>
                  <a:schemeClr val="tx1"/>
                </a:solidFill>
              </a:rPr>
              <a:t> допомогу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План евакуації та повідомлення про випадок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Телефон екстреної допомоги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Засоби домедичної допомоги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Медпункт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Додаткові засоби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Документація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1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3100" y="1177153"/>
            <a:ext cx="4521200" cy="56674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uk-UA"/>
              <a:t>Термінові заходи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2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3004" y="1565723"/>
            <a:ext cx="4170834" cy="5063172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78800" y="2307600"/>
            <a:ext cx="51984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>
                <a:solidFill>
                  <a:schemeClr val="tx1"/>
                </a:solidFill>
              </a:rPr>
              <a:t>Що робити при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виявленні непритомної особи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Зберігати спокій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Покликати на допомогу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Забезпечити безпеку на місці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Потурбуватися про власну безпеку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Забрати потерпілого з місця небезпеки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Провести ряд невідкладних рятувальних заходів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uk-UA"/>
              <a:t>Виклик екстреної допомоги</a:t>
            </a:r>
          </a:p>
        </p:txBody>
      </p:sp>
      <p:sp>
        <p:nvSpPr>
          <p:cNvPr id="7" name="Rechteck 6"/>
          <p:cNvSpPr/>
          <p:nvPr/>
        </p:nvSpPr>
        <p:spPr>
          <a:xfrm>
            <a:off x="478274" y="2888226"/>
            <a:ext cx="5198400" cy="1937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Назвати своє ім’я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ru-RU" sz="2000" b="0" dirty="0">
                <a:solidFill>
                  <a:schemeClr val="tx1"/>
                </a:solidFill>
              </a:rPr>
              <a:t>Схема 5 запитань — надати службі порятунку або пожежній частині інформацію про поточну ситуацію</a:t>
            </a:r>
            <a:r>
              <a:rPr lang="en-US" sz="2000" b="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3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18" t="-18752" r="-2892" b="-15427"/>
          <a:stretch/>
        </p:blipFill>
        <p:spPr>
          <a:xfrm>
            <a:off x="5983941" y="1308099"/>
            <a:ext cx="4518211" cy="5563347"/>
          </a:xfrm>
          <a:prstGeom prst="rect">
            <a:avLst/>
          </a:prstGeom>
        </p:spPr>
      </p:pic>
      <p:sp>
        <p:nvSpPr>
          <p:cNvPr id="9" name="Rechteck 6">
            <a:extLst>
              <a:ext uri="{FF2B5EF4-FFF2-40B4-BE49-F238E27FC236}">
                <a16:creationId xmlns:a16="http://schemas.microsoft.com/office/drawing/2014/main" id="{173D9319-5394-5282-8322-19E76A35F48A}"/>
              </a:ext>
            </a:extLst>
          </p:cNvPr>
          <p:cNvSpPr/>
          <p:nvPr/>
        </p:nvSpPr>
        <p:spPr>
          <a:xfrm>
            <a:off x="7313690" y="1474494"/>
            <a:ext cx="282408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uk-UA" sz="1100" dirty="0">
                <a:solidFill>
                  <a:schemeClr val="tx1"/>
                </a:solidFill>
              </a:rPr>
              <a:t>Де</a:t>
            </a:r>
            <a:r>
              <a:rPr lang="uk-UA" sz="1100" b="0" dirty="0">
                <a:solidFill>
                  <a:schemeClr val="tx1"/>
                </a:solidFill>
              </a:rPr>
              <a:t> стався нещасний випадок?</a:t>
            </a:r>
          </a:p>
          <a:p>
            <a:pPr>
              <a:spcAft>
                <a:spcPts val="0"/>
              </a:spcAft>
              <a:defRPr/>
            </a:pPr>
            <a:r>
              <a:rPr lang="uk-UA" sz="1100" dirty="0">
                <a:solidFill>
                  <a:schemeClr val="tx1"/>
                </a:solidFill>
              </a:rPr>
              <a:t>Очікувати</a:t>
            </a:r>
            <a:r>
              <a:rPr lang="uk-UA" sz="1100" b="0" dirty="0">
                <a:solidFill>
                  <a:schemeClr val="tx1"/>
                </a:solidFill>
              </a:rPr>
              <a:t> запитання від оператора служби порятунку.</a:t>
            </a:r>
          </a:p>
          <a:p>
            <a:pPr>
              <a:spcAft>
                <a:spcPts val="0"/>
              </a:spcAft>
              <a:defRPr/>
            </a:pPr>
            <a:r>
              <a:rPr lang="uk-UA" sz="1100" dirty="0">
                <a:solidFill>
                  <a:schemeClr val="tx1"/>
                </a:solidFill>
              </a:rPr>
              <a:t>Що</a:t>
            </a:r>
            <a:r>
              <a:rPr lang="uk-UA" sz="1100" b="0" dirty="0">
                <a:solidFill>
                  <a:schemeClr val="tx1"/>
                </a:solidFill>
              </a:rPr>
              <a:t> сталося?</a:t>
            </a:r>
          </a:p>
          <a:p>
            <a:pPr>
              <a:spcAft>
                <a:spcPts val="0"/>
              </a:spcAft>
              <a:defRPr/>
            </a:pPr>
            <a:r>
              <a:rPr lang="uk-UA" sz="1100" dirty="0">
                <a:solidFill>
                  <a:schemeClr val="tx1"/>
                </a:solidFill>
              </a:rPr>
              <a:t>Скільки</a:t>
            </a:r>
            <a:r>
              <a:rPr lang="uk-UA" sz="1100" b="0" dirty="0">
                <a:solidFill>
                  <a:schemeClr val="tx1"/>
                </a:solidFill>
              </a:rPr>
              <a:t> поранених</a:t>
            </a:r>
            <a:r>
              <a:rPr lang="en-US" sz="1100" b="0" dirty="0">
                <a:solidFill>
                  <a:schemeClr val="tx1"/>
                </a:solidFill>
              </a:rPr>
              <a:t>/</a:t>
            </a:r>
            <a:r>
              <a:rPr lang="uk-UA" sz="1100" b="0" dirty="0">
                <a:solidFill>
                  <a:schemeClr val="tx1"/>
                </a:solidFill>
              </a:rPr>
              <a:t> постраждалих?</a:t>
            </a:r>
          </a:p>
          <a:p>
            <a:pPr>
              <a:spcAft>
                <a:spcPts val="0"/>
              </a:spcAft>
              <a:defRPr/>
            </a:pPr>
            <a:r>
              <a:rPr lang="uk-UA" sz="1100" dirty="0">
                <a:solidFill>
                  <a:schemeClr val="tx1"/>
                </a:solidFill>
              </a:rPr>
              <a:t>Вид</a:t>
            </a:r>
            <a:r>
              <a:rPr lang="uk-UA" sz="1100" b="0" dirty="0">
                <a:solidFill>
                  <a:schemeClr val="tx1"/>
                </a:solidFill>
              </a:rPr>
              <a:t> травм і поранень.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874AB38-9B36-E2AA-2D3D-1B0810D79A07}"/>
              </a:ext>
            </a:extLst>
          </p:cNvPr>
          <p:cNvSpPr/>
          <p:nvPr/>
        </p:nvSpPr>
        <p:spPr>
          <a:xfrm>
            <a:off x="478274" y="4503684"/>
            <a:ext cx="5382104" cy="2050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000" dirty="0">
                <a:effectLst/>
              </a:rPr>
              <a:t>Зауважте, що екстрений виклик можна прийняти лише німецькою мовою. </a:t>
            </a:r>
            <a:endParaRPr lang="de-DE" sz="2000" dirty="0"/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dirty="0">
                <a:effectLst/>
              </a:rPr>
              <a:t>За потреби повідомте німецькомовних колег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0735" y="1673314"/>
            <a:ext cx="4414690" cy="5243969"/>
          </a:xfrm>
          <a:prstGeom prst="rect">
            <a:avLst/>
          </a:prstGeom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3467"/>
            <a:ext cx="9748837" cy="66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3200" dirty="0"/>
              <a:t>Заходи домедичноїдопомоги</a:t>
            </a:r>
          </a:p>
        </p:txBody>
      </p:sp>
      <p:sp>
        <p:nvSpPr>
          <p:cNvPr id="10" name="Rechteck 9"/>
          <p:cNvSpPr/>
          <p:nvPr/>
        </p:nvSpPr>
        <p:spPr>
          <a:xfrm>
            <a:off x="478800" y="2354931"/>
            <a:ext cx="5198400" cy="33144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>
                <a:solidFill>
                  <a:schemeClr val="tx1"/>
                </a:solidFill>
              </a:rPr>
              <a:t>Нещасні випадки з отруйними речовинами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Очі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Органи дихання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Шкіра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Ковтання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endParaRPr lang="de-DE" sz="2000" b="0" dirty="0">
              <a:solidFill>
                <a:schemeClr val="tx1"/>
              </a:solidFill>
            </a:endParaRPr>
          </a:p>
          <a:p>
            <a:pPr marL="179388" indent="-176213"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</a:rPr>
              <a:t>Ураження електричним струмом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3652" y="2470156"/>
            <a:ext cx="5222908" cy="4296427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455527"/>
            <a:ext cx="5198400" cy="32894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Письмово фіксувати кожен нещасний випадок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ru-RU" sz="2000" b="0" dirty="0">
                <a:solidFill>
                  <a:schemeClr val="tx1"/>
                </a:solidFill>
              </a:rPr>
              <a:t>Письмово документувати про надання домедичної допомоги (у відповідному журналі)</a:t>
            </a:r>
            <a:endParaRPr lang="de-DE" sz="2000" b="0" dirty="0">
              <a:solidFill>
                <a:schemeClr val="tx1"/>
              </a:solidFill>
            </a:endParaRP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Замінити використані засоби домедичної допомоги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75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3200" dirty="0"/>
              <a:t>Після надання домедичноїдопомоги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 dirty="0">
                <a:latin typeface="+mj-lt"/>
                <a:ea typeface="+mj-ea"/>
                <a:cs typeface="+mj-cs"/>
              </a:rPr>
              <a:t>Знайдіть вісім помилок</a:t>
            </a:r>
          </a:p>
        </p:txBody>
      </p:sp>
      <p:pic>
        <p:nvPicPr>
          <p:cNvPr id="1229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5378" y="1319273"/>
            <a:ext cx="4270893" cy="548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4960699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Робота над помилками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FBEB447-0AFA-D6FD-FE33-958A866F06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11569"/>
          <a:stretch/>
        </p:blipFill>
        <p:spPr>
          <a:xfrm>
            <a:off x="5715060" y="1095149"/>
            <a:ext cx="4960699" cy="59190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2F71530-2C60-7B37-83A9-734B2FD06B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11569"/>
          <a:stretch/>
        </p:blipFill>
        <p:spPr>
          <a:xfrm>
            <a:off x="5715060" y="1095149"/>
            <a:ext cx="4960699" cy="5919081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Осіб, що потребують допомоги, належним чином доставити в безпечне місце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5181600" y="184467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FABF387-72C4-7F22-5919-A6E2A443778B}"/>
              </a:ext>
            </a:extLst>
          </p:cNvPr>
          <p:cNvSpPr txBox="1">
            <a:spLocks/>
          </p:cNvSpPr>
          <p:nvPr/>
        </p:nvSpPr>
        <p:spPr bwMode="auto">
          <a:xfrm>
            <a:off x="5739726" y="1091901"/>
            <a:ext cx="1327824" cy="1844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356</Words>
  <Application>Microsoft Office PowerPoint</Application>
  <PresentationFormat>Benutzerdefiniert</PresentationFormat>
  <Paragraphs>103</Paragraphs>
  <Slides>16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Times</vt:lpstr>
      <vt:lpstr>BG RCI PPT-Master</vt:lpstr>
      <vt:lpstr>Домедична допомога</vt:lpstr>
      <vt:lpstr>Де що знаходиться?</vt:lpstr>
      <vt:lpstr>Термінові заходи</vt:lpstr>
      <vt:lpstr>Виклик екстреної допомоги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Angelika Steffan</cp:lastModifiedBy>
  <cp:revision>232</cp:revision>
  <dcterms:created xsi:type="dcterms:W3CDTF">2009-09-24T11:16:33Z</dcterms:created>
  <dcterms:modified xsi:type="dcterms:W3CDTF">2024-03-14T09:43:15Z</dcterms:modified>
</cp:coreProperties>
</file>