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7" r:id="rId18"/>
    <p:sldId id="279" r:id="rId19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6029" autoAdjust="0"/>
  </p:normalViewPr>
  <p:slideViewPr>
    <p:cSldViewPr snapToGrid="0">
      <p:cViewPr varScale="1">
        <p:scale>
          <a:sx n="100" d="100"/>
          <a:sy n="100" d="100"/>
        </p:scale>
        <p:origin x="1392" y="78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26A4AB3-9138-4D59-B9E8-712F3B39745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4F4F55A-83B9-4922-8A2A-19D42F280A1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E499FBF8-7335-42AF-99EC-D5A112489A7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2AD3853-6429-49C6-A74D-4F8D8B85206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CA794FB8-554E-4B78-B95F-CA3896B6E6BE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75B83AB-32A5-46E9-8359-1C229E5022D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D28ACD0-5DD8-4917-91DB-8C00DEB395D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71F8148-F722-4780-A644-2E70179C3A42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F51AD94-DFE7-424F-A695-60A9FDBA3E3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011: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Denk an mich </a:t>
            </a:r>
            <a:r>
              <a:rPr lang="de-DE" sz="1400" dirty="0">
                <a:solidFill>
                  <a:schemeClr val="bg1"/>
                </a:solidFill>
              </a:rPr>
              <a:t>–</a:t>
            </a:r>
            <a:r>
              <a:rPr lang="de-DE" sz="1400" b="0" dirty="0">
                <a:solidFill>
                  <a:schemeClr val="bg1"/>
                </a:solidFill>
              </a:rPr>
              <a:t> Dein Rücken! | So bleibe ich gesund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Denk an mich – Dein Rücken!</a:t>
            </a:r>
          </a:p>
        </p:txBody>
      </p:sp>
      <p:sp>
        <p:nvSpPr>
          <p:cNvPr id="6147" name="Untertitel 6"/>
          <p:cNvSpPr>
            <a:spLocks noGrp="1"/>
          </p:cNvSpPr>
          <p:nvPr>
            <p:ph type="subTitle" idx="1"/>
          </p:nvPr>
        </p:nvSpPr>
        <p:spPr>
          <a:xfrm>
            <a:off x="3032125" y="3086100"/>
            <a:ext cx="7351713" cy="1052513"/>
          </a:xfrm>
        </p:spPr>
        <p:txBody>
          <a:bodyPr/>
          <a:lstStyle/>
          <a:p>
            <a:pPr marL="0" indent="0"/>
            <a:r>
              <a:rPr lang="de-DE"/>
              <a:t>So bleibe ich gesund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01/2020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011)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Zum Anheben schwerer Lasten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in die Knie/in die Hocke gehen und die Last gleichmäßig bei geradem Rücken aus den Beinmuskeln heraus anheben.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6769100" y="21034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3CEAE7E-17D4-4A2A-8615-C86E9F471F7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Lasten gleichmäßig auf beide Arme verteilen, nicht zu viel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auf einmal tragen</a:t>
            </a:r>
          </a:p>
        </p:txBody>
      </p:sp>
      <p:sp>
        <p:nvSpPr>
          <p:cNvPr id="16390" name="Pfeil nach rechts 9"/>
          <p:cNvSpPr>
            <a:spLocks noChangeArrowheads="1"/>
          </p:cNvSpPr>
          <p:nvPr/>
        </p:nvSpPr>
        <p:spPr bwMode="auto">
          <a:xfrm rot="10800000">
            <a:off x="9632950" y="214312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6540D13-5B87-4164-BD95-F4933C6C7CA1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Freie Sicht auf den Weg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beim Lastentransport bewahren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6651625" y="30734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Transporthilfsmittel ergonomisch anpassen (z. B. Handkarren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in geeigneter Höhe)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9590088" y="3041650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0B21D9B6-4A51-4A3D-A094-1A1CDBF4CCC0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Ruckartige Bewegungen und Verdrehungen des Oberkörpers vermeiden</a:t>
            </a:r>
          </a:p>
        </p:txBody>
      </p:sp>
      <p:sp>
        <p:nvSpPr>
          <p:cNvPr id="19462" name="Pfeil nach rechts 9"/>
          <p:cNvSpPr>
            <a:spLocks noChangeArrowheads="1"/>
          </p:cNvSpPr>
          <p:nvPr/>
        </p:nvSpPr>
        <p:spPr bwMode="auto">
          <a:xfrm rot="10800000">
            <a:off x="9253538" y="40925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77FF09A-CE43-4D3B-A770-763794590000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Auf leichtgängige Räder achten,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unnötigen Kraftaufwand und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Lärm vermeiden</a:t>
            </a:r>
          </a:p>
        </p:txBody>
      </p:sp>
      <p:sp>
        <p:nvSpPr>
          <p:cNvPr id="20486" name="Pfeil nach rechts 9"/>
          <p:cNvSpPr>
            <a:spLocks noChangeArrowheads="1"/>
          </p:cNvSpPr>
          <p:nvPr/>
        </p:nvSpPr>
        <p:spPr bwMode="auto">
          <a:xfrm>
            <a:off x="5786438" y="4159250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D7F0D4A-5018-4E40-BC8B-E4D478167144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9425" y="2308225"/>
            <a:ext cx="5199063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Transporthilfsmittel einsetzen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(z. B. Handkarren, Greifer, Vakuumheber) oder zu zweit tragen</a:t>
            </a:r>
          </a:p>
        </p:txBody>
      </p:sp>
      <p:pic>
        <p:nvPicPr>
          <p:cNvPr id="21509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4956175" y="53816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D396FAA-9190-49A6-8B45-2FAC9CC202F1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Lasten nahe am Körper tragen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und möglichst am Körper abstützen</a:t>
            </a:r>
          </a:p>
        </p:txBody>
      </p:sp>
      <p:sp>
        <p:nvSpPr>
          <p:cNvPr id="22534" name="Pfeil nach rechts 9"/>
          <p:cNvSpPr>
            <a:spLocks noChangeArrowheads="1"/>
          </p:cNvSpPr>
          <p:nvPr/>
        </p:nvSpPr>
        <p:spPr bwMode="auto">
          <a:xfrm rot="10800000">
            <a:off x="9599613" y="552608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1E0C9D6-15C8-4848-8EB3-3C0D989C6FF0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34B6900-BEC3-4DAE-BB2B-ADF08115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7E03DEC4-079A-4FB2-83D4-B726F9E7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1047750"/>
          </a:xfrm>
        </p:spPr>
        <p:txBody>
          <a:bodyPr/>
          <a:lstStyle/>
          <a:p>
            <a:r>
              <a:rPr lang="de-DE"/>
              <a:t>Mein Rücken – die Wirbelsäule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5197475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Aufbau der Wirbelsäule: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Wirbel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7 Halswirbel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12 Brustwirbel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5 Lendenwirbel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8–10 Kreuz- und Steißbeinwirbel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Bandscheiben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doppelte S-Form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Die meisten Beschwerden treten in der Hals- und in der Lendenwirbelsäule auf.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grpSp>
        <p:nvGrpSpPr>
          <p:cNvPr id="7174" name="Gruppieren 29"/>
          <p:cNvGrpSpPr>
            <a:grpSpLocks/>
          </p:cNvGrpSpPr>
          <p:nvPr/>
        </p:nvGrpSpPr>
        <p:grpSpPr bwMode="auto">
          <a:xfrm>
            <a:off x="6303963" y="2033588"/>
            <a:ext cx="2312987" cy="4838700"/>
            <a:chOff x="6303963" y="1138238"/>
            <a:chExt cx="2906416" cy="5734185"/>
          </a:xfrm>
        </p:grpSpPr>
        <p:pic>
          <p:nvPicPr>
            <p:cNvPr id="7180" name="Picture 7" descr="N:\kunden\BGRCI\Printmedien\Sicherheitskurzgespraeche\SKG_011_Denk_an_mich_Dein_Ruecken\Illus\SKG11-1_Wirbelsaeule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963" y="1138238"/>
              <a:ext cx="2720151" cy="573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uppieren 11"/>
            <p:cNvGrpSpPr>
              <a:grpSpLocks/>
            </p:cNvGrpSpPr>
            <p:nvPr/>
          </p:nvGrpSpPr>
          <p:grpSpPr bwMode="auto">
            <a:xfrm>
              <a:off x="7783341" y="1177995"/>
              <a:ext cx="1423722" cy="3315"/>
              <a:chOff x="8330269" y="1177924"/>
              <a:chExt cx="1423322" cy="3315"/>
            </a:xfrm>
          </p:grpSpPr>
          <p:cxnSp>
            <p:nvCxnSpPr>
              <p:cNvPr id="7193" name="Gerade Verbindung 3"/>
              <p:cNvCxnSpPr>
                <a:cxnSpLocks noChangeShapeType="1"/>
              </p:cNvCxnSpPr>
              <p:nvPr/>
            </p:nvCxnSpPr>
            <p:spPr bwMode="auto">
              <a:xfrm>
                <a:off x="8330269" y="1177924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4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9188338" y="1181239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2" name="Gruppieren 16"/>
            <p:cNvGrpSpPr>
              <a:grpSpLocks/>
            </p:cNvGrpSpPr>
            <p:nvPr/>
          </p:nvGrpSpPr>
          <p:grpSpPr bwMode="auto">
            <a:xfrm>
              <a:off x="7786657" y="2016206"/>
              <a:ext cx="1423722" cy="3315"/>
              <a:chOff x="8330269" y="1177924"/>
              <a:chExt cx="1423322" cy="3315"/>
            </a:xfrm>
          </p:grpSpPr>
          <p:cxnSp>
            <p:nvCxnSpPr>
              <p:cNvPr id="7191" name="Gerade Verbindung 17"/>
              <p:cNvCxnSpPr>
                <a:cxnSpLocks noChangeShapeType="1"/>
              </p:cNvCxnSpPr>
              <p:nvPr/>
            </p:nvCxnSpPr>
            <p:spPr bwMode="auto">
              <a:xfrm>
                <a:off x="8330269" y="1177924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2" name="Gerade Verbindung 18"/>
              <p:cNvCxnSpPr>
                <a:cxnSpLocks noChangeShapeType="1"/>
              </p:cNvCxnSpPr>
              <p:nvPr/>
            </p:nvCxnSpPr>
            <p:spPr bwMode="auto">
              <a:xfrm>
                <a:off x="9188338" y="1181239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3" name="Gruppieren 13"/>
            <p:cNvGrpSpPr>
              <a:grpSpLocks/>
            </p:cNvGrpSpPr>
            <p:nvPr/>
          </p:nvGrpSpPr>
          <p:grpSpPr bwMode="auto">
            <a:xfrm>
              <a:off x="7779809" y="4409619"/>
              <a:ext cx="1429780" cy="2415560"/>
              <a:chOff x="8326960" y="4409439"/>
              <a:chExt cx="1429417" cy="2415560"/>
            </a:xfrm>
          </p:grpSpPr>
          <p:cxnSp>
            <p:nvCxnSpPr>
              <p:cNvPr id="7184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26960" y="5826067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5" name="Gerade Verbindung 24"/>
              <p:cNvCxnSpPr>
                <a:cxnSpLocks noChangeShapeType="1"/>
              </p:cNvCxnSpPr>
              <p:nvPr/>
            </p:nvCxnSpPr>
            <p:spPr bwMode="auto">
              <a:xfrm>
                <a:off x="9185090" y="5830731"/>
                <a:ext cx="565257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6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32979" y="6599263"/>
                <a:ext cx="565257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7" name="Gerade Verbindung 24"/>
              <p:cNvCxnSpPr>
                <a:cxnSpLocks noChangeShapeType="1"/>
              </p:cNvCxnSpPr>
              <p:nvPr/>
            </p:nvCxnSpPr>
            <p:spPr bwMode="auto">
              <a:xfrm>
                <a:off x="9095350" y="6603921"/>
                <a:ext cx="633158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8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32978" y="4409439"/>
                <a:ext cx="565258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9" name="Gerade Verbindung 24"/>
              <p:cNvCxnSpPr>
                <a:cxnSpLocks noChangeShapeType="1"/>
              </p:cNvCxnSpPr>
              <p:nvPr/>
            </p:nvCxnSpPr>
            <p:spPr bwMode="auto">
              <a:xfrm>
                <a:off x="9191115" y="4414103"/>
                <a:ext cx="565262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33018" y="6824999"/>
                <a:ext cx="1402015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5" name="Rechteck 44"/>
          <p:cNvSpPr/>
          <p:nvPr/>
        </p:nvSpPr>
        <p:spPr bwMode="auto">
          <a:xfrm>
            <a:off x="8626475" y="2200275"/>
            <a:ext cx="1708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>
              <a:spcAft>
                <a:spcPts val="120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Halswirbelsäule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8618538" y="3473450"/>
            <a:ext cx="18875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>
              <a:spcAft>
                <a:spcPts val="120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Brustwirbelsäule</a:t>
            </a:r>
          </a:p>
        </p:txBody>
      </p:sp>
      <p:sp>
        <p:nvSpPr>
          <p:cNvPr id="47" name="Rechteck 46"/>
          <p:cNvSpPr/>
          <p:nvPr/>
        </p:nvSpPr>
        <p:spPr bwMode="auto">
          <a:xfrm>
            <a:off x="8628063" y="5116513"/>
            <a:ext cx="20272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>
              <a:spcAft>
                <a:spcPts val="120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Lendenwirbelsäule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8347075" y="6061075"/>
            <a:ext cx="17478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 algn="ctr">
              <a:spcAft>
                <a:spcPts val="120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Kreuzbein</a:t>
            </a:r>
          </a:p>
        </p:txBody>
      </p:sp>
      <p:sp>
        <p:nvSpPr>
          <p:cNvPr id="49" name="Rechteck 48"/>
          <p:cNvSpPr/>
          <p:nvPr/>
        </p:nvSpPr>
        <p:spPr bwMode="auto">
          <a:xfrm>
            <a:off x="8312150" y="6510338"/>
            <a:ext cx="17478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 algn="ctr">
              <a:spcAft>
                <a:spcPts val="120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Steißbein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1047750"/>
          </a:xfrm>
        </p:spPr>
        <p:txBody>
          <a:bodyPr/>
          <a:lstStyle/>
          <a:p>
            <a:r>
              <a:rPr lang="de-DE"/>
              <a:t>Mein Rücken – die Bandscheibe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5197475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Aufbau der Bandscheibe: 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de-DE" sz="2000" b="0" dirty="0">
                <a:solidFill>
                  <a:schemeClr val="tx1"/>
                </a:solidFill>
              </a:rPr>
              <a:t>Die Bandscheibe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liegt zwischen zwei Wirbelkörpern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ist wasserhaltig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ist ein knorpelartiges Gewebe mit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flüssigem Kern</a:t>
            </a:r>
          </a:p>
          <a:p>
            <a:pPr marL="3787">
              <a:spcAft>
                <a:spcPts val="0"/>
              </a:spcAft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3787">
              <a:spcAft>
                <a:spcPts val="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</a:rPr>
              <a:t>Sie dient als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Stoßdämpfer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Puffer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2471738"/>
            <a:ext cx="34004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/>
              <a:t>Mein Rücken – so bleibt er gesund:</a:t>
            </a:r>
            <a:br>
              <a:rPr lang="de-DE"/>
            </a:br>
            <a:r>
              <a:rPr lang="de-DE"/>
              <a:t>Bewegung und Sport </a:t>
            </a:r>
          </a:p>
        </p:txBody>
      </p:sp>
      <p:sp>
        <p:nvSpPr>
          <p:cNvPr id="7" name="Rechteck 6"/>
          <p:cNvSpPr/>
          <p:nvPr/>
        </p:nvSpPr>
        <p:spPr>
          <a:xfrm>
            <a:off x="477838" y="2308225"/>
            <a:ext cx="519906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Bewege dich: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Bewegung fördert die Ernährung der Bandscheiben und reduziert Muskelverspannungen</a:t>
            </a:r>
          </a:p>
          <a:p>
            <a:pPr marL="179388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Sport trainiert Bauch- und Rückenmuskulatur</a:t>
            </a:r>
          </a:p>
          <a:p>
            <a:pPr marL="179388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Bauch- und Rückenmuskulatur stabilisieren die Wirbelsäule</a:t>
            </a:r>
          </a:p>
          <a:p>
            <a:pPr marL="3787">
              <a:spcBef>
                <a:spcPts val="0"/>
              </a:spcBef>
              <a:spcAft>
                <a:spcPts val="0"/>
              </a:spcAft>
              <a:buClr>
                <a:srgbClr val="004994"/>
              </a:buClr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3787">
              <a:spcBef>
                <a:spcPts val="0"/>
              </a:spcBef>
              <a:spcAft>
                <a:spcPts val="0"/>
              </a:spcAft>
              <a:buClr>
                <a:srgbClr val="004994"/>
              </a:buClr>
              <a:defRPr/>
            </a:pPr>
            <a:r>
              <a:rPr lang="de-DE" sz="2000" b="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chemeClr val="tx1"/>
                </a:solidFill>
              </a:rPr>
              <a:t>Bewegung und Sport halten fit.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922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0150"/>
            <a:ext cx="362743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24" y="2308225"/>
            <a:ext cx="56874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Stress lass nach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Stress verursacht Muskelverspannungen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Bewegung und Entspannung bauen Stress ab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3000" kern="0" dirty="0"/>
              <a:t>Mein Rücken – so bleibt er gesund:</a:t>
            </a:r>
            <a:br>
              <a:rPr lang="de-DE" sz="3000" kern="0" dirty="0"/>
            </a:br>
            <a:r>
              <a:rPr lang="de-DE" sz="3000" kern="0" dirty="0"/>
              <a:t>Stress</a:t>
            </a:r>
          </a:p>
        </p:txBody>
      </p:sp>
      <p:pic>
        <p:nvPicPr>
          <p:cNvPr id="10246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0150"/>
            <a:ext cx="39243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D61A960F-B162-4798-AA9F-9219626617D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519747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Zu viel Gewicht belastet die Wirbelsäule und die Gelenke:</a:t>
            </a:r>
          </a:p>
          <a:p>
            <a:pPr>
              <a:spcAft>
                <a:spcPts val="0"/>
              </a:spcAft>
              <a:defRPr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Hebe- und Tragehilfen nutzen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Angemessenes Körpergewicht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durch ausgewogene Ernährung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und Bewegung halten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3000" kern="0" dirty="0"/>
              <a:t>Mein Rücken – so bleibt er gesund:</a:t>
            </a:r>
            <a:br>
              <a:rPr lang="de-DE" sz="3000" kern="0" dirty="0"/>
            </a:br>
            <a:r>
              <a:rPr lang="de-DE" sz="3000" kern="0" dirty="0"/>
              <a:t>Gewichte</a:t>
            </a:r>
          </a:p>
        </p:txBody>
      </p:sp>
      <p:pic>
        <p:nvPicPr>
          <p:cNvPr id="11270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0150"/>
            <a:ext cx="39227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D03D7FC-E1DD-439B-9107-46E4EBBA2067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neun Fehler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127125"/>
            <a:ext cx="4087813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6179547-0CF1-45E3-B3F6-D33CC271E812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804690C-3D79-4551-BA4D-348DDB720256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Bildschirmarbeitsplätze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ergonomisch anpassen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(z. B. Tischhöhe, Sitzposition)</a:t>
            </a:r>
          </a:p>
        </p:txBody>
      </p:sp>
      <p:pic>
        <p:nvPicPr>
          <p:cNvPr id="14341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073150"/>
            <a:ext cx="496887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108575" y="24511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Benutzerdefiniert</PresentationFormat>
  <Paragraphs>114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Symbol</vt:lpstr>
      <vt:lpstr>Times</vt:lpstr>
      <vt:lpstr>BG RCI PPT-Master</vt:lpstr>
      <vt:lpstr>Denk an mich – Dein Rücken!</vt:lpstr>
      <vt:lpstr>Mein Rücken – die Wirbelsäule</vt:lpstr>
      <vt:lpstr>Mein Rücken – die Bandscheibe</vt:lpstr>
      <vt:lpstr>Mein Rücken – so bleibt er gesund: Bewegung und Sport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159</cp:revision>
  <dcterms:created xsi:type="dcterms:W3CDTF">2009-09-24T11:16:33Z</dcterms:created>
  <dcterms:modified xsi:type="dcterms:W3CDTF">2021-07-29T08:10:17Z</dcterms:modified>
</cp:coreProperties>
</file>